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2"/>
  </p:notesMasterIdLst>
  <p:sldIdLst>
    <p:sldId id="364" r:id="rId5"/>
    <p:sldId id="373" r:id="rId6"/>
    <p:sldId id="370" r:id="rId7"/>
    <p:sldId id="377" r:id="rId8"/>
    <p:sldId id="376" r:id="rId9"/>
    <p:sldId id="375" r:id="rId10"/>
    <p:sldId id="374"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1F2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33DA94-8927-5BF1-03F0-61468409E8E1}" v="26" dt="2023-01-20T11:11:31.605"/>
    <p1510:client id="{39B74E52-5BDA-D2F6-DD30-8E1FCB74A194}" v="904" dt="2023-01-30T13:53:32.872"/>
    <p1510:client id="{43E2FDA0-3961-5085-8BE2-0934AFA97B3E}" v="20" dt="2023-01-12T10:33:51.065"/>
    <p1510:client id="{8E77254F-97AA-AFEE-7A16-22D0A9B3A0DB}" v="66" dt="2023-01-19T16:32:24.305"/>
    <p1510:client id="{91C7BE87-9C2E-4240-0D3B-FAA5AA904114}" v="382" dt="2023-01-30T13:39:16.720"/>
    <p1510:client id="{B9394AC7-03CB-4A5D-8450-55D7B06D6F99}" v="3" dt="2022-12-14T14:24:38.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7"/>
            <a:ext cx="4958139"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45459" y="991242"/>
            <a:ext cx="4240307"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60" y="1006610"/>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7"/>
            <a:ext cx="4958139"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7" y="2937295"/>
            <a:ext cx="8223251" cy="1629945"/>
          </a:xfrm>
        </p:spPr>
        <p:txBody>
          <a:bodyPr/>
          <a:lstStyle>
            <a:lvl1pPr marL="0" indent="0">
              <a:buNone/>
              <a:defRPr sz="18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7" y="1282306"/>
            <a:ext cx="8223251"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7" y="2937295"/>
            <a:ext cx="8223251" cy="1629945"/>
          </a:xfrm>
        </p:spPr>
        <p:txBody>
          <a:bodyPr/>
          <a:lstStyle>
            <a:lvl1pPr marL="0" indent="0">
              <a:buNone/>
              <a:defRPr sz="1800">
                <a:solidFill>
                  <a:schemeClr val="accent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7"/>
            <a:ext cx="4958139"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4"/>
            <a:ext cx="4240307"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9" y="1635125"/>
            <a:ext cx="3868340"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2" y="2110580"/>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7"/>
            <a:ext cx="4958139"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4"/>
            <a:ext cx="4240307"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06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91"/>
            <a:ext cx="742323"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06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06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06 February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06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06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06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635127"/>
            <a:ext cx="8569325" cy="2997597"/>
          </a:xfrm>
          <a:prstGeom prst="rect">
            <a:avLst/>
          </a:prstGeom>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06 February 2023</a:t>
            </a:fld>
            <a:endParaRPr lang="en-US"/>
          </a:p>
        </p:txBody>
      </p:sp>
      <p:sp>
        <p:nvSpPr>
          <p:cNvPr id="5" name="Footer Placeholder 4"/>
          <p:cNvSpPr>
            <a:spLocks noGrp="1"/>
          </p:cNvSpPr>
          <p:nvPr>
            <p:ph type="ftr" sz="quarter" idx="3"/>
          </p:nvPr>
        </p:nvSpPr>
        <p:spPr>
          <a:xfrm>
            <a:off x="287339"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736" r:id="rId26"/>
    <p:sldLayoutId id="2147483787" r:id="rId27"/>
    <p:sldLayoutId id="2147483788" r:id="rId28"/>
    <p:sldLayoutId id="2147483789" r:id="rId29"/>
    <p:sldLayoutId id="2147483790" r:id="rId30"/>
    <p:sldLayoutId id="2147483791" r:id="rId31"/>
    <p:sldLayoutId id="2147483792" r:id="rId32"/>
    <p:sldLayoutId id="2147483737" r:id="rId33"/>
    <p:sldLayoutId id="2147483794" r:id="rId34"/>
    <p:sldLayoutId id="2147483795" r:id="rId35"/>
    <p:sldLayoutId id="2147483796" r:id="rId36"/>
    <p:sldLayoutId id="2147483797" r:id="rId37"/>
    <p:sldLayoutId id="2147483793" r:id="rId38"/>
    <p:sldLayoutId id="2147483798" r:id="rId39"/>
    <p:sldLayoutId id="2147483738" r:id="rId40"/>
    <p:sldLayoutId id="2147483799" r:id="rId41"/>
    <p:sldLayoutId id="2147483800" r:id="rId42"/>
    <p:sldLayoutId id="2147483801" r:id="rId43"/>
    <p:sldLayoutId id="2147483802" r:id="rId44"/>
    <p:sldLayoutId id="2147483803" r:id="rId45"/>
    <p:sldLayoutId id="2147483804" r:id="rId46"/>
    <p:sldLayoutId id="2147483739"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741" r:id="rId69"/>
    <p:sldLayoutId id="2147483761" r:id="rId70"/>
    <p:sldLayoutId id="2147483762" r:id="rId71"/>
    <p:sldLayoutId id="2147483763" r:id="rId72"/>
    <p:sldLayoutId id="2147483764" r:id="rId73"/>
    <p:sldLayoutId id="2147483805" r:id="rId74"/>
  </p:sldLayoutIdLst>
  <p:hf hdr="0"/>
  <p:txStyles>
    <p:title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46" indent="-171446" algn="l" defTabSz="685783" rtl="0" eaLnBrk="1" latinLnBrk="0" hangingPunct="1">
        <a:lnSpc>
          <a:spcPct val="100000"/>
        </a:lnSpc>
        <a:spcBef>
          <a:spcPts val="751"/>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338" indent="-171446" algn="l" defTabSz="685783"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229" indent="-171446" algn="l" defTabSz="685783"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200121"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12"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904"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795"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686"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578"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2.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events/ucas-discovery-manchester-2023-419616" TargetMode="External"/><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en-gb.facebook.com/ucasonline/" TargetMode="External"/><Relationship Id="rId7" Type="http://schemas.openxmlformats.org/officeDocument/2006/relationships/hyperlink" Target="https://www.instagram.com/ucas_online/" TargetMode="External"/><Relationship Id="rId2" Type="http://schemas.openxmlformats.org/officeDocument/2006/relationships/image" Target="../media/image24.jpeg"/><Relationship Id="rId1" Type="http://schemas.openxmlformats.org/officeDocument/2006/relationships/slideLayout" Target="../slideLayouts/slideLayout68.xml"/><Relationship Id="rId6" Type="http://schemas.openxmlformats.org/officeDocument/2006/relationships/image" Target="../media/image26.png"/><Relationship Id="rId5" Type="http://schemas.openxmlformats.org/officeDocument/2006/relationships/hyperlink" Target="https://twitter.com/ucas_online?ref_src=twsrc%5Egoogle%7Ctwcamp%5Eserp%7Ctwgr%5Eauthor" TargetMode="Externa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hyperlink" Target="https://www.linkedin.com/company/uca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0E6799C-2D9D-44A8-A359-7D22881C4EDB}"/>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saturation sat="205000"/>
                    </a14:imgEffect>
                  </a14:imgLayer>
                </a14:imgProps>
              </a:ext>
            </a:extLst>
          </a:blip>
          <a:srcRect l="9626" t="11198" r="4885" b="16653"/>
          <a:stretch/>
        </p:blipFill>
        <p:spPr>
          <a:xfrm>
            <a:off x="0" y="0"/>
            <a:ext cx="9144000" cy="5143500"/>
          </a:xfrm>
        </p:spPr>
      </p:pic>
      <p:sp>
        <p:nvSpPr>
          <p:cNvPr id="2" name="TextBox 1">
            <a:extLst>
              <a:ext uri="{FF2B5EF4-FFF2-40B4-BE49-F238E27FC236}">
                <a16:creationId xmlns:a16="http://schemas.microsoft.com/office/drawing/2014/main" id="{C8831FE7-6DB5-4EF3-8256-448A2E0008F1}"/>
              </a:ext>
            </a:extLst>
          </p:cNvPr>
          <p:cNvSpPr txBox="1"/>
          <p:nvPr/>
        </p:nvSpPr>
        <p:spPr>
          <a:xfrm>
            <a:off x="567143" y="2985780"/>
            <a:ext cx="4809299" cy="646331"/>
          </a:xfrm>
          <a:prstGeom prst="rect">
            <a:avLst/>
          </a:prstGeom>
          <a:noFill/>
        </p:spPr>
        <p:txBody>
          <a:bodyPr wrap="square" lIns="91440" tIns="45720" rIns="91440" bIns="45720" rtlCol="0" anchor="t">
            <a:spAutoFit/>
          </a:bodyPr>
          <a:lstStyle/>
          <a:p>
            <a:r>
              <a:rPr lang="en-GB" b="1" dirty="0">
                <a:solidFill>
                  <a:schemeClr val="accent1"/>
                </a:solidFill>
                <a:ea typeface="Roboto"/>
                <a:cs typeface="Roboto"/>
              </a:rPr>
              <a:t>DATE:</a:t>
            </a:r>
            <a:r>
              <a:rPr lang="en-GB" b="1" dirty="0">
                <a:solidFill>
                  <a:schemeClr val="bg1"/>
                </a:solidFill>
                <a:ea typeface="Roboto"/>
                <a:cs typeface="Roboto"/>
              </a:rPr>
              <a:t> </a:t>
            </a:r>
            <a:r>
              <a:rPr lang="en-GB" dirty="0">
                <a:solidFill>
                  <a:schemeClr val="bg1"/>
                </a:solidFill>
                <a:latin typeface="+mj-lt"/>
                <a:ea typeface="Roboto"/>
                <a:cs typeface="Roboto"/>
              </a:rPr>
              <a:t>EVENT DATE</a:t>
            </a:r>
            <a:endParaRPr lang="en-GB" dirty="0">
              <a:solidFill>
                <a:schemeClr val="bg1"/>
              </a:solidFill>
              <a:latin typeface="+mj-lt"/>
              <a:ea typeface="Roboto" panose="02000000000000000000" pitchFamily="2" charset="0"/>
            </a:endParaRPr>
          </a:p>
          <a:p>
            <a:r>
              <a:rPr lang="en-GB" b="1" dirty="0">
                <a:solidFill>
                  <a:schemeClr val="accent1"/>
                </a:solidFill>
                <a:ea typeface="Roboto"/>
                <a:cs typeface="Roboto"/>
              </a:rPr>
              <a:t>VENUE: </a:t>
            </a:r>
            <a:r>
              <a:rPr lang="en-GB" dirty="0">
                <a:solidFill>
                  <a:schemeClr val="bg1"/>
                </a:solidFill>
                <a:latin typeface="+mj-lt"/>
                <a:ea typeface="Roboto" panose="02000000000000000000" pitchFamily="2" charset="0"/>
                <a:cs typeface="Roboto" panose="02000000000000000000" pitchFamily="2" charset="0"/>
              </a:rPr>
              <a:t>VENUE NAME</a:t>
            </a:r>
          </a:p>
        </p:txBody>
      </p:sp>
      <p:sp>
        <p:nvSpPr>
          <p:cNvPr id="7" name="Title 6">
            <a:extLst>
              <a:ext uri="{FF2B5EF4-FFF2-40B4-BE49-F238E27FC236}">
                <a16:creationId xmlns:a16="http://schemas.microsoft.com/office/drawing/2014/main" id="{B26650A6-E41E-7348-AED4-78576F1657EF}"/>
              </a:ext>
            </a:extLst>
          </p:cNvPr>
          <p:cNvSpPr>
            <a:spLocks noGrp="1"/>
          </p:cNvSpPr>
          <p:nvPr>
            <p:ph type="ctrTitle"/>
          </p:nvPr>
        </p:nvSpPr>
        <p:spPr>
          <a:xfrm>
            <a:off x="567143" y="810746"/>
            <a:ext cx="4338812" cy="1956308"/>
          </a:xfrm>
        </p:spPr>
        <p:txBody>
          <a:bodyPr/>
          <a:lstStyle/>
          <a:p>
            <a:r>
              <a:rPr lang="en-US" sz="4100" dirty="0">
                <a:latin typeface="Arial" panose="020B0604020202020204" pitchFamily="34" charset="0"/>
                <a:cs typeface="Arial" panose="020B0604020202020204" pitchFamily="34" charset="0"/>
              </a:rPr>
              <a:t>VISITOR</a:t>
            </a:r>
            <a:r>
              <a:rPr lang="en-US" sz="4100" b="0" dirty="0">
                <a:latin typeface="Arial" panose="020B0604020202020204" pitchFamily="34" charset="0"/>
                <a:cs typeface="Arial" panose="020B0604020202020204" pitchFamily="34" charset="0"/>
              </a:rPr>
              <a:t> </a:t>
            </a:r>
            <a:br>
              <a:rPr lang="en-US" sz="4100" b="0" dirty="0">
                <a:solidFill>
                  <a:schemeClr val="bg1"/>
                </a:solidFill>
                <a:latin typeface="Arial" panose="020B0604020202020204" pitchFamily="34" charset="0"/>
                <a:cs typeface="Arial" panose="020B0604020202020204" pitchFamily="34" charset="0"/>
              </a:rPr>
            </a:br>
            <a:r>
              <a:rPr lang="en-US" sz="4100" b="0" dirty="0">
                <a:solidFill>
                  <a:schemeClr val="bg1"/>
                </a:solidFill>
                <a:latin typeface="Arial" panose="020B0604020202020204" pitchFamily="34" charset="0"/>
                <a:cs typeface="Arial" panose="020B0604020202020204" pitchFamily="34" charset="0"/>
              </a:rPr>
              <a:t>INFORMATION </a:t>
            </a:r>
            <a:br>
              <a:rPr lang="en-US" sz="4100" b="0" dirty="0">
                <a:solidFill>
                  <a:schemeClr val="bg1"/>
                </a:solidFill>
                <a:latin typeface="Arial" panose="020B0604020202020204" pitchFamily="34" charset="0"/>
                <a:cs typeface="Arial" panose="020B0604020202020204" pitchFamily="34" charset="0"/>
              </a:rPr>
            </a:br>
            <a:r>
              <a:rPr lang="en-US" sz="4100" b="0" dirty="0">
                <a:solidFill>
                  <a:schemeClr val="bg1"/>
                </a:solidFill>
                <a:latin typeface="Arial" panose="020B0604020202020204" pitchFamily="34" charset="0"/>
                <a:cs typeface="Arial" panose="020B0604020202020204" pitchFamily="34" charset="0"/>
              </a:rPr>
              <a:t>GUIDE</a:t>
            </a:r>
          </a:p>
        </p:txBody>
      </p:sp>
    </p:spTree>
    <p:extLst>
      <p:ext uri="{BB962C8B-B14F-4D97-AF65-F5344CB8AC3E}">
        <p14:creationId xmlns:p14="http://schemas.microsoft.com/office/powerpoint/2010/main" val="2685336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8C32C410-D926-4708-9113-75377D9F281F}"/>
              </a:ext>
            </a:extLst>
          </p:cNvPr>
          <p:cNvSpPr>
            <a:spLocks noGrp="1"/>
          </p:cNvSpPr>
          <p:nvPr>
            <p:ph type="title"/>
          </p:nvPr>
        </p:nvSpPr>
        <p:spPr>
          <a:xfrm>
            <a:off x="293415" y="-743613"/>
            <a:ext cx="8223251" cy="1629945"/>
          </a:xfrm>
        </p:spPr>
        <p:txBody>
          <a:bodyPr>
            <a:normAutofit/>
          </a:bodyPr>
          <a:lstStyle/>
          <a:p>
            <a:r>
              <a:rPr lang="en-GB" dirty="0">
                <a:solidFill>
                  <a:schemeClr val="accent2"/>
                </a:solidFill>
                <a:latin typeface="Arial" panose="020B0604020202020204" pitchFamily="34" charset="0"/>
                <a:cs typeface="Arial" panose="020B0604020202020204" pitchFamily="34" charset="0"/>
              </a:rPr>
              <a:t>GETTING HERE</a:t>
            </a:r>
          </a:p>
        </p:txBody>
      </p:sp>
      <p:grpSp>
        <p:nvGrpSpPr>
          <p:cNvPr id="5" name="Group 4">
            <a:extLst>
              <a:ext uri="{FF2B5EF4-FFF2-40B4-BE49-F238E27FC236}">
                <a16:creationId xmlns:a16="http://schemas.microsoft.com/office/drawing/2014/main" id="{FD21AF14-CBF7-48F6-B214-EBD6EC5E20A8}"/>
              </a:ext>
            </a:extLst>
          </p:cNvPr>
          <p:cNvGrpSpPr/>
          <p:nvPr/>
        </p:nvGrpSpPr>
        <p:grpSpPr>
          <a:xfrm>
            <a:off x="362667" y="1092905"/>
            <a:ext cx="316800" cy="316800"/>
            <a:chOff x="2055192" y="3662564"/>
            <a:chExt cx="500456" cy="500456"/>
          </a:xfrm>
          <a:solidFill>
            <a:schemeClr val="accent2"/>
          </a:solidFill>
        </p:grpSpPr>
        <p:sp>
          <p:nvSpPr>
            <p:cNvPr id="6" name="Oval 5">
              <a:extLst>
                <a:ext uri="{FF2B5EF4-FFF2-40B4-BE49-F238E27FC236}">
                  <a16:creationId xmlns:a16="http://schemas.microsoft.com/office/drawing/2014/main" id="{6E6E3316-460E-4266-B20D-05EEC40ED9AE}"/>
                </a:ext>
              </a:extLst>
            </p:cNvPr>
            <p:cNvSpPr/>
            <p:nvPr/>
          </p:nvSpPr>
          <p:spPr>
            <a:xfrm>
              <a:off x="2055192" y="366256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7BC4E4C-6BDE-4017-954C-488D43D23A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8402" y="3765774"/>
              <a:ext cx="294036" cy="294036"/>
            </a:xfrm>
            <a:prstGeom prst="rect">
              <a:avLst/>
            </a:prstGeom>
            <a:grpFill/>
          </p:spPr>
        </p:pic>
      </p:grpSp>
      <p:sp>
        <p:nvSpPr>
          <p:cNvPr id="3" name="TextBox 1">
            <a:extLst>
              <a:ext uri="{FF2B5EF4-FFF2-40B4-BE49-F238E27FC236}">
                <a16:creationId xmlns:a16="http://schemas.microsoft.com/office/drawing/2014/main" id="{EF36BEF7-76C1-07BE-86A6-4577E921B7E1}"/>
              </a:ext>
            </a:extLst>
          </p:cNvPr>
          <p:cNvSpPr txBox="1"/>
          <p:nvPr/>
        </p:nvSpPr>
        <p:spPr>
          <a:xfrm>
            <a:off x="293415" y="888351"/>
            <a:ext cx="4023217" cy="367793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200" dirty="0">
              <a:effectLst/>
              <a:latin typeface="Roboto" panose="02000000000000000000" pitchFamily="2" charset="0"/>
              <a:ea typeface="Roboto" panose="02000000000000000000" pitchFamily="2" charset="0"/>
            </a:endParaRPr>
          </a:p>
          <a:p>
            <a:r>
              <a:rPr lang="en-GB" sz="1400" b="1" dirty="0">
                <a:solidFill>
                  <a:schemeClr val="accent2"/>
                </a:solidFill>
                <a:latin typeface="Roboto"/>
                <a:ea typeface="Roboto"/>
                <a:cs typeface="Arial"/>
              </a:rPr>
              <a:t>         </a:t>
            </a:r>
            <a:r>
              <a:rPr lang="en-GB" sz="1400" b="1" dirty="0">
                <a:solidFill>
                  <a:schemeClr val="accent2"/>
                </a:solidFill>
                <a:latin typeface="Arial" panose="020B0604020202020204" pitchFamily="34" charset="0"/>
                <a:ea typeface="Roboto"/>
                <a:cs typeface="Arial" panose="020B0604020202020204" pitchFamily="34" charset="0"/>
              </a:rPr>
              <a:t>GETTING HERE</a:t>
            </a:r>
            <a:endParaRPr lang="en-GB" sz="1400" b="1" dirty="0">
              <a:solidFill>
                <a:schemeClr val="accent2"/>
              </a:solidFill>
              <a:effectLst/>
              <a:latin typeface="Arial" panose="020B0604020202020204" pitchFamily="34" charset="0"/>
              <a:ea typeface="Roboto" panose="02000000000000000000" pitchFamily="2" charset="0"/>
              <a:cs typeface="Arial" panose="020B0604020202020204" pitchFamily="34" charset="0"/>
            </a:endParaRPr>
          </a:p>
          <a:p>
            <a:endParaRPr lang="en-GB" sz="1200" b="1" dirty="0">
              <a:solidFill>
                <a:schemeClr val="accent2"/>
              </a:solidFill>
              <a:highlight>
                <a:srgbClr val="FF00FF"/>
              </a:highlight>
              <a:latin typeface="+mj-lt"/>
              <a:ea typeface="Roboto"/>
              <a:cs typeface="Arial"/>
            </a:endParaRPr>
          </a:p>
          <a:p>
            <a:r>
              <a:rPr lang="en-GB" sz="1200" dirty="0">
                <a:latin typeface="+mj-lt"/>
                <a:ea typeface="+mn-lt"/>
                <a:cs typeface="+mn-lt"/>
              </a:rPr>
              <a:t>The venue location with a satnav postcode. </a:t>
            </a:r>
            <a:endParaRPr lang="en-GB" sz="1200" dirty="0">
              <a:latin typeface="+mj-lt"/>
              <a:ea typeface="Roboto"/>
              <a:cs typeface="Roboto"/>
            </a:endParaRPr>
          </a:p>
          <a:p>
            <a:endParaRPr lang="en-GB" sz="1200" dirty="0">
              <a:latin typeface="+mj-lt"/>
              <a:ea typeface="+mn-lt"/>
              <a:cs typeface="+mn-lt"/>
            </a:endParaRPr>
          </a:p>
          <a:p>
            <a:r>
              <a:rPr lang="en-GB" sz="1200" dirty="0">
                <a:latin typeface="+mj-lt"/>
                <a:ea typeface="+mn-lt"/>
                <a:cs typeface="+mn-lt"/>
              </a:rPr>
              <a:t>You can link here to venue or campus maps if needed. </a:t>
            </a:r>
          </a:p>
          <a:p>
            <a:endParaRPr lang="en-GB" sz="900" dirty="0">
              <a:latin typeface="Roboto"/>
              <a:ea typeface="+mn-lt"/>
              <a:cs typeface="+mn-lt"/>
            </a:endParaRPr>
          </a:p>
          <a:p>
            <a:endParaRPr lang="en-GB" sz="900" dirty="0">
              <a:effectLst/>
              <a:latin typeface="Roboto"/>
              <a:ea typeface="Roboto Light" panose="02000000000000000000" pitchFamily="2" charset="0"/>
              <a:cs typeface="Calibri" panose="020F0502020204030204"/>
            </a:endParaRPr>
          </a:p>
          <a:p>
            <a:endParaRPr lang="en-GB" sz="900" dirty="0">
              <a:solidFill>
                <a:srgbClr val="1F2834"/>
              </a:solidFill>
              <a:latin typeface="Roboto"/>
              <a:ea typeface="Roboto Light" panose="02000000000000000000" pitchFamily="2" charset="0"/>
              <a:cs typeface="Calibri" panose="020F0502020204030204"/>
            </a:endParaRPr>
          </a:p>
          <a:p>
            <a:endParaRPr lang="en-GB" sz="1100" dirty="0">
              <a:solidFill>
                <a:srgbClr val="1F2834"/>
              </a:solidFill>
              <a:latin typeface="Roboto Light" panose="02000000000000000000" pitchFamily="2" charset="0"/>
              <a:ea typeface="Roboto Light" panose="02000000000000000000" pitchFamily="2" charset="0"/>
              <a:cs typeface="Arial" panose="020B0604020202020204" pitchFamily="34" charset="0"/>
            </a:endParaRPr>
          </a:p>
          <a:p>
            <a:r>
              <a:rPr lang="en-GB" sz="1000" b="1" dirty="0">
                <a:solidFill>
                  <a:schemeClr val="accent2"/>
                </a:solidFill>
                <a:ea typeface="+mn-lt"/>
                <a:cs typeface="+mn-lt"/>
              </a:rPr>
              <a:t>               </a:t>
            </a:r>
            <a:r>
              <a:rPr lang="en-GB" sz="1400" b="1" dirty="0">
                <a:solidFill>
                  <a:schemeClr val="accent2"/>
                </a:solidFill>
                <a:latin typeface="Roboto"/>
                <a:ea typeface="+mn-lt"/>
                <a:cs typeface="+mn-lt"/>
              </a:rPr>
              <a:t>TRAVELLING BY CAR OR COACH?</a:t>
            </a:r>
            <a:endParaRPr lang="en-GB" sz="1400" dirty="0">
              <a:solidFill>
                <a:schemeClr val="accent2"/>
              </a:solidFill>
              <a:latin typeface="Roboto"/>
            </a:endParaRPr>
          </a:p>
          <a:p>
            <a:endParaRPr lang="en-GB" sz="1200" dirty="0">
              <a:ea typeface="+mn-lt"/>
              <a:cs typeface="+mn-lt"/>
            </a:endParaRPr>
          </a:p>
          <a:p>
            <a:r>
              <a:rPr lang="en-GB" sz="1200" dirty="0">
                <a:latin typeface="+mj-lt"/>
                <a:ea typeface="+mn-lt"/>
                <a:cs typeface="+mn-lt"/>
              </a:rPr>
              <a:t>Please enter here instructions for coaches. Will passes be sent out  prior to the event?</a:t>
            </a:r>
            <a:endParaRPr lang="en-GB" sz="1200" dirty="0">
              <a:latin typeface="+mj-lt"/>
              <a:ea typeface="Roboto"/>
              <a:cs typeface="Calibri"/>
            </a:endParaRPr>
          </a:p>
          <a:p>
            <a:endParaRPr lang="en-GB" sz="1200" dirty="0">
              <a:ea typeface="Roboto Light"/>
              <a:cs typeface="Calibri"/>
            </a:endParaRPr>
          </a:p>
          <a:p>
            <a:r>
              <a:rPr lang="en-GB" sz="1200" b="1" dirty="0">
                <a:ea typeface="Roboto Light"/>
                <a:cs typeface="Calibri"/>
              </a:rPr>
              <a:t>PLEASE NOTE, HERE IF COACH PARKING IS NOT AVAILABLE.</a:t>
            </a:r>
          </a:p>
          <a:p>
            <a:endParaRPr lang="en-GB" sz="1200" b="1" dirty="0">
              <a:latin typeface="+mj-lt"/>
              <a:ea typeface="Roboto Light"/>
              <a:cs typeface="Calibri"/>
            </a:endParaRPr>
          </a:p>
          <a:p>
            <a:r>
              <a:rPr lang="en-GB" sz="1200" dirty="0">
                <a:latin typeface="+mj-lt"/>
                <a:ea typeface="Roboto Light"/>
                <a:cs typeface="Calibri"/>
              </a:rPr>
              <a:t>If you have any info about  car parking, you can add it in there.</a:t>
            </a:r>
          </a:p>
          <a:p>
            <a:endParaRPr lang="en-GB" sz="1100" dirty="0">
              <a:latin typeface="Roboto Light"/>
              <a:ea typeface="Roboto Light"/>
              <a:cs typeface="Arial" panose="020B0604020202020204" pitchFamily="34" charset="0"/>
            </a:endParaRPr>
          </a:p>
          <a:p>
            <a:pPr marL="171450" indent="-171450">
              <a:buFont typeface="Arial" panose="020B0604020202020204" pitchFamily="34" charset="0"/>
              <a:buChar char="•"/>
            </a:pPr>
            <a:endParaRPr lang="en-GB" sz="1200" dirty="0">
              <a:latin typeface="Calibri" panose="020F0502020204030204" pitchFamily="34" charset="0"/>
              <a:ea typeface="Times New Roman" panose="02020603050405020304" pitchFamily="18" charset="0"/>
              <a:cs typeface="Arial" panose="020B0604020202020204" pitchFamily="34" charset="0"/>
            </a:endParaRPr>
          </a:p>
        </p:txBody>
      </p:sp>
      <p:grpSp>
        <p:nvGrpSpPr>
          <p:cNvPr id="9" name="Group 8">
            <a:extLst>
              <a:ext uri="{FF2B5EF4-FFF2-40B4-BE49-F238E27FC236}">
                <a16:creationId xmlns:a16="http://schemas.microsoft.com/office/drawing/2014/main" id="{51A23DBC-3213-47DD-9CF6-F429842337F5}"/>
              </a:ext>
            </a:extLst>
          </p:cNvPr>
          <p:cNvGrpSpPr/>
          <p:nvPr/>
        </p:nvGrpSpPr>
        <p:grpSpPr>
          <a:xfrm>
            <a:off x="362667" y="2603554"/>
            <a:ext cx="316800" cy="316800"/>
            <a:chOff x="6039702" y="4303319"/>
            <a:chExt cx="500456" cy="500456"/>
          </a:xfrm>
          <a:solidFill>
            <a:schemeClr val="accent2"/>
          </a:solidFill>
        </p:grpSpPr>
        <p:sp>
          <p:nvSpPr>
            <p:cNvPr id="12" name="Oval 11">
              <a:extLst>
                <a:ext uri="{FF2B5EF4-FFF2-40B4-BE49-F238E27FC236}">
                  <a16:creationId xmlns:a16="http://schemas.microsoft.com/office/drawing/2014/main" id="{2C1DF184-5013-41AB-8DB9-EEB19DAFCB64}"/>
                </a:ext>
              </a:extLst>
            </p:cNvPr>
            <p:cNvSpPr/>
            <p:nvPr/>
          </p:nvSpPr>
          <p:spPr>
            <a:xfrm>
              <a:off x="6039702" y="4303319"/>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43A6D1-2E06-422E-8E6F-7842E024FE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2912" y="4414695"/>
              <a:ext cx="294036" cy="294036"/>
            </a:xfrm>
            <a:prstGeom prst="rect">
              <a:avLst/>
            </a:prstGeom>
            <a:grpFill/>
          </p:spPr>
        </p:pic>
      </p:grpSp>
      <p:pic>
        <p:nvPicPr>
          <p:cNvPr id="2" name="Picture 2" descr="Map&#10;&#10;Description automatically generated">
            <a:extLst>
              <a:ext uri="{FF2B5EF4-FFF2-40B4-BE49-F238E27FC236}">
                <a16:creationId xmlns:a16="http://schemas.microsoft.com/office/drawing/2014/main" id="{9C9EDB66-2C97-C21A-1D38-B696C9CB55CF}"/>
              </a:ext>
            </a:extLst>
          </p:cNvPr>
          <p:cNvPicPr>
            <a:picLocks noChangeAspect="1"/>
          </p:cNvPicPr>
          <p:nvPr/>
        </p:nvPicPr>
        <p:blipFill>
          <a:blip r:embed="rId4"/>
          <a:stretch>
            <a:fillRect/>
          </a:stretch>
        </p:blipFill>
        <p:spPr>
          <a:xfrm>
            <a:off x="4905682" y="1251305"/>
            <a:ext cx="3720280" cy="2954291"/>
          </a:xfrm>
          <a:prstGeom prst="rect">
            <a:avLst/>
          </a:prstGeom>
        </p:spPr>
      </p:pic>
    </p:spTree>
    <p:extLst>
      <p:ext uri="{BB962C8B-B14F-4D97-AF65-F5344CB8AC3E}">
        <p14:creationId xmlns:p14="http://schemas.microsoft.com/office/powerpoint/2010/main" val="2252403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EB4ECDB-6CB2-4A0D-AFF9-B1BD7DC2141A}"/>
              </a:ext>
            </a:extLst>
          </p:cNvPr>
          <p:cNvPicPr>
            <a:picLocks noGrp="1" noChangeAspect="1"/>
          </p:cNvPicPr>
          <p:nvPr>
            <p:ph type="pic" idx="1"/>
          </p:nvPr>
        </p:nvPicPr>
        <p:blipFill rotWithShape="1">
          <a:blip r:embed="rId2"/>
          <a:srcRect l="30066" t="12024" r="-267" b="2435"/>
          <a:stretch/>
        </p:blipFill>
        <p:spPr>
          <a:xfrm>
            <a:off x="4853468" y="1213743"/>
            <a:ext cx="3765515" cy="3058933"/>
          </a:xfrm>
          <a:effectLst>
            <a:softEdge rad="25400"/>
          </a:effectLst>
        </p:spPr>
      </p:pic>
      <p:sp>
        <p:nvSpPr>
          <p:cNvPr id="6" name="Title 5">
            <a:extLst>
              <a:ext uri="{FF2B5EF4-FFF2-40B4-BE49-F238E27FC236}">
                <a16:creationId xmlns:a16="http://schemas.microsoft.com/office/drawing/2014/main" id="{924B8F66-D4C6-4728-A433-C466E706018B}"/>
              </a:ext>
            </a:extLst>
          </p:cNvPr>
          <p:cNvSpPr>
            <a:spLocks noGrp="1"/>
          </p:cNvSpPr>
          <p:nvPr>
            <p:ph type="title"/>
          </p:nvPr>
        </p:nvSpPr>
        <p:spPr>
          <a:xfrm>
            <a:off x="275073" y="-772579"/>
            <a:ext cx="8223251" cy="1629945"/>
          </a:xfrm>
        </p:spPr>
        <p:txBody>
          <a:bodyPr>
            <a:normAutofit/>
          </a:bodyPr>
          <a:lstStyle/>
          <a:p>
            <a:r>
              <a:rPr lang="en-GB" dirty="0">
                <a:solidFill>
                  <a:schemeClr val="accent1"/>
                </a:solidFill>
                <a:latin typeface="Arial" panose="020B0604020202020204" pitchFamily="34" charset="0"/>
                <a:cs typeface="Arial" panose="020B0604020202020204" pitchFamily="34" charset="0"/>
              </a:rPr>
              <a:t>WHILST YOU’RE HERE</a:t>
            </a:r>
          </a:p>
        </p:txBody>
      </p:sp>
      <p:sp>
        <p:nvSpPr>
          <p:cNvPr id="10" name="TextBox 9">
            <a:extLst>
              <a:ext uri="{FF2B5EF4-FFF2-40B4-BE49-F238E27FC236}">
                <a16:creationId xmlns:a16="http://schemas.microsoft.com/office/drawing/2014/main" id="{79FF1F3F-EE86-46E1-A915-6731E4B03227}"/>
              </a:ext>
            </a:extLst>
          </p:cNvPr>
          <p:cNvSpPr txBox="1"/>
          <p:nvPr/>
        </p:nvSpPr>
        <p:spPr>
          <a:xfrm>
            <a:off x="275073" y="1023802"/>
            <a:ext cx="4209463" cy="3539430"/>
          </a:xfrm>
          <a:prstGeom prst="rect">
            <a:avLst/>
          </a:prstGeom>
          <a:noFill/>
        </p:spPr>
        <p:txBody>
          <a:bodyPr wrap="square" lIns="91440" tIns="45720" rIns="91440" bIns="45720" anchor="t">
            <a:spAutoFit/>
          </a:bodyPr>
          <a:lstStyle/>
          <a:p>
            <a:pPr>
              <a:spcBef>
                <a:spcPts val="600"/>
              </a:spcBef>
            </a:pPr>
            <a:r>
              <a:rPr lang="en-GB" sz="1400" b="1" spc="75" dirty="0">
                <a:solidFill>
                  <a:schemeClr val="accent1"/>
                </a:solidFill>
                <a:effectLst/>
                <a:latin typeface="Arial" panose="020B0604020202020204" pitchFamily="34" charset="0"/>
                <a:ea typeface="Roboto"/>
                <a:cs typeface="Arial" panose="020B0604020202020204" pitchFamily="34" charset="0"/>
              </a:rPr>
              <a:t>WHEN YOU ARRIVE</a:t>
            </a:r>
            <a:endParaRPr lang="en-GB" sz="1400" b="1" spc="75" dirty="0">
              <a:solidFill>
                <a:schemeClr val="accent1"/>
              </a:solidFill>
              <a:effectLst/>
              <a:latin typeface="Roboto"/>
              <a:ea typeface="Roboto"/>
              <a:cs typeface="Arial"/>
            </a:endParaRPr>
          </a:p>
          <a:p>
            <a:pPr>
              <a:spcBef>
                <a:spcPts val="600"/>
              </a:spcBef>
            </a:pPr>
            <a:endParaRPr lang="en-GB" sz="100" b="1" spc="75" dirty="0">
              <a:latin typeface="Roboto Light" panose="02000000000000000000" pitchFamily="2" charset="0"/>
              <a:ea typeface="Roboto Light" panose="02000000000000000000" pitchFamily="2" charset="0"/>
              <a:cs typeface="Times New Roman" panose="02020603050405020304" pitchFamily="18" charset="0"/>
            </a:endParaRPr>
          </a:p>
          <a:p>
            <a:r>
              <a:rPr lang="en-GB" sz="1200" dirty="0">
                <a:latin typeface="Roboto Light"/>
                <a:ea typeface="Roboto Light"/>
                <a:cs typeface="Roboto Light"/>
              </a:rPr>
              <a:t> </a:t>
            </a:r>
            <a:r>
              <a:rPr lang="en-GB" sz="1200" dirty="0">
                <a:latin typeface="Calibri" panose="020F0502020204030204" pitchFamily="34" charset="0"/>
                <a:ea typeface="Roboto Light"/>
                <a:cs typeface="Calibri" panose="020F0502020204030204" pitchFamily="34" charset="0"/>
              </a:rPr>
              <a:t>         </a:t>
            </a:r>
            <a:r>
              <a:rPr lang="en-GB" sz="1200" dirty="0">
                <a:effectLst/>
                <a:latin typeface="Calibri" panose="020F0502020204030204" pitchFamily="34" charset="0"/>
                <a:ea typeface="Roboto Light"/>
                <a:cs typeface="Calibri" panose="020F0502020204030204" pitchFamily="34" charset="0"/>
              </a:rPr>
              <a:t> </a:t>
            </a:r>
            <a:r>
              <a:rPr lang="en-GB" sz="1200" dirty="0">
                <a:effectLst/>
                <a:latin typeface="+mj-lt"/>
                <a:ea typeface="+mn-lt"/>
                <a:cs typeface="Calibri" panose="020F0502020204030204" pitchFamily="34" charset="0"/>
              </a:rPr>
              <a:t>On arrival, please head to the </a:t>
            </a:r>
            <a:r>
              <a:rPr lang="en-GB" sz="1200" b="1" dirty="0">
                <a:effectLst/>
                <a:latin typeface="Calibri" panose="020F0502020204030204" pitchFamily="34" charset="0"/>
                <a:ea typeface="+mn-lt"/>
                <a:cs typeface="Calibri" panose="020F0502020204030204" pitchFamily="34" charset="0"/>
              </a:rPr>
              <a:t>main </a:t>
            </a:r>
            <a:r>
              <a:rPr lang="en-GB" sz="1200" b="1" dirty="0">
                <a:latin typeface="Calibri" panose="020F0502020204030204" pitchFamily="34" charset="0"/>
                <a:ea typeface="+mn-lt"/>
                <a:cs typeface="Calibri" panose="020F0502020204030204" pitchFamily="34" charset="0"/>
              </a:rPr>
              <a:t>entrance</a:t>
            </a:r>
          </a:p>
          <a:p>
            <a:r>
              <a:rPr lang="en-GB" sz="1200" b="1" dirty="0">
                <a:latin typeface="Calibri" panose="020F0502020204030204" pitchFamily="34" charset="0"/>
                <a:ea typeface="+mn-lt"/>
                <a:cs typeface="Calibri" panose="020F0502020204030204" pitchFamily="34" charset="0"/>
              </a:rPr>
              <a:t>            located.....  </a:t>
            </a:r>
            <a:r>
              <a:rPr lang="en-GB" sz="1200" dirty="0">
                <a:effectLst/>
                <a:latin typeface="+mj-lt"/>
                <a:ea typeface="+mn-lt"/>
                <a:cs typeface="Calibri" panose="020F0502020204030204" pitchFamily="34" charset="0"/>
              </a:rPr>
              <a:t>Please have your ticket ready </a:t>
            </a:r>
            <a:r>
              <a:rPr lang="en-GB" sz="1200" dirty="0">
                <a:latin typeface="+mj-lt"/>
                <a:ea typeface="+mn-lt"/>
                <a:cs typeface="Calibri" panose="020F0502020204030204" pitchFamily="34" charset="0"/>
              </a:rPr>
              <a:t>for inspection</a:t>
            </a:r>
            <a:r>
              <a:rPr lang="en-GB" sz="1200" dirty="0">
                <a:effectLst/>
                <a:latin typeface="+mj-lt"/>
                <a:ea typeface="+mn-lt"/>
                <a:cs typeface="Calibri" panose="020F0502020204030204" pitchFamily="34" charset="0"/>
              </a:rPr>
              <a:t>. If you</a:t>
            </a:r>
            <a:r>
              <a:rPr lang="en-GB" sz="1200" dirty="0">
                <a:latin typeface="+mj-lt"/>
                <a:ea typeface="+mn-lt"/>
                <a:cs typeface="Calibri" panose="020F0502020204030204" pitchFamily="34" charset="0"/>
              </a:rPr>
              <a:t> don’t </a:t>
            </a:r>
            <a:r>
              <a:rPr lang="en-GB" sz="1200" dirty="0">
                <a:effectLst/>
                <a:latin typeface="+mj-lt"/>
                <a:ea typeface="+mn-lt"/>
                <a:cs typeface="Calibri" panose="020F0502020204030204" pitchFamily="34" charset="0"/>
              </a:rPr>
              <a:t>have a </a:t>
            </a:r>
            <a:r>
              <a:rPr lang="en-GB" sz="1200" dirty="0">
                <a:latin typeface="+mj-lt"/>
                <a:ea typeface="+mn-lt"/>
                <a:cs typeface="Calibri" panose="020F0502020204030204" pitchFamily="34" charset="0"/>
              </a:rPr>
              <a:t>ticket on arrival</a:t>
            </a:r>
            <a:r>
              <a:rPr lang="en-GB" sz="1200" dirty="0">
                <a:effectLst/>
                <a:latin typeface="+mj-lt"/>
                <a:ea typeface="+mn-lt"/>
                <a:cs typeface="Calibri" panose="020F0502020204030204" pitchFamily="34" charset="0"/>
              </a:rPr>
              <a:t>, please </a:t>
            </a:r>
            <a:r>
              <a:rPr lang="en-GB" sz="1200" dirty="0">
                <a:latin typeface="+mj-lt"/>
                <a:ea typeface="+mn-lt"/>
                <a:cs typeface="Calibri" panose="020F0502020204030204" pitchFamily="34" charset="0"/>
              </a:rPr>
              <a:t>report to the registration desk </a:t>
            </a:r>
            <a:r>
              <a:rPr lang="en-GB" sz="1200" b="1" dirty="0">
                <a:latin typeface="Calibri" panose="020F0502020204030204" pitchFamily="34" charset="0"/>
                <a:ea typeface="+mn-lt"/>
                <a:cs typeface="Calibri" panose="020F0502020204030204" pitchFamily="34" charset="0"/>
              </a:rPr>
              <a:t>please enter location of onsite registration.</a:t>
            </a:r>
            <a:endParaRPr lang="en-GB" sz="1200" dirty="0">
              <a:effectLst/>
              <a:latin typeface="Calibri" panose="020F0502020204030204" pitchFamily="34" charset="0"/>
              <a:ea typeface="Roboto Light" panose="02000000000000000000" pitchFamily="2" charset="0"/>
              <a:cs typeface="Calibri" panose="020F0502020204030204" pitchFamily="34" charset="0"/>
            </a:endParaRPr>
          </a:p>
          <a:p>
            <a:endParaRPr lang="en-GB" sz="1200" dirty="0">
              <a:effectLst/>
              <a:latin typeface="Calibri" panose="020F0502020204030204" pitchFamily="34" charset="0"/>
              <a:ea typeface="Roboto Light" panose="02000000000000000000" pitchFamily="2" charset="0"/>
              <a:cs typeface="Calibri" panose="020F0502020204030204" pitchFamily="34" charset="0"/>
            </a:endParaRPr>
          </a:p>
          <a:p>
            <a:r>
              <a:rPr lang="en-GB" sz="1200" dirty="0">
                <a:latin typeface="Calibri" panose="020F0502020204030204" pitchFamily="34" charset="0"/>
                <a:ea typeface="Roboto Light"/>
                <a:cs typeface="Calibri" panose="020F0502020204030204" pitchFamily="34" charset="0"/>
              </a:rPr>
              <a:t>          </a:t>
            </a:r>
            <a:r>
              <a:rPr lang="en-GB" sz="1200" dirty="0">
                <a:effectLst/>
                <a:latin typeface="Calibri" panose="020F0502020204030204" pitchFamily="34" charset="0"/>
                <a:ea typeface="Roboto Light"/>
                <a:cs typeface="Calibri" panose="020F0502020204030204" pitchFamily="34" charset="0"/>
              </a:rPr>
              <a:t> </a:t>
            </a:r>
            <a:r>
              <a:rPr lang="en-GB" sz="1200" dirty="0">
                <a:effectLst/>
                <a:latin typeface="+mj-lt"/>
                <a:ea typeface="Roboto Light"/>
                <a:cs typeface="Calibri" panose="020F0502020204030204" pitchFamily="34" charset="0"/>
              </a:rPr>
              <a:t>Your exhibition ticket is personal to you and should not be</a:t>
            </a:r>
            <a:r>
              <a:rPr lang="en-GB" sz="1200" dirty="0">
                <a:latin typeface="+mj-lt"/>
                <a:ea typeface="Roboto Light"/>
                <a:cs typeface="Calibri" panose="020F0502020204030204" pitchFamily="34" charset="0"/>
              </a:rPr>
              <a:t> </a:t>
            </a:r>
            <a:endParaRPr lang="en-GB" sz="1200" dirty="0">
              <a:effectLst/>
              <a:latin typeface="+mj-lt"/>
              <a:ea typeface="Roboto Light" panose="02000000000000000000" pitchFamily="2" charset="0"/>
              <a:cs typeface="Calibri" panose="020F0502020204030204" pitchFamily="34" charset="0"/>
            </a:endParaRPr>
          </a:p>
          <a:p>
            <a:r>
              <a:rPr lang="en-GB" sz="1200" dirty="0">
                <a:latin typeface="+mj-lt"/>
                <a:ea typeface="Roboto Light"/>
                <a:cs typeface="Calibri" panose="020F0502020204030204" pitchFamily="34" charset="0"/>
              </a:rPr>
              <a:t>           </a:t>
            </a:r>
            <a:r>
              <a:rPr lang="en-GB" sz="1200" dirty="0">
                <a:effectLst/>
                <a:latin typeface="+mj-lt"/>
                <a:ea typeface="Roboto Light"/>
                <a:cs typeface="Calibri" panose="020F0502020204030204" pitchFamily="34" charset="0"/>
              </a:rPr>
              <a:t> passed on to other group members, as this could compromise the security of your data. To comply with data protection regulations, it’s essential that individuals at our exhibitions use their own ticket – both on entering, and when visiting exhibitors’ stands. Anyone found to be in breach of this will be asked to leave the event and register again to be readmitted.</a:t>
            </a:r>
          </a:p>
          <a:p>
            <a:endParaRPr lang="en-GB" sz="1200" dirty="0">
              <a:effectLst/>
              <a:latin typeface="Calibri" panose="020F0502020204030204" pitchFamily="34" charset="0"/>
              <a:ea typeface="Roboto Light" panose="02000000000000000000" pitchFamily="2" charset="0"/>
              <a:cs typeface="Calibri" panose="020F0502020204030204" pitchFamily="34" charset="0"/>
            </a:endParaRPr>
          </a:p>
          <a:p>
            <a:pPr>
              <a:tabLst>
                <a:tab pos="1708150" algn="l"/>
              </a:tabLst>
            </a:pPr>
            <a:r>
              <a:rPr lang="en-GB" sz="1200" dirty="0">
                <a:latin typeface="Calibri" panose="020F0502020204030204" pitchFamily="34" charset="0"/>
                <a:ea typeface="Roboto Light"/>
                <a:cs typeface="Calibri" panose="020F0502020204030204" pitchFamily="34" charset="0"/>
              </a:rPr>
              <a:t>            </a:t>
            </a:r>
            <a:r>
              <a:rPr lang="en-GB" sz="1200" dirty="0">
                <a:latin typeface="+mj-lt"/>
                <a:ea typeface="Roboto Light"/>
                <a:cs typeface="Calibri" panose="020F0502020204030204" pitchFamily="34" charset="0"/>
              </a:rPr>
              <a:t>Please be aware, the venue may be conducting random</a:t>
            </a:r>
            <a:br>
              <a:rPr lang="en-GB" sz="1200" dirty="0">
                <a:latin typeface="+mj-lt"/>
                <a:ea typeface="Roboto Light"/>
                <a:cs typeface="Calibri" panose="020F0502020204030204" pitchFamily="34" charset="0"/>
              </a:rPr>
            </a:br>
            <a:r>
              <a:rPr lang="en-GB" sz="1200" dirty="0">
                <a:latin typeface="+mj-lt"/>
                <a:ea typeface="Roboto Light"/>
                <a:cs typeface="Calibri" panose="020F0502020204030204" pitchFamily="34" charset="0"/>
              </a:rPr>
              <a:t>            bag and wand searches. We thank you for your patience while this takes place. </a:t>
            </a:r>
            <a:endParaRPr lang="en-GB" sz="1200" dirty="0">
              <a:latin typeface="+mj-lt"/>
              <a:cs typeface="Calibri" panose="020F0502020204030204" pitchFamily="34" charset="0"/>
            </a:endParaRPr>
          </a:p>
        </p:txBody>
      </p:sp>
      <p:grpSp>
        <p:nvGrpSpPr>
          <p:cNvPr id="11" name="Group 10">
            <a:extLst>
              <a:ext uri="{FF2B5EF4-FFF2-40B4-BE49-F238E27FC236}">
                <a16:creationId xmlns:a16="http://schemas.microsoft.com/office/drawing/2014/main" id="{5C551D86-5622-4511-AA39-E44B59596931}"/>
              </a:ext>
            </a:extLst>
          </p:cNvPr>
          <p:cNvGrpSpPr/>
          <p:nvPr/>
        </p:nvGrpSpPr>
        <p:grpSpPr>
          <a:xfrm>
            <a:off x="326709" y="1390693"/>
            <a:ext cx="315660" cy="315660"/>
            <a:chOff x="2055192" y="2436234"/>
            <a:chExt cx="500456" cy="500456"/>
          </a:xfrm>
        </p:grpSpPr>
        <p:sp>
          <p:nvSpPr>
            <p:cNvPr id="12" name="Oval 11">
              <a:extLst>
                <a:ext uri="{FF2B5EF4-FFF2-40B4-BE49-F238E27FC236}">
                  <a16:creationId xmlns:a16="http://schemas.microsoft.com/office/drawing/2014/main" id="{7E406F09-9C91-4343-A34B-6F5865B053D7}"/>
                </a:ext>
              </a:extLst>
            </p:cNvPr>
            <p:cNvSpPr/>
            <p:nvPr/>
          </p:nvSpPr>
          <p:spPr>
            <a:xfrm>
              <a:off x="2055192" y="2436234"/>
              <a:ext cx="500456" cy="500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BCF3176-9CA1-483D-947D-B6B7A0AAB2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02" y="2547610"/>
              <a:ext cx="294037" cy="294037"/>
            </a:xfrm>
            <a:prstGeom prst="rect">
              <a:avLst/>
            </a:prstGeom>
          </p:spPr>
        </p:pic>
      </p:grpSp>
      <p:grpSp>
        <p:nvGrpSpPr>
          <p:cNvPr id="14" name="Group 13">
            <a:extLst>
              <a:ext uri="{FF2B5EF4-FFF2-40B4-BE49-F238E27FC236}">
                <a16:creationId xmlns:a16="http://schemas.microsoft.com/office/drawing/2014/main" id="{C2A2E8E3-EB57-4E8E-9F53-2B2DE5A40CEB}"/>
              </a:ext>
            </a:extLst>
          </p:cNvPr>
          <p:cNvGrpSpPr/>
          <p:nvPr/>
        </p:nvGrpSpPr>
        <p:grpSpPr>
          <a:xfrm>
            <a:off x="366617" y="2306763"/>
            <a:ext cx="316800" cy="316800"/>
            <a:chOff x="6039702" y="1825461"/>
            <a:chExt cx="500456" cy="500456"/>
          </a:xfrm>
        </p:grpSpPr>
        <p:sp>
          <p:nvSpPr>
            <p:cNvPr id="15" name="Oval 14">
              <a:extLst>
                <a:ext uri="{FF2B5EF4-FFF2-40B4-BE49-F238E27FC236}">
                  <a16:creationId xmlns:a16="http://schemas.microsoft.com/office/drawing/2014/main" id="{B653A685-B086-4929-986C-DD857BCAF27C}"/>
                </a:ext>
              </a:extLst>
            </p:cNvPr>
            <p:cNvSpPr/>
            <p:nvPr/>
          </p:nvSpPr>
          <p:spPr>
            <a:xfrm>
              <a:off x="6039702" y="1825461"/>
              <a:ext cx="500456" cy="500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698A27-0655-445A-9076-59E9711DD8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42912" y="1936837"/>
              <a:ext cx="294036" cy="294036"/>
            </a:xfrm>
            <a:prstGeom prst="rect">
              <a:avLst/>
            </a:prstGeom>
          </p:spPr>
        </p:pic>
      </p:grpSp>
      <p:grpSp>
        <p:nvGrpSpPr>
          <p:cNvPr id="17" name="Group 16">
            <a:extLst>
              <a:ext uri="{FF2B5EF4-FFF2-40B4-BE49-F238E27FC236}">
                <a16:creationId xmlns:a16="http://schemas.microsoft.com/office/drawing/2014/main" id="{6AC345B2-06DA-4F3D-9E4C-DEA489A59F81}"/>
              </a:ext>
            </a:extLst>
          </p:cNvPr>
          <p:cNvGrpSpPr/>
          <p:nvPr/>
        </p:nvGrpSpPr>
        <p:grpSpPr>
          <a:xfrm>
            <a:off x="366126" y="3922427"/>
            <a:ext cx="316800" cy="316800"/>
            <a:chOff x="2055192" y="2436234"/>
            <a:chExt cx="500456" cy="500456"/>
          </a:xfrm>
        </p:grpSpPr>
        <p:sp>
          <p:nvSpPr>
            <p:cNvPr id="18" name="Oval 17">
              <a:extLst>
                <a:ext uri="{FF2B5EF4-FFF2-40B4-BE49-F238E27FC236}">
                  <a16:creationId xmlns:a16="http://schemas.microsoft.com/office/drawing/2014/main" id="{1BA565F1-7770-4292-9589-CACBCF982F32}"/>
                </a:ext>
              </a:extLst>
            </p:cNvPr>
            <p:cNvSpPr/>
            <p:nvPr/>
          </p:nvSpPr>
          <p:spPr>
            <a:xfrm>
              <a:off x="2055192" y="2436234"/>
              <a:ext cx="500456" cy="500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1DF6806-24FF-4B4F-A2E2-C1B5DD09E51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74737" y="2563945"/>
              <a:ext cx="261365" cy="261365"/>
            </a:xfrm>
            <a:prstGeom prst="rect">
              <a:avLst/>
            </a:prstGeom>
          </p:spPr>
        </p:pic>
      </p:grpSp>
    </p:spTree>
    <p:extLst>
      <p:ext uri="{BB962C8B-B14F-4D97-AF65-F5344CB8AC3E}">
        <p14:creationId xmlns:p14="http://schemas.microsoft.com/office/powerpoint/2010/main" val="2129415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2F6CCD0-8761-4A47-8781-D54A0617AB4A}"/>
              </a:ext>
            </a:extLst>
          </p:cNvPr>
          <p:cNvSpPr txBox="1"/>
          <p:nvPr/>
        </p:nvSpPr>
        <p:spPr>
          <a:xfrm>
            <a:off x="3112452" y="1318558"/>
            <a:ext cx="2162755" cy="861774"/>
          </a:xfrm>
          <a:prstGeom prst="rect">
            <a:avLst/>
          </a:prstGeom>
          <a:noFill/>
        </p:spPr>
        <p:txBody>
          <a:bodyPr wrap="square" lIns="91440" tIns="45720" rIns="91440" bIns="45720" anchor="t">
            <a:spAutoFit/>
          </a:bodyPr>
          <a:lstStyle/>
          <a:p>
            <a:pPr>
              <a:spcBef>
                <a:spcPts val="600"/>
              </a:spcBef>
            </a:pPr>
            <a:r>
              <a:rPr lang="en-GB" sz="1400" b="1" spc="75" dirty="0">
                <a:solidFill>
                  <a:schemeClr val="bg1"/>
                </a:solidFill>
                <a:effectLst/>
                <a:latin typeface="Arial" panose="020B0604020202020204" pitchFamily="34" charset="0"/>
                <a:ea typeface="Roboto"/>
                <a:cs typeface="Arial" panose="020B0604020202020204" pitchFamily="34" charset="0"/>
              </a:rPr>
              <a:t>ACCESSIBILITY</a:t>
            </a:r>
            <a:endParaRPr lang="en-GB" sz="100" b="1" dirty="0">
              <a:solidFill>
                <a:schemeClr val="bg1"/>
              </a:solidFill>
              <a:effectLst/>
              <a:latin typeface="Arial" panose="020B0604020202020204" pitchFamily="34" charset="0"/>
              <a:ea typeface="Roboto"/>
              <a:cs typeface="Arial" panose="020B0604020202020204" pitchFamily="34" charset="0"/>
            </a:endParaRPr>
          </a:p>
          <a:p>
            <a:r>
              <a:rPr lang="en-GB" sz="1200" dirty="0">
                <a:solidFill>
                  <a:schemeClr val="bg1"/>
                </a:solidFill>
                <a:latin typeface="+mj-lt"/>
                <a:ea typeface="Roboto Light"/>
                <a:cs typeface="Roboto Light"/>
              </a:rPr>
              <a:t>Please enter if </a:t>
            </a:r>
            <a:r>
              <a:rPr lang="en-GB" sz="1200" b="1" dirty="0">
                <a:solidFill>
                  <a:schemeClr val="bg1"/>
                </a:solidFill>
                <a:ea typeface="Roboto Light"/>
                <a:cs typeface="Roboto Light"/>
              </a:rPr>
              <a:t>disabled access details</a:t>
            </a:r>
            <a:r>
              <a:rPr lang="en-GB" sz="1200" dirty="0">
                <a:solidFill>
                  <a:schemeClr val="bg1"/>
                </a:solidFill>
                <a:latin typeface="+mj-lt"/>
                <a:ea typeface="Roboto Light"/>
                <a:cs typeface="Roboto Light"/>
              </a:rPr>
              <a:t> and where suitable </a:t>
            </a:r>
            <a:r>
              <a:rPr lang="en-GB" sz="1200" b="1" dirty="0">
                <a:solidFill>
                  <a:schemeClr val="bg1"/>
                </a:solidFill>
                <a:ea typeface="Roboto Light"/>
                <a:cs typeface="Roboto Light"/>
              </a:rPr>
              <a:t>toilets are located. </a:t>
            </a:r>
          </a:p>
        </p:txBody>
      </p:sp>
      <p:sp>
        <p:nvSpPr>
          <p:cNvPr id="24" name="Title 5">
            <a:extLst>
              <a:ext uri="{FF2B5EF4-FFF2-40B4-BE49-F238E27FC236}">
                <a16:creationId xmlns:a16="http://schemas.microsoft.com/office/drawing/2014/main" id="{EE948B87-796B-4BCC-BEFB-C242A7CCF438}"/>
              </a:ext>
            </a:extLst>
          </p:cNvPr>
          <p:cNvSpPr txBox="1">
            <a:spLocks/>
          </p:cNvSpPr>
          <p:nvPr/>
        </p:nvSpPr>
        <p:spPr>
          <a:xfrm>
            <a:off x="271851" y="-857679"/>
            <a:ext cx="8223251" cy="1629945"/>
          </a:xfrm>
          <a:prstGeom prst="rect">
            <a:avLst/>
          </a:prstGeom>
          <a:noFill/>
        </p:spPr>
        <p:txBody>
          <a:bodyPr vert="horz" wrap="none" lIns="0" tIns="0" rIns="0" bIns="0" rtlCol="0" anchor="b">
            <a:normAutofit/>
          </a:bodyPr>
          <a:lstStyle>
            <a:lvl1pPr algn="l" defTabSz="685783" rtl="0" eaLnBrk="1" latinLnBrk="0" hangingPunct="1">
              <a:lnSpc>
                <a:spcPct val="90000"/>
              </a:lnSpc>
              <a:spcBef>
                <a:spcPct val="0"/>
              </a:spcBef>
              <a:buNone/>
              <a:defRPr sz="45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dirty="0">
                <a:solidFill>
                  <a:schemeClr val="bg1"/>
                </a:solidFill>
                <a:latin typeface="Arial" panose="020B0604020202020204" pitchFamily="34" charset="0"/>
                <a:cs typeface="Arial" panose="020B0604020202020204" pitchFamily="34" charset="0"/>
              </a:rPr>
              <a:t>WHILST YOU’RE HERE</a:t>
            </a:r>
          </a:p>
        </p:txBody>
      </p:sp>
      <p:sp>
        <p:nvSpPr>
          <p:cNvPr id="13" name="Rectangle 12">
            <a:extLst>
              <a:ext uri="{FF2B5EF4-FFF2-40B4-BE49-F238E27FC236}">
                <a16:creationId xmlns:a16="http://schemas.microsoft.com/office/drawing/2014/main" id="{07AAD82F-2957-4969-A232-86AB13518638}"/>
              </a:ext>
            </a:extLst>
          </p:cNvPr>
          <p:cNvSpPr/>
          <p:nvPr/>
        </p:nvSpPr>
        <p:spPr>
          <a:xfrm>
            <a:off x="191010" y="950364"/>
            <a:ext cx="2613953" cy="1721274"/>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7A656E6-273D-4C0D-935B-7F71DB836A8A}"/>
              </a:ext>
            </a:extLst>
          </p:cNvPr>
          <p:cNvSpPr txBox="1"/>
          <p:nvPr/>
        </p:nvSpPr>
        <p:spPr>
          <a:xfrm>
            <a:off x="391166" y="1483850"/>
            <a:ext cx="2038026" cy="661720"/>
          </a:xfrm>
          <a:prstGeom prst="rect">
            <a:avLst/>
          </a:prstGeom>
          <a:noFill/>
        </p:spPr>
        <p:txBody>
          <a:bodyPr wrap="square" lIns="91440" tIns="45720" rIns="91440" bIns="45720" rtlCol="0" anchor="t">
            <a:spAutoFit/>
          </a:bodyPr>
          <a:lstStyle/>
          <a:p>
            <a:r>
              <a:rPr lang="en-GB" sz="1400" b="1" dirty="0">
                <a:solidFill>
                  <a:srgbClr val="FFFFFF"/>
                </a:solidFill>
                <a:latin typeface="Arial" panose="020B0604020202020204" pitchFamily="34" charset="0"/>
                <a:ea typeface="Roboto"/>
                <a:cs typeface="Arial" panose="020B0604020202020204" pitchFamily="34" charset="0"/>
              </a:rPr>
              <a:t>WIFI</a:t>
            </a:r>
            <a:endParaRPr lang="en-GB" sz="600" b="1" dirty="0">
              <a:solidFill>
                <a:srgbClr val="FFFFFF"/>
              </a:solidFill>
              <a:latin typeface="Arial" panose="020B0604020202020204" pitchFamily="34" charset="0"/>
              <a:ea typeface="Roboto"/>
              <a:cs typeface="Arial" panose="020B0604020202020204" pitchFamily="34" charset="0"/>
            </a:endParaRPr>
          </a:p>
          <a:p>
            <a:r>
              <a:rPr lang="en-GB" sz="1200" dirty="0">
                <a:solidFill>
                  <a:srgbClr val="FFFFFF"/>
                </a:solidFill>
                <a:latin typeface="+mj-lt"/>
                <a:ea typeface="+mn-lt"/>
                <a:cs typeface="+mn-lt"/>
              </a:rPr>
              <a:t>Please enter </a:t>
            </a:r>
            <a:r>
              <a:rPr lang="en-GB" sz="1200" b="1" dirty="0" err="1">
                <a:solidFill>
                  <a:srgbClr val="FFFFFF"/>
                </a:solidFill>
                <a:ea typeface="+mn-lt"/>
                <a:cs typeface="+mn-lt"/>
              </a:rPr>
              <a:t>wifi</a:t>
            </a:r>
            <a:r>
              <a:rPr lang="en-GB" sz="1200" b="1" dirty="0">
                <a:solidFill>
                  <a:srgbClr val="FFFFFF"/>
                </a:solidFill>
                <a:ea typeface="+mn-lt"/>
                <a:cs typeface="+mn-lt"/>
              </a:rPr>
              <a:t> details</a:t>
            </a:r>
            <a:endParaRPr lang="en-GB" sz="1200" b="1" dirty="0"/>
          </a:p>
          <a:p>
            <a:endParaRPr lang="en-GB" sz="1100" dirty="0">
              <a:solidFill>
                <a:srgbClr val="FFFFFF"/>
              </a:solidFill>
              <a:effectLst/>
              <a:latin typeface="Roboto Light" panose="02000000000000000000" pitchFamily="2" charset="0"/>
              <a:ea typeface="Roboto Light" panose="02000000000000000000" pitchFamily="2" charset="0"/>
              <a:cs typeface="Arial"/>
            </a:endParaRPr>
          </a:p>
        </p:txBody>
      </p:sp>
      <p:sp>
        <p:nvSpPr>
          <p:cNvPr id="25" name="TextBox 24">
            <a:extLst>
              <a:ext uri="{FF2B5EF4-FFF2-40B4-BE49-F238E27FC236}">
                <a16:creationId xmlns:a16="http://schemas.microsoft.com/office/drawing/2014/main" id="{5DF3386E-88C9-44EF-B830-C32296387791}"/>
              </a:ext>
            </a:extLst>
          </p:cNvPr>
          <p:cNvSpPr txBox="1"/>
          <p:nvPr/>
        </p:nvSpPr>
        <p:spPr>
          <a:xfrm>
            <a:off x="405561" y="3415355"/>
            <a:ext cx="2602247" cy="861774"/>
          </a:xfrm>
          <a:prstGeom prst="rect">
            <a:avLst/>
          </a:prstGeom>
          <a:noFill/>
        </p:spPr>
        <p:txBody>
          <a:bodyPr wrap="square" lIns="91440" tIns="45720" rIns="91440" bIns="45720" anchor="t">
            <a:spAutoFit/>
          </a:bodyPr>
          <a:lstStyle/>
          <a:p>
            <a:pPr>
              <a:spcBef>
                <a:spcPts val="600"/>
              </a:spcBef>
            </a:pPr>
            <a:r>
              <a:rPr lang="en-GB" sz="1400" b="1" spc="75" dirty="0">
                <a:solidFill>
                  <a:schemeClr val="bg1"/>
                </a:solidFill>
                <a:effectLst/>
                <a:latin typeface="Arial" panose="020B0604020202020204" pitchFamily="34" charset="0"/>
                <a:ea typeface="Roboto"/>
                <a:cs typeface="Arial" panose="020B0604020202020204" pitchFamily="34" charset="0"/>
              </a:rPr>
              <a:t>CATERING</a:t>
            </a:r>
            <a:endParaRPr lang="en-GB" sz="1400" b="1"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latin typeface="+mj-lt"/>
                <a:cs typeface="Calibri"/>
              </a:rPr>
              <a:t>Please enter l</a:t>
            </a:r>
            <a:r>
              <a:rPr lang="en-GB" sz="1200" b="1" dirty="0">
                <a:solidFill>
                  <a:schemeClr val="bg1"/>
                </a:solidFill>
                <a:cs typeface="Calibri"/>
              </a:rPr>
              <a:t>ocation of</a:t>
            </a:r>
            <a:br>
              <a:rPr lang="en-GB" sz="1200" b="1" dirty="0">
                <a:solidFill>
                  <a:schemeClr val="bg1"/>
                </a:solidFill>
                <a:cs typeface="Calibri"/>
              </a:rPr>
            </a:br>
            <a:r>
              <a:rPr lang="en-GB" sz="1200" b="1" dirty="0">
                <a:solidFill>
                  <a:schemeClr val="bg1"/>
                </a:solidFill>
                <a:cs typeface="Calibri"/>
              </a:rPr>
              <a:t>catering details.</a:t>
            </a:r>
          </a:p>
          <a:p>
            <a:endParaRPr lang="en-GB" sz="1200" dirty="0">
              <a:solidFill>
                <a:schemeClr val="bg1"/>
              </a:solidFill>
              <a:effectLst/>
              <a:latin typeface="Roboto Light"/>
              <a:ea typeface="Roboto Light"/>
              <a:cs typeface="Roboto Light"/>
            </a:endParaRPr>
          </a:p>
        </p:txBody>
      </p:sp>
      <p:sp>
        <p:nvSpPr>
          <p:cNvPr id="36" name="TextBox 35">
            <a:extLst>
              <a:ext uri="{FF2B5EF4-FFF2-40B4-BE49-F238E27FC236}">
                <a16:creationId xmlns:a16="http://schemas.microsoft.com/office/drawing/2014/main" id="{FC9EDC23-DF5F-44AB-8B82-74DE413B0A89}"/>
              </a:ext>
            </a:extLst>
          </p:cNvPr>
          <p:cNvSpPr txBox="1"/>
          <p:nvPr/>
        </p:nvSpPr>
        <p:spPr>
          <a:xfrm>
            <a:off x="3082930" y="3261466"/>
            <a:ext cx="2162755" cy="1277273"/>
          </a:xfrm>
          <a:prstGeom prst="rect">
            <a:avLst/>
          </a:prstGeom>
          <a:noFill/>
        </p:spPr>
        <p:txBody>
          <a:bodyPr wrap="square" rtlCol="0">
            <a:spAutoFit/>
          </a:bodyPr>
          <a:lstStyle/>
          <a:p>
            <a:r>
              <a:rPr lang="en-GB" sz="1400" b="1" dirty="0">
                <a:solidFill>
                  <a:schemeClr val="bg1"/>
                </a:solidFill>
                <a:latin typeface="Arial" panose="020B0604020202020204" pitchFamily="34" charset="0"/>
                <a:ea typeface="Roboto" panose="02000000000000000000" pitchFamily="2" charset="0"/>
                <a:cs typeface="Arial" panose="020B0604020202020204" pitchFamily="34" charset="0"/>
              </a:rPr>
              <a:t>EVENT STAFF</a:t>
            </a:r>
          </a:p>
          <a:p>
            <a:endParaRPr lang="en-GB" sz="100" b="1" dirty="0">
              <a:solidFill>
                <a:schemeClr val="bg1"/>
              </a:solidFill>
              <a:latin typeface="Roboto" panose="02000000000000000000" pitchFamily="2" charset="0"/>
              <a:ea typeface="Roboto" panose="02000000000000000000" pitchFamily="2" charset="0"/>
            </a:endParaRPr>
          </a:p>
          <a:p>
            <a:r>
              <a:rPr lang="en-GB" sz="1200" dirty="0">
                <a:solidFill>
                  <a:schemeClr val="bg1"/>
                </a:solidFill>
                <a:latin typeface="+mj-lt"/>
                <a:ea typeface="Roboto Light" panose="02000000000000000000" pitchFamily="2" charset="0"/>
              </a:rPr>
              <a:t>For general queries during the event (e.g. directions to facilities), ask any of the event staff, who can be identified by their UCAS-branded t-shirts. </a:t>
            </a:r>
          </a:p>
        </p:txBody>
      </p:sp>
      <p:sp>
        <p:nvSpPr>
          <p:cNvPr id="39" name="Rectangle 38">
            <a:extLst>
              <a:ext uri="{FF2B5EF4-FFF2-40B4-BE49-F238E27FC236}">
                <a16:creationId xmlns:a16="http://schemas.microsoft.com/office/drawing/2014/main" id="{6F1040A5-D2B7-45D5-8D7C-E82475197795}"/>
              </a:ext>
            </a:extLst>
          </p:cNvPr>
          <p:cNvSpPr/>
          <p:nvPr/>
        </p:nvSpPr>
        <p:spPr>
          <a:xfrm>
            <a:off x="5523651" y="950364"/>
            <a:ext cx="3317792" cy="393091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Placeholder 3" descr="A group of people sitting on chairs&#10;&#10;Description automatically generated with low confidence">
            <a:extLst>
              <a:ext uri="{FF2B5EF4-FFF2-40B4-BE49-F238E27FC236}">
                <a16:creationId xmlns:a16="http://schemas.microsoft.com/office/drawing/2014/main" id="{02E99C64-6EDE-46FA-8D6C-E5AB70151CAC}"/>
              </a:ext>
            </a:extLst>
          </p:cNvPr>
          <p:cNvPicPr>
            <a:picLocks noChangeAspect="1"/>
          </p:cNvPicPr>
          <p:nvPr/>
        </p:nvPicPr>
        <p:blipFill rotWithShape="1">
          <a:blip r:embed="rId2"/>
          <a:srcRect t="4268" b="3146"/>
          <a:stretch/>
        </p:blipFill>
        <p:spPr>
          <a:xfrm>
            <a:off x="5659941" y="2439300"/>
            <a:ext cx="3045997" cy="2314231"/>
          </a:xfrm>
          <a:prstGeom prst="rect">
            <a:avLst/>
          </a:prstGeom>
          <a:ln>
            <a:noFill/>
          </a:ln>
          <a:effectLst>
            <a:softEdge rad="25400"/>
          </a:effectLst>
        </p:spPr>
      </p:pic>
      <p:sp>
        <p:nvSpPr>
          <p:cNvPr id="38" name="TextBox 37">
            <a:extLst>
              <a:ext uri="{FF2B5EF4-FFF2-40B4-BE49-F238E27FC236}">
                <a16:creationId xmlns:a16="http://schemas.microsoft.com/office/drawing/2014/main" id="{A4EA6F97-1264-40E1-9C68-1785B8700ADC}"/>
              </a:ext>
            </a:extLst>
          </p:cNvPr>
          <p:cNvSpPr txBox="1"/>
          <p:nvPr/>
        </p:nvSpPr>
        <p:spPr>
          <a:xfrm>
            <a:off x="5576409" y="1069362"/>
            <a:ext cx="3176425" cy="1384995"/>
          </a:xfrm>
          <a:prstGeom prst="rect">
            <a:avLst/>
          </a:prstGeom>
          <a:noFill/>
        </p:spPr>
        <p:txBody>
          <a:bodyPr wrap="square" lIns="91440" tIns="45720" rIns="91440" bIns="45720" anchor="t">
            <a:spAutoFit/>
          </a:bodyPr>
          <a:lstStyle/>
          <a:p>
            <a:pPr>
              <a:spcBef>
                <a:spcPts val="600"/>
              </a:spcBef>
            </a:pPr>
            <a:r>
              <a:rPr lang="en-GB" sz="1200" b="1" spc="75" dirty="0">
                <a:solidFill>
                  <a:srgbClr val="002060"/>
                </a:solidFill>
                <a:ea typeface="Roboto"/>
                <a:cs typeface="Calibri"/>
              </a:rPr>
              <a:t>The Big</a:t>
            </a:r>
            <a:r>
              <a:rPr lang="en-GB" sz="1200" b="1" spc="75" dirty="0">
                <a:solidFill>
                  <a:srgbClr val="002060"/>
                </a:solidFill>
                <a:effectLst/>
                <a:ea typeface="Roboto"/>
                <a:cs typeface="Calibri"/>
              </a:rPr>
              <a:t> </a:t>
            </a:r>
            <a:r>
              <a:rPr lang="en-GB" sz="1200" b="1" spc="75" dirty="0">
                <a:solidFill>
                  <a:srgbClr val="002060"/>
                </a:solidFill>
                <a:ea typeface="Roboto"/>
                <a:cs typeface="Calibri"/>
              </a:rPr>
              <a:t>Q&amp;A </a:t>
            </a:r>
            <a:r>
              <a:rPr lang="en-GB" sz="1200" b="1" spc="75" dirty="0">
                <a:solidFill>
                  <a:srgbClr val="002060"/>
                </a:solidFill>
                <a:effectLst/>
                <a:ea typeface="Roboto"/>
                <a:cs typeface="Calibri"/>
              </a:rPr>
              <a:t>and Subjects </a:t>
            </a:r>
            <a:r>
              <a:rPr lang="en-GB" sz="1200" b="1" spc="75" dirty="0">
                <a:solidFill>
                  <a:srgbClr val="002060"/>
                </a:solidFill>
                <a:ea typeface="Roboto"/>
                <a:cs typeface="Calibri"/>
              </a:rPr>
              <a:t>Talks</a:t>
            </a:r>
            <a:endParaRPr lang="en-GB" sz="1200" dirty="0">
              <a:solidFill>
                <a:srgbClr val="002060"/>
              </a:solidFill>
              <a:effectLst/>
              <a:ea typeface="Roboto"/>
              <a:cs typeface="Calibri"/>
            </a:endParaRPr>
          </a:p>
          <a:p>
            <a:r>
              <a:rPr lang="en-US" sz="1200" dirty="0">
                <a:solidFill>
                  <a:srgbClr val="002060"/>
                </a:solidFill>
                <a:effectLst/>
                <a:latin typeface="+mj-lt"/>
                <a:ea typeface="Roboto Light" panose="02000000000000000000" pitchFamily="2" charset="0"/>
              </a:rPr>
              <a:t>Student talks, workshops, and performances will run throughout the event within our Main stage and Mini Stage. These can all be found in the main hall and will be signposted. A full </a:t>
            </a:r>
            <a:r>
              <a:rPr lang="en-US" sz="1200" dirty="0" err="1">
                <a:solidFill>
                  <a:srgbClr val="002060"/>
                </a:solidFill>
                <a:effectLst/>
                <a:latin typeface="+mj-lt"/>
                <a:ea typeface="Roboto Light" panose="02000000000000000000" pitchFamily="2" charset="0"/>
              </a:rPr>
              <a:t>programme</a:t>
            </a:r>
            <a:r>
              <a:rPr lang="en-US" sz="1200" dirty="0">
                <a:solidFill>
                  <a:srgbClr val="002060"/>
                </a:solidFill>
                <a:effectLst/>
                <a:latin typeface="+mj-lt"/>
                <a:ea typeface="Roboto Light" panose="02000000000000000000" pitchFamily="2" charset="0"/>
              </a:rPr>
              <a:t> of events can be found on the </a:t>
            </a:r>
            <a:r>
              <a:rPr lang="en-US" sz="1200" dirty="0">
                <a:solidFill>
                  <a:schemeClr val="accent1"/>
                </a:solidFill>
                <a:effectLst/>
                <a:latin typeface="+mj-lt"/>
                <a:ea typeface="Roboto Light" panose="02000000000000000000" pitchFamily="2" charset="0"/>
                <a:hlinkClick r:id="rId3">
                  <a:extLst>
                    <a:ext uri="{A12FA001-AC4F-418D-AE19-62706E023703}">
                      <ahyp:hlinkClr xmlns:ahyp="http://schemas.microsoft.com/office/drawing/2018/hyperlinkcolor" val="tx"/>
                    </a:ext>
                  </a:extLst>
                </a:hlinkClick>
              </a:rPr>
              <a:t>event webpage</a:t>
            </a:r>
            <a:r>
              <a:rPr lang="en-US" sz="1200" dirty="0">
                <a:solidFill>
                  <a:srgbClr val="002060"/>
                </a:solidFill>
                <a:effectLst/>
                <a:latin typeface="+mj-lt"/>
                <a:ea typeface="Roboto Light" panose="02000000000000000000" pitchFamily="2" charset="0"/>
              </a:rPr>
              <a:t>.</a:t>
            </a:r>
            <a:endParaRPr lang="en-GB" sz="1200" dirty="0">
              <a:solidFill>
                <a:srgbClr val="002060"/>
              </a:solidFill>
              <a:effectLst/>
              <a:latin typeface="+mj-lt"/>
              <a:ea typeface="Roboto Light" panose="02000000000000000000" pitchFamily="2" charset="0"/>
            </a:endParaRPr>
          </a:p>
        </p:txBody>
      </p:sp>
      <p:sp>
        <p:nvSpPr>
          <p:cNvPr id="42" name="Rectangle 41">
            <a:extLst>
              <a:ext uri="{FF2B5EF4-FFF2-40B4-BE49-F238E27FC236}">
                <a16:creationId xmlns:a16="http://schemas.microsoft.com/office/drawing/2014/main" id="{F3BDCE57-21C8-470F-B4D2-FB471B9D2D25}"/>
              </a:ext>
            </a:extLst>
          </p:cNvPr>
          <p:cNvSpPr/>
          <p:nvPr/>
        </p:nvSpPr>
        <p:spPr>
          <a:xfrm>
            <a:off x="2939336" y="950364"/>
            <a:ext cx="2444609" cy="1721274"/>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F826561-8CF1-4239-995E-8C510026595E}"/>
              </a:ext>
            </a:extLst>
          </p:cNvPr>
          <p:cNvSpPr/>
          <p:nvPr/>
        </p:nvSpPr>
        <p:spPr>
          <a:xfrm>
            <a:off x="184387" y="2811203"/>
            <a:ext cx="2620576" cy="2070078"/>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6CEC87E-F2DA-4253-B3CD-7F1F3F98D91D}"/>
              </a:ext>
            </a:extLst>
          </p:cNvPr>
          <p:cNvSpPr/>
          <p:nvPr/>
        </p:nvSpPr>
        <p:spPr>
          <a:xfrm>
            <a:off x="2932687" y="2811203"/>
            <a:ext cx="2444609" cy="2074229"/>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9615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44F0337-3712-4A72-B741-1F4F67677A78}"/>
              </a:ext>
            </a:extLst>
          </p:cNvPr>
          <p:cNvSpPr/>
          <p:nvPr/>
        </p:nvSpPr>
        <p:spPr>
          <a:xfrm>
            <a:off x="191011" y="3038082"/>
            <a:ext cx="2280136" cy="1882213"/>
          </a:xfrm>
          <a:prstGeom prst="rect">
            <a:avLst/>
          </a:prstGeom>
          <a:solidFill>
            <a:schemeClr val="accent4">
              <a:alpha val="8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1D821B7-CD9A-4C94-A600-9100B1E11D9F}"/>
              </a:ext>
            </a:extLst>
          </p:cNvPr>
          <p:cNvSpPr/>
          <p:nvPr/>
        </p:nvSpPr>
        <p:spPr>
          <a:xfrm>
            <a:off x="191011" y="950364"/>
            <a:ext cx="2273512" cy="1882213"/>
          </a:xfrm>
          <a:prstGeom prst="rect">
            <a:avLst/>
          </a:prstGeom>
          <a:solidFill>
            <a:schemeClr val="accent4">
              <a:alpha val="8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538C07A-1C61-48B9-8593-DD6B75DE3D16}"/>
              </a:ext>
            </a:extLst>
          </p:cNvPr>
          <p:cNvSpPr/>
          <p:nvPr/>
        </p:nvSpPr>
        <p:spPr>
          <a:xfrm>
            <a:off x="5095139" y="1077579"/>
            <a:ext cx="3802823" cy="366023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Placeholder 3">
            <a:extLst>
              <a:ext uri="{FF2B5EF4-FFF2-40B4-BE49-F238E27FC236}">
                <a16:creationId xmlns:a16="http://schemas.microsoft.com/office/drawing/2014/main" id="{5E127ADA-09AA-416F-B1EC-CE33D0E0BD91}"/>
              </a:ext>
            </a:extLst>
          </p:cNvPr>
          <p:cNvPicPr>
            <a:picLocks noGrp="1" noChangeAspect="1"/>
          </p:cNvPicPr>
          <p:nvPr>
            <p:ph type="pic" sz="quarter" idx="10"/>
          </p:nvPr>
        </p:nvPicPr>
        <p:blipFill rotWithShape="1">
          <a:blip r:embed="rId2"/>
          <a:srcRect l="16988" t="-6329" r="7690" b="-8184"/>
          <a:stretch/>
        </p:blipFill>
        <p:spPr>
          <a:xfrm>
            <a:off x="5298957" y="1023840"/>
            <a:ext cx="3395186" cy="3819584"/>
          </a:xfrm>
          <a:effectLst>
            <a:softEdge rad="25400"/>
          </a:effectLst>
        </p:spPr>
      </p:pic>
      <p:sp>
        <p:nvSpPr>
          <p:cNvPr id="16" name="Title 5">
            <a:extLst>
              <a:ext uri="{FF2B5EF4-FFF2-40B4-BE49-F238E27FC236}">
                <a16:creationId xmlns:a16="http://schemas.microsoft.com/office/drawing/2014/main" id="{487433A0-5C77-4702-BF8E-067E6F5F599A}"/>
              </a:ext>
            </a:extLst>
          </p:cNvPr>
          <p:cNvSpPr txBox="1">
            <a:spLocks/>
          </p:cNvSpPr>
          <p:nvPr/>
        </p:nvSpPr>
        <p:spPr>
          <a:xfrm>
            <a:off x="184387" y="-868909"/>
            <a:ext cx="8223251" cy="1629945"/>
          </a:xfrm>
          <a:prstGeom prst="rect">
            <a:avLst/>
          </a:prstGeom>
          <a:noFill/>
        </p:spPr>
        <p:txBody>
          <a:bodyPr vert="horz" wrap="none" lIns="0" tIns="0" rIns="0" bIns="0" rtlCol="0" anchor="b">
            <a:normAutofit/>
          </a:bodyPr>
          <a:lstStyle>
            <a:lvl1pPr algn="l" defTabSz="685783" rtl="0" eaLnBrk="1" latinLnBrk="0" hangingPunct="1">
              <a:lnSpc>
                <a:spcPct val="90000"/>
              </a:lnSpc>
              <a:spcBef>
                <a:spcPct val="0"/>
              </a:spcBef>
              <a:buNone/>
              <a:defRPr sz="45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dirty="0">
                <a:solidFill>
                  <a:schemeClr val="accent4"/>
                </a:solidFill>
                <a:latin typeface="Arial" panose="020B0604020202020204" pitchFamily="34" charset="0"/>
                <a:cs typeface="Arial" panose="020B0604020202020204" pitchFamily="34" charset="0"/>
              </a:rPr>
              <a:t>JUST IN CASE</a:t>
            </a:r>
          </a:p>
        </p:txBody>
      </p:sp>
      <p:sp>
        <p:nvSpPr>
          <p:cNvPr id="28" name="Rectangle 27">
            <a:extLst>
              <a:ext uri="{FF2B5EF4-FFF2-40B4-BE49-F238E27FC236}">
                <a16:creationId xmlns:a16="http://schemas.microsoft.com/office/drawing/2014/main" id="{5F153A0A-8A28-4952-8BE2-325EFD0B9A25}"/>
              </a:ext>
            </a:extLst>
          </p:cNvPr>
          <p:cNvSpPr/>
          <p:nvPr/>
        </p:nvSpPr>
        <p:spPr>
          <a:xfrm>
            <a:off x="2643075" y="950364"/>
            <a:ext cx="2273512" cy="1882213"/>
          </a:xfrm>
          <a:prstGeom prst="rect">
            <a:avLst/>
          </a:prstGeom>
          <a:solidFill>
            <a:schemeClr val="accent4">
              <a:alpha val="8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89225BA-B908-41C5-8EBB-49C56CFBF02C}"/>
              </a:ext>
            </a:extLst>
          </p:cNvPr>
          <p:cNvSpPr/>
          <p:nvPr/>
        </p:nvSpPr>
        <p:spPr>
          <a:xfrm>
            <a:off x="2625722" y="3038082"/>
            <a:ext cx="2290865" cy="1882213"/>
          </a:xfrm>
          <a:prstGeom prst="rect">
            <a:avLst/>
          </a:prstGeom>
          <a:solidFill>
            <a:schemeClr val="accent4">
              <a:alpha val="8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GB" sz="120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81FB41F8-F295-424D-840A-98C35F92EB79}"/>
              </a:ext>
            </a:extLst>
          </p:cNvPr>
          <p:cNvSpPr txBox="1"/>
          <p:nvPr/>
        </p:nvSpPr>
        <p:spPr>
          <a:xfrm>
            <a:off x="2804272" y="1232922"/>
            <a:ext cx="1900036" cy="1338828"/>
          </a:xfrm>
          <a:prstGeom prst="rect">
            <a:avLst/>
          </a:prstGeom>
          <a:noFill/>
        </p:spPr>
        <p:txBody>
          <a:bodyPr wrap="square" lIns="91440" tIns="45720" rIns="91440" bIns="45720" rtlCol="0" anchor="t">
            <a:spAutoFit/>
          </a:bodyPr>
          <a:lstStyle/>
          <a:p>
            <a:r>
              <a:rPr lang="en-GB" sz="1400" b="1" dirty="0">
                <a:solidFill>
                  <a:srgbClr val="FFFFFF"/>
                </a:solidFill>
                <a:latin typeface="Arial" panose="020B0604020202020204" pitchFamily="34" charset="0"/>
                <a:ea typeface="Roboto"/>
                <a:cs typeface="Arial" panose="020B0604020202020204" pitchFamily="34" charset="0"/>
              </a:rPr>
              <a:t>ACCIDENTS &amp; NEAR MISSES</a:t>
            </a:r>
          </a:p>
          <a:p>
            <a:endParaRPr lang="en-GB" sz="100" b="1" dirty="0">
              <a:solidFill>
                <a:srgbClr val="FFFFFF"/>
              </a:solidFill>
              <a:latin typeface="Roboto" panose="02000000000000000000" pitchFamily="2" charset="0"/>
              <a:ea typeface="Roboto" panose="02000000000000000000" pitchFamily="2" charset="0"/>
              <a:cs typeface="Roboto"/>
            </a:endParaRPr>
          </a:p>
          <a:p>
            <a:r>
              <a:rPr lang="en-GB" sz="1000" dirty="0">
                <a:solidFill>
                  <a:srgbClr val="FFFFFF"/>
                </a:solidFill>
                <a:effectLst/>
                <a:latin typeface="+mj-lt"/>
                <a:ea typeface="+mn-lt"/>
                <a:cs typeface="+mn-lt"/>
              </a:rPr>
              <a:t>If you are involved in</a:t>
            </a:r>
            <a:r>
              <a:rPr lang="en-GB" sz="1000" dirty="0">
                <a:solidFill>
                  <a:srgbClr val="FFFFFF"/>
                </a:solidFill>
                <a:latin typeface="+mj-lt"/>
                <a:ea typeface="+mn-lt"/>
                <a:cs typeface="+mn-lt"/>
              </a:rPr>
              <a:t>,</a:t>
            </a:r>
            <a:r>
              <a:rPr lang="en-GB" sz="1000" dirty="0">
                <a:solidFill>
                  <a:srgbClr val="FFFFFF"/>
                </a:solidFill>
                <a:effectLst/>
                <a:latin typeface="+mj-lt"/>
                <a:ea typeface="+mn-lt"/>
                <a:cs typeface="+mn-lt"/>
              </a:rPr>
              <a:t> or witness an accident or near miss while on-site, please report it </a:t>
            </a:r>
            <a:r>
              <a:rPr lang="en-GB" sz="1000" b="1" dirty="0">
                <a:solidFill>
                  <a:srgbClr val="FFFFFF"/>
                </a:solidFill>
                <a:ea typeface="+mn-lt"/>
                <a:cs typeface="+mn-lt"/>
              </a:rPr>
              <a:t>enter where </a:t>
            </a:r>
            <a:r>
              <a:rPr lang="en-GB" sz="1000" b="1" dirty="0">
                <a:solidFill>
                  <a:srgbClr val="FFFFFF"/>
                </a:solidFill>
                <a:effectLst/>
                <a:ea typeface="+mn-lt"/>
                <a:cs typeface="+mn-lt"/>
              </a:rPr>
              <a:t>to </a:t>
            </a:r>
            <a:r>
              <a:rPr lang="en-GB" sz="1000" b="1" dirty="0">
                <a:solidFill>
                  <a:srgbClr val="FFFFFF"/>
                </a:solidFill>
                <a:ea typeface="+mn-lt"/>
                <a:cs typeface="+mn-lt"/>
              </a:rPr>
              <a:t>report it.    </a:t>
            </a:r>
            <a:endParaRPr lang="en-GB" sz="1000" b="1" dirty="0">
              <a:solidFill>
                <a:srgbClr val="FFFFFF"/>
              </a:solidFill>
              <a:ea typeface="Roboto"/>
              <a:cs typeface="Roboto"/>
            </a:endParaRPr>
          </a:p>
          <a:p>
            <a:endParaRPr lang="en-GB" sz="1200" dirty="0">
              <a:solidFill>
                <a:srgbClr val="FFFFFF"/>
              </a:solidFill>
              <a:latin typeface="Roboto"/>
              <a:ea typeface="Roboto Light" panose="02000000000000000000" pitchFamily="2" charset="0"/>
              <a:cs typeface="Arial"/>
            </a:endParaRPr>
          </a:p>
        </p:txBody>
      </p:sp>
      <p:sp>
        <p:nvSpPr>
          <p:cNvPr id="35" name="TextBox 34">
            <a:extLst>
              <a:ext uri="{FF2B5EF4-FFF2-40B4-BE49-F238E27FC236}">
                <a16:creationId xmlns:a16="http://schemas.microsoft.com/office/drawing/2014/main" id="{F2E8934A-115D-461C-84BE-BE32D35B4906}"/>
              </a:ext>
            </a:extLst>
          </p:cNvPr>
          <p:cNvSpPr txBox="1"/>
          <p:nvPr/>
        </p:nvSpPr>
        <p:spPr>
          <a:xfrm>
            <a:off x="2810895" y="3563689"/>
            <a:ext cx="1829801" cy="830997"/>
          </a:xfrm>
          <a:prstGeom prst="rect">
            <a:avLst/>
          </a:prstGeom>
          <a:noFill/>
        </p:spPr>
        <p:txBody>
          <a:bodyPr wrap="square" lIns="91440" tIns="45720" rIns="91440" bIns="45720" rtlCol="0" anchor="t">
            <a:spAutoFit/>
          </a:bodyPr>
          <a:lstStyle/>
          <a:p>
            <a:r>
              <a:rPr lang="en-GB" sz="1400" b="1" dirty="0">
                <a:solidFill>
                  <a:schemeClr val="bg1"/>
                </a:solidFill>
                <a:latin typeface="Arial" panose="020B0604020202020204" pitchFamily="34" charset="0"/>
                <a:ea typeface="Roboto"/>
                <a:cs typeface="Arial" panose="020B0604020202020204" pitchFamily="34" charset="0"/>
              </a:rPr>
              <a:t>FIRST AID</a:t>
            </a:r>
          </a:p>
          <a:p>
            <a:endParaRPr lang="en-GB" sz="200" b="1" dirty="0">
              <a:solidFill>
                <a:schemeClr val="bg1"/>
              </a:solidFill>
              <a:latin typeface="Roboto" panose="02000000000000000000" pitchFamily="2" charset="0"/>
              <a:ea typeface="Roboto" panose="02000000000000000000" pitchFamily="2" charset="0"/>
            </a:endParaRPr>
          </a:p>
          <a:p>
            <a:r>
              <a:rPr lang="en-GB" sz="1000" dirty="0">
                <a:solidFill>
                  <a:schemeClr val="bg1"/>
                </a:solidFill>
                <a:latin typeface="+mj-lt"/>
                <a:ea typeface="+mn-lt"/>
                <a:cs typeface="+mn-lt"/>
              </a:rPr>
              <a:t>Where can visitors </a:t>
            </a:r>
            <a:r>
              <a:rPr lang="en-GB" sz="1000" b="1" dirty="0">
                <a:solidFill>
                  <a:schemeClr val="bg1"/>
                </a:solidFill>
                <a:ea typeface="+mn-lt"/>
                <a:cs typeface="+mn-lt"/>
              </a:rPr>
              <a:t>find first aid </a:t>
            </a:r>
            <a:r>
              <a:rPr lang="en-GB" sz="1000" dirty="0">
                <a:solidFill>
                  <a:schemeClr val="bg1"/>
                </a:solidFill>
                <a:latin typeface="+mj-lt"/>
                <a:ea typeface="+mn-lt"/>
                <a:cs typeface="+mn-lt"/>
              </a:rPr>
              <a:t>if required?</a:t>
            </a:r>
            <a:endParaRPr lang="en-GB" dirty="0">
              <a:solidFill>
                <a:schemeClr val="bg1"/>
              </a:solidFill>
              <a:latin typeface="+mj-lt"/>
            </a:endParaRPr>
          </a:p>
          <a:p>
            <a:endParaRPr lang="en-GB" sz="1200" dirty="0">
              <a:solidFill>
                <a:schemeClr val="bg1"/>
              </a:solidFill>
              <a:latin typeface="Roboto Light" panose="02000000000000000000" pitchFamily="2" charset="0"/>
              <a:ea typeface="Roboto Light" panose="02000000000000000000" pitchFamily="2" charset="0"/>
              <a:cs typeface="Roboto Light"/>
            </a:endParaRPr>
          </a:p>
        </p:txBody>
      </p:sp>
      <p:sp>
        <p:nvSpPr>
          <p:cNvPr id="38" name="TextBox 37">
            <a:extLst>
              <a:ext uri="{FF2B5EF4-FFF2-40B4-BE49-F238E27FC236}">
                <a16:creationId xmlns:a16="http://schemas.microsoft.com/office/drawing/2014/main" id="{C763F738-A818-479A-96A8-F1223968AC2E}"/>
              </a:ext>
            </a:extLst>
          </p:cNvPr>
          <p:cNvSpPr txBox="1"/>
          <p:nvPr/>
        </p:nvSpPr>
        <p:spPr>
          <a:xfrm>
            <a:off x="366391" y="3295245"/>
            <a:ext cx="2055511" cy="1361911"/>
          </a:xfrm>
          <a:prstGeom prst="rect">
            <a:avLst/>
          </a:prstGeom>
          <a:noFill/>
        </p:spPr>
        <p:txBody>
          <a:bodyPr wrap="square" lIns="91440" tIns="45720" rIns="91440" bIns="45720" rtlCol="0" anchor="t">
            <a:spAutoFit/>
          </a:bodyPr>
          <a:lstStyle/>
          <a:p>
            <a:r>
              <a:rPr lang="en-GB" sz="1400" b="1" dirty="0">
                <a:solidFill>
                  <a:schemeClr val="bg1"/>
                </a:solidFill>
                <a:latin typeface="Arial" panose="020B0604020202020204" pitchFamily="34" charset="0"/>
                <a:ea typeface="Roboto"/>
                <a:cs typeface="Arial" panose="020B0604020202020204" pitchFamily="34" charset="0"/>
              </a:rPr>
              <a:t>EMERGENCY PROCEDURES</a:t>
            </a:r>
          </a:p>
          <a:p>
            <a:endParaRPr lang="en-GB" sz="200" b="1" dirty="0">
              <a:solidFill>
                <a:schemeClr val="bg1"/>
              </a:solidFill>
              <a:latin typeface="Roboto" panose="02000000000000000000" pitchFamily="2" charset="0"/>
              <a:ea typeface="Roboto" panose="02000000000000000000" pitchFamily="2" charset="0"/>
            </a:endParaRPr>
          </a:p>
          <a:p>
            <a:r>
              <a:rPr lang="en-GB" sz="1000" dirty="0">
                <a:solidFill>
                  <a:schemeClr val="bg1"/>
                </a:solidFill>
                <a:latin typeface="+mj-lt"/>
                <a:ea typeface="Roboto Light"/>
                <a:cs typeface="Roboto Light"/>
              </a:rPr>
              <a:t>Should an evacuation of the building occur, please follow the instruction of the event staff, and leave the build via the nearest exit.</a:t>
            </a:r>
            <a:r>
              <a:rPr lang="en-GB" sz="1200" dirty="0">
                <a:solidFill>
                  <a:schemeClr val="bg1"/>
                </a:solidFill>
                <a:latin typeface="+mj-lt"/>
                <a:ea typeface="Roboto Light"/>
                <a:cs typeface="Roboto Light"/>
              </a:rPr>
              <a:t> </a:t>
            </a:r>
          </a:p>
          <a:p>
            <a:endParaRPr lang="en-GB" sz="1050" dirty="0">
              <a:solidFill>
                <a:schemeClr val="bg1"/>
              </a:solidFill>
            </a:endParaRPr>
          </a:p>
        </p:txBody>
      </p:sp>
      <p:sp>
        <p:nvSpPr>
          <p:cNvPr id="41" name="TextBox 40">
            <a:extLst>
              <a:ext uri="{FF2B5EF4-FFF2-40B4-BE49-F238E27FC236}">
                <a16:creationId xmlns:a16="http://schemas.microsoft.com/office/drawing/2014/main" id="{F1AA103F-3BCA-4E93-BAC6-49F19DA53D62}"/>
              </a:ext>
            </a:extLst>
          </p:cNvPr>
          <p:cNvSpPr txBox="1"/>
          <p:nvPr/>
        </p:nvSpPr>
        <p:spPr>
          <a:xfrm>
            <a:off x="331312" y="1090355"/>
            <a:ext cx="1992911" cy="1754326"/>
          </a:xfrm>
          <a:prstGeom prst="rect">
            <a:avLst/>
          </a:prstGeom>
          <a:noFill/>
        </p:spPr>
        <p:txBody>
          <a:bodyPr wrap="square" lIns="91440" tIns="45720" rIns="91440" bIns="45720" rtlCol="0" anchor="t">
            <a:spAutoFit/>
          </a:bodyPr>
          <a:lstStyle/>
          <a:p>
            <a:r>
              <a:rPr lang="en-GB" sz="1400" b="1" dirty="0">
                <a:solidFill>
                  <a:schemeClr val="bg1"/>
                </a:solidFill>
                <a:latin typeface="Arial" panose="020B0604020202020204" pitchFamily="34" charset="0"/>
                <a:ea typeface="Roboto"/>
                <a:cs typeface="Arial" panose="020B0604020202020204" pitchFamily="34" charset="0"/>
              </a:rPr>
              <a:t>ORGANISERS</a:t>
            </a:r>
          </a:p>
          <a:p>
            <a:endParaRPr lang="en-GB" sz="200" b="1" dirty="0">
              <a:solidFill>
                <a:schemeClr val="bg1"/>
              </a:solidFill>
              <a:latin typeface="Roboto" panose="02000000000000000000" pitchFamily="2" charset="0"/>
              <a:ea typeface="Roboto" panose="02000000000000000000" pitchFamily="2" charset="0"/>
            </a:endParaRPr>
          </a:p>
          <a:p>
            <a:r>
              <a:rPr lang="en-GB" sz="1000" dirty="0">
                <a:solidFill>
                  <a:schemeClr val="bg1"/>
                </a:solidFill>
                <a:latin typeface="+mj-lt"/>
                <a:ea typeface="+mn-lt"/>
                <a:cs typeface="+mn-lt"/>
              </a:rPr>
              <a:t>If you wish to speak to the event organiser, they will be based in the exhibition venue, and can also be identified by UCAS branded t-shirts. If you need to speak to the organiser by phone prior to the event, please call </a:t>
            </a:r>
            <a:r>
              <a:rPr lang="en-GB" sz="1000" b="1" dirty="0">
                <a:solidFill>
                  <a:schemeClr val="bg1"/>
                </a:solidFill>
                <a:ea typeface="+mn-lt"/>
                <a:cs typeface="+mn-lt"/>
              </a:rPr>
              <a:t>enter telephone number. </a:t>
            </a:r>
          </a:p>
          <a:p>
            <a:endParaRPr lang="en-GB" sz="1200" dirty="0">
              <a:solidFill>
                <a:schemeClr val="bg1"/>
              </a:solidFill>
              <a:latin typeface="Roboto Light" panose="02000000000000000000" pitchFamily="2" charset="0"/>
              <a:ea typeface="Roboto Light" panose="02000000000000000000" pitchFamily="2" charset="0"/>
              <a:cs typeface="Roboto Light"/>
            </a:endParaRPr>
          </a:p>
        </p:txBody>
      </p:sp>
    </p:spTree>
    <p:extLst>
      <p:ext uri="{BB962C8B-B14F-4D97-AF65-F5344CB8AC3E}">
        <p14:creationId xmlns:p14="http://schemas.microsoft.com/office/powerpoint/2010/main" val="18792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00484E-8CC1-46A0-A343-CEDBD94BBB4C}"/>
              </a:ext>
            </a:extLst>
          </p:cNvPr>
          <p:cNvSpPr>
            <a:spLocks noGrp="1"/>
          </p:cNvSpPr>
          <p:nvPr>
            <p:ph type="title"/>
          </p:nvPr>
        </p:nvSpPr>
        <p:spPr>
          <a:xfrm>
            <a:off x="287337" y="-886361"/>
            <a:ext cx="8223251" cy="1629945"/>
          </a:xfrm>
        </p:spPr>
        <p:txBody>
          <a:bodyPr/>
          <a:lstStyle/>
          <a:p>
            <a:r>
              <a:rPr lang="en-GB" sz="3200" dirty="0">
                <a:solidFill>
                  <a:schemeClr val="bg1"/>
                </a:solidFill>
                <a:latin typeface="Arial" panose="020B0604020202020204" pitchFamily="34" charset="0"/>
                <a:cs typeface="Arial" panose="020B0604020202020204" pitchFamily="34" charset="0"/>
              </a:rPr>
              <a:t>FREQUENTLY ASKED QUESTIONS</a:t>
            </a:r>
          </a:p>
        </p:txBody>
      </p:sp>
      <p:sp>
        <p:nvSpPr>
          <p:cNvPr id="2" name="TextBox 1">
            <a:extLst>
              <a:ext uri="{FF2B5EF4-FFF2-40B4-BE49-F238E27FC236}">
                <a16:creationId xmlns:a16="http://schemas.microsoft.com/office/drawing/2014/main" id="{26300B8D-39EA-4FD7-AAE9-82F6E2EDAE14}"/>
              </a:ext>
            </a:extLst>
          </p:cNvPr>
          <p:cNvSpPr txBox="1"/>
          <p:nvPr/>
        </p:nvSpPr>
        <p:spPr>
          <a:xfrm>
            <a:off x="287338" y="784618"/>
            <a:ext cx="7997922" cy="3385542"/>
          </a:xfrm>
          <a:prstGeom prst="rect">
            <a:avLst/>
          </a:prstGeom>
          <a:noFill/>
        </p:spPr>
        <p:txBody>
          <a:bodyPr wrap="square" lIns="91440" tIns="45720" rIns="91440" bIns="45720" rtlCol="0" anchor="t">
            <a:spAutoFit/>
          </a:bodyPr>
          <a:lstStyle/>
          <a:p>
            <a:endParaRPr lang="en-GB" sz="900" b="1" dirty="0">
              <a:solidFill>
                <a:srgbClr val="FFFFFF"/>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GB" sz="1400" b="1" dirty="0">
                <a:solidFill>
                  <a:srgbClr val="002060"/>
                </a:solidFill>
                <a:latin typeface="Arial" panose="020B0604020202020204" pitchFamily="34" charset="0"/>
                <a:ea typeface="Roboto"/>
                <a:cs typeface="Arial" panose="020B0604020202020204" pitchFamily="34" charset="0"/>
              </a:rPr>
              <a:t>WHAT INSURANCE IS IN PLACE FOR THE EVENT? </a:t>
            </a:r>
            <a:endParaRPr lang="en-GB" sz="1400" b="1" dirty="0">
              <a:solidFill>
                <a:srgbClr val="002060"/>
              </a:solidFill>
              <a:latin typeface="Arial" panose="020B0604020202020204" pitchFamily="34" charset="0"/>
              <a:ea typeface="Roboto" panose="02000000000000000000" pitchFamily="2" charset="0"/>
              <a:cs typeface="Arial" panose="020B0604020202020204" pitchFamily="34" charset="0"/>
            </a:endParaRPr>
          </a:p>
          <a:p>
            <a:pPr algn="l"/>
            <a:r>
              <a:rPr lang="en-GB" sz="1200" dirty="0">
                <a:solidFill>
                  <a:schemeClr val="bg1"/>
                </a:solidFill>
                <a:effectLst/>
                <a:latin typeface="+mj-lt"/>
                <a:ea typeface="Roboto Light"/>
                <a:cs typeface="Arial"/>
              </a:rPr>
              <a:t>The organiser has adequate public and employee liability cover. While the organisers take every precaution to protect visitors’ property during an event, they are not responsible for any loss or damage. All group leaders should ensure they have adequate public and employers’ liability cover, in line with the booking terms and conditions.</a:t>
            </a:r>
          </a:p>
          <a:p>
            <a:pPr algn="l"/>
            <a:endParaRPr lang="en-GB" sz="900" dirty="0">
              <a:solidFill>
                <a:schemeClr val="bg1"/>
              </a:solidFill>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r>
              <a:rPr lang="en-GB" sz="1400" b="1" dirty="0">
                <a:solidFill>
                  <a:srgbClr val="002060"/>
                </a:solidFill>
                <a:latin typeface="Arial" panose="020B0604020202020204" pitchFamily="34" charset="0"/>
                <a:ea typeface="Roboto"/>
                <a:cs typeface="Arial" panose="020B0604020202020204" pitchFamily="34" charset="0"/>
              </a:rPr>
              <a:t>WHAT HAPPENS TO ANY LOST PROPERTY? </a:t>
            </a:r>
            <a:endParaRPr lang="en-GB" sz="1400" b="1" dirty="0">
              <a:solidFill>
                <a:srgbClr val="002060"/>
              </a:solidFill>
              <a:latin typeface="Arial" panose="020B0604020202020204" pitchFamily="34" charset="0"/>
              <a:ea typeface="Roboto" panose="02000000000000000000" pitchFamily="2" charset="0"/>
              <a:cs typeface="Arial" panose="020B0604020202020204" pitchFamily="34" charset="0"/>
            </a:endParaRPr>
          </a:p>
          <a:p>
            <a:r>
              <a:rPr lang="en-GB" sz="1200" b="1" dirty="0">
                <a:solidFill>
                  <a:schemeClr val="bg1"/>
                </a:solidFill>
                <a:ea typeface="+mn-lt"/>
                <a:cs typeface="+mn-lt"/>
              </a:rPr>
              <a:t>Please enter lost property policy. </a:t>
            </a:r>
            <a:endParaRPr lang="en-GB" b="1" dirty="0">
              <a:solidFill>
                <a:schemeClr val="bg1"/>
              </a:solidFill>
            </a:endParaRPr>
          </a:p>
          <a:p>
            <a:endParaRPr lang="en-GB" sz="1200" dirty="0">
              <a:solidFill>
                <a:schemeClr val="bg1"/>
              </a:solidFill>
              <a:effectLst/>
              <a:latin typeface="Roboto Light" panose="02000000000000000000" pitchFamily="2" charset="0"/>
              <a:ea typeface="Roboto Light" panose="02000000000000000000" pitchFamily="2" charset="0"/>
              <a:cs typeface="Arial" panose="020B0604020202020204" pitchFamily="34" charset="0"/>
            </a:endParaRPr>
          </a:p>
          <a:p>
            <a:pPr marL="171450" indent="-171450">
              <a:buFont typeface="Arial" panose="020B0604020202020204" pitchFamily="34" charset="0"/>
              <a:buChar char="•"/>
            </a:pPr>
            <a:r>
              <a:rPr lang="en-GB" sz="1400" b="1" dirty="0">
                <a:solidFill>
                  <a:srgbClr val="002060"/>
                </a:solidFill>
                <a:effectLst/>
                <a:latin typeface="Arial" panose="020B0604020202020204" pitchFamily="34" charset="0"/>
                <a:ea typeface="Roboto"/>
                <a:cs typeface="Arial" panose="020B0604020202020204" pitchFamily="34" charset="0"/>
              </a:rPr>
              <a:t>CAN I SMOKE/VAPE ON SITE?</a:t>
            </a:r>
            <a:r>
              <a:rPr lang="en-GB" sz="1400" b="1" dirty="0">
                <a:solidFill>
                  <a:srgbClr val="002060"/>
                </a:solidFill>
                <a:latin typeface="Arial" panose="020B0604020202020204" pitchFamily="34" charset="0"/>
                <a:ea typeface="Roboto"/>
                <a:cs typeface="Arial" panose="020B0604020202020204" pitchFamily="34" charset="0"/>
              </a:rPr>
              <a:t> </a:t>
            </a:r>
            <a:endParaRPr lang="en-GB" sz="1400" b="1" dirty="0">
              <a:solidFill>
                <a:srgbClr val="002060"/>
              </a:solidFill>
              <a:effectLst/>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latin typeface="+mj-lt"/>
                <a:ea typeface="+mn-lt"/>
                <a:cs typeface="+mn-lt"/>
              </a:rPr>
              <a:t>Please note, throughout the build-up, duration, and break down of the exhibition, there is </a:t>
            </a:r>
            <a:r>
              <a:rPr lang="en-GB" sz="1200" dirty="0">
                <a:solidFill>
                  <a:schemeClr val="bg1"/>
                </a:solidFill>
                <a:effectLst/>
                <a:latin typeface="+mj-lt"/>
                <a:ea typeface="+mn-lt"/>
                <a:cs typeface="+mn-lt"/>
              </a:rPr>
              <a:t>a strict </a:t>
            </a:r>
            <a:r>
              <a:rPr lang="en-GB" sz="1200" dirty="0">
                <a:solidFill>
                  <a:schemeClr val="bg1"/>
                </a:solidFill>
                <a:latin typeface="+mj-lt"/>
                <a:ea typeface="+mn-lt"/>
                <a:cs typeface="+mn-lt"/>
              </a:rPr>
              <a:t>policy of </a:t>
            </a:r>
            <a:r>
              <a:rPr lang="en-GB" sz="1200" dirty="0">
                <a:solidFill>
                  <a:schemeClr val="bg1"/>
                </a:solidFill>
                <a:effectLst/>
                <a:latin typeface="+mj-lt"/>
                <a:ea typeface="+mn-lt"/>
                <a:cs typeface="+mn-lt"/>
              </a:rPr>
              <a:t>no smoking</a:t>
            </a:r>
            <a:r>
              <a:rPr lang="en-GB" sz="1200" dirty="0">
                <a:solidFill>
                  <a:schemeClr val="bg1"/>
                </a:solidFill>
                <a:latin typeface="+mj-lt"/>
                <a:ea typeface="+mn-lt"/>
                <a:cs typeface="+mn-lt"/>
              </a:rPr>
              <a:t>/vaping or drinking of alcohol on the University campus</a:t>
            </a:r>
            <a:r>
              <a:rPr lang="en-GB" sz="1200" dirty="0">
                <a:solidFill>
                  <a:schemeClr val="bg1"/>
                </a:solidFill>
                <a:effectLst/>
                <a:latin typeface="+mj-lt"/>
                <a:ea typeface="+mn-lt"/>
                <a:cs typeface="+mn-lt"/>
              </a:rPr>
              <a:t>.</a:t>
            </a:r>
            <a:endParaRPr lang="en-GB" sz="1200" dirty="0">
              <a:solidFill>
                <a:schemeClr val="bg1"/>
              </a:solidFill>
              <a:latin typeface="+mj-lt"/>
              <a:ea typeface="+mn-lt"/>
              <a:cs typeface="+mn-lt"/>
            </a:endParaRPr>
          </a:p>
          <a:p>
            <a:endParaRPr lang="en-GB" sz="900" b="1"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marL="171450" indent="-171450">
              <a:buFont typeface="Arial" panose="020B0604020202020204" pitchFamily="34" charset="0"/>
              <a:buChar char="•"/>
            </a:pPr>
            <a:r>
              <a:rPr lang="en-GB" sz="1400" b="1" dirty="0">
                <a:solidFill>
                  <a:srgbClr val="002060"/>
                </a:solidFill>
                <a:effectLst/>
                <a:latin typeface="Arial" panose="020B0604020202020204" pitchFamily="34" charset="0"/>
                <a:ea typeface="Roboto"/>
                <a:cs typeface="Arial" panose="020B0604020202020204" pitchFamily="34" charset="0"/>
              </a:rPr>
              <a:t>WHAT SECURITY IS THERE?</a:t>
            </a:r>
            <a:r>
              <a:rPr lang="en-GB" sz="1400" b="1" dirty="0">
                <a:solidFill>
                  <a:srgbClr val="002060"/>
                </a:solidFill>
                <a:latin typeface="Arial" panose="020B0604020202020204" pitchFamily="34" charset="0"/>
                <a:ea typeface="Roboto"/>
                <a:cs typeface="Arial" panose="020B0604020202020204" pitchFamily="34" charset="0"/>
              </a:rPr>
              <a:t> </a:t>
            </a:r>
            <a:endParaRPr lang="en-GB" sz="1400" b="1" dirty="0">
              <a:solidFill>
                <a:srgbClr val="002060"/>
              </a:solidFill>
              <a:effectLst/>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effectLst/>
                <a:latin typeface="+mj-lt"/>
                <a:ea typeface="Roboto Light"/>
                <a:cs typeface="Roboto Light"/>
              </a:rPr>
              <a:t>Security is </a:t>
            </a:r>
            <a:r>
              <a:rPr lang="en-GB" sz="1200" dirty="0">
                <a:solidFill>
                  <a:schemeClr val="bg1"/>
                </a:solidFill>
                <a:latin typeface="+mj-lt"/>
                <a:ea typeface="Roboto Light"/>
                <a:cs typeface="Roboto Light"/>
              </a:rPr>
              <a:t>present at the event throughout</a:t>
            </a:r>
            <a:r>
              <a:rPr lang="en-GB" sz="1200" dirty="0">
                <a:solidFill>
                  <a:schemeClr val="bg1"/>
                </a:solidFill>
                <a:effectLst/>
                <a:latin typeface="+mj-lt"/>
                <a:ea typeface="Roboto Light"/>
                <a:cs typeface="Roboto Light"/>
              </a:rPr>
              <a:t>. If you are a victim of theft, please report it to the </a:t>
            </a:r>
            <a:r>
              <a:rPr lang="en-GB" sz="1200" dirty="0">
                <a:solidFill>
                  <a:schemeClr val="bg1"/>
                </a:solidFill>
                <a:latin typeface="+mj-lt"/>
                <a:ea typeface="Roboto Light"/>
                <a:cs typeface="Roboto Light"/>
              </a:rPr>
              <a:t>event manager </a:t>
            </a:r>
            <a:r>
              <a:rPr lang="en-GB" sz="1200" dirty="0">
                <a:solidFill>
                  <a:schemeClr val="bg1"/>
                </a:solidFill>
                <a:effectLst/>
                <a:latin typeface="+mj-lt"/>
                <a:ea typeface="Roboto Light"/>
                <a:cs typeface="Roboto Light"/>
              </a:rPr>
              <a:t>immediately.</a:t>
            </a:r>
          </a:p>
          <a:p>
            <a:endParaRPr lang="en-GB" sz="900" dirty="0">
              <a:solidFill>
                <a:schemeClr val="bg1"/>
              </a:solidFill>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r>
              <a:rPr lang="en-GB" sz="1400" b="1" dirty="0">
                <a:solidFill>
                  <a:srgbClr val="002060"/>
                </a:solidFill>
                <a:effectLst/>
                <a:latin typeface="Arial" panose="020B0604020202020204" pitchFamily="34" charset="0"/>
                <a:ea typeface="Roboto"/>
                <a:cs typeface="Arial" panose="020B0604020202020204" pitchFamily="34" charset="0"/>
              </a:rPr>
              <a:t>WHERE CAN I GET A COPY OF THE RISK ASSESSMENT FOR THE EVENT?</a:t>
            </a:r>
            <a:r>
              <a:rPr lang="en-GB" sz="1400" b="1" dirty="0">
                <a:solidFill>
                  <a:srgbClr val="002060"/>
                </a:solidFill>
                <a:latin typeface="Arial" panose="020B0604020202020204" pitchFamily="34" charset="0"/>
                <a:ea typeface="Roboto"/>
                <a:cs typeface="Arial" panose="020B0604020202020204" pitchFamily="34" charset="0"/>
              </a:rPr>
              <a:t> </a:t>
            </a:r>
            <a:endParaRPr lang="en-GB" sz="1400" b="1" dirty="0">
              <a:solidFill>
                <a:srgbClr val="002060"/>
              </a:solidFill>
              <a:effectLst/>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effectLst/>
                <a:latin typeface="+mj-lt"/>
                <a:ea typeface="Roboto Light"/>
                <a:cs typeface="Arial"/>
              </a:rPr>
              <a:t>The organiser has completed a risk assessment for the event</a:t>
            </a:r>
            <a:r>
              <a:rPr lang="en-GB" sz="1200" dirty="0">
                <a:solidFill>
                  <a:schemeClr val="bg1"/>
                </a:solidFill>
                <a:latin typeface="+mj-lt"/>
                <a:ea typeface="Roboto Light"/>
                <a:cs typeface="Arial"/>
              </a:rPr>
              <a:t> and this will be uploaded to the group bookers </a:t>
            </a:r>
            <a:r>
              <a:rPr lang="en-GB" sz="1200" dirty="0" err="1">
                <a:solidFill>
                  <a:schemeClr val="bg1"/>
                </a:solidFill>
                <a:latin typeface="+mj-lt"/>
                <a:ea typeface="Roboto Light"/>
                <a:cs typeface="Arial"/>
              </a:rPr>
              <a:t>enet</a:t>
            </a:r>
            <a:r>
              <a:rPr lang="en-GB" sz="1200" dirty="0">
                <a:solidFill>
                  <a:schemeClr val="bg1"/>
                </a:solidFill>
                <a:latin typeface="+mj-lt"/>
                <a:ea typeface="Roboto Light"/>
                <a:cs typeface="Arial"/>
              </a:rPr>
              <a:t> account. </a:t>
            </a:r>
            <a:endParaRPr lang="en-GB" sz="1200" dirty="0">
              <a:solidFill>
                <a:schemeClr val="bg1"/>
              </a:solidFill>
              <a:effectLst/>
              <a:latin typeface="+mj-lt"/>
              <a:ea typeface="Roboto Light"/>
              <a:cs typeface="Arial"/>
            </a:endParaRPr>
          </a:p>
        </p:txBody>
      </p:sp>
    </p:spTree>
    <p:extLst>
      <p:ext uri="{BB962C8B-B14F-4D97-AF65-F5344CB8AC3E}">
        <p14:creationId xmlns:p14="http://schemas.microsoft.com/office/powerpoint/2010/main" val="2671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indoor, people&#10;&#10;Description automatically generated">
            <a:extLst>
              <a:ext uri="{FF2B5EF4-FFF2-40B4-BE49-F238E27FC236}">
                <a16:creationId xmlns:a16="http://schemas.microsoft.com/office/drawing/2014/main" id="{02884F8E-275A-44EE-8CF7-84F00EF248DF}"/>
              </a:ext>
            </a:extLst>
          </p:cNvPr>
          <p:cNvPicPr>
            <a:picLocks noGrp="1" noChangeAspect="1"/>
          </p:cNvPicPr>
          <p:nvPr>
            <p:ph type="pic" sz="quarter" idx="10"/>
          </p:nvPr>
        </p:nvPicPr>
        <p:blipFill>
          <a:blip r:embed="rId2"/>
          <a:srcRect l="20370" r="20370"/>
          <a:stretch>
            <a:fillRect/>
          </a:stretch>
        </p:blipFill>
        <p:spPr/>
      </p:pic>
      <p:sp>
        <p:nvSpPr>
          <p:cNvPr id="4" name="Subtitle 3">
            <a:extLst>
              <a:ext uri="{FF2B5EF4-FFF2-40B4-BE49-F238E27FC236}">
                <a16:creationId xmlns:a16="http://schemas.microsoft.com/office/drawing/2014/main" id="{6C5357E0-B345-AD45-9CC1-8B78EC62A882}"/>
              </a:ext>
            </a:extLst>
          </p:cNvPr>
          <p:cNvSpPr>
            <a:spLocks noGrp="1"/>
          </p:cNvSpPr>
          <p:nvPr>
            <p:ph type="body" sz="quarter" idx="12"/>
          </p:nvPr>
        </p:nvSpPr>
        <p:spPr>
          <a:xfrm>
            <a:off x="4797361" y="3845838"/>
            <a:ext cx="3861609" cy="586328"/>
          </a:xfrm>
        </p:spPr>
        <p:txBody>
          <a:bodyPr vert="horz" lIns="91440" tIns="45720" rIns="91440" bIns="45720" rtlCol="0" anchor="t">
            <a:normAutofit/>
          </a:bodyPr>
          <a:lstStyle/>
          <a:p>
            <a:pPr marL="0" indent="0" algn="ctr">
              <a:lnSpc>
                <a:spcPct val="107000"/>
              </a:lnSpc>
              <a:spcAft>
                <a:spcPts val="800"/>
              </a:spcAft>
              <a:buNone/>
            </a:pPr>
            <a:r>
              <a:rPr lang="en-GB" sz="1200" dirty="0">
                <a:latin typeface="+mj-lt"/>
                <a:ea typeface="Roboto"/>
                <a:cs typeface="Times New Roman"/>
              </a:rPr>
              <a:t>Thank you for registering to attend the </a:t>
            </a:r>
            <a:r>
              <a:rPr lang="en-GB" sz="1200" b="1" dirty="0">
                <a:latin typeface="+mn-lt"/>
                <a:ea typeface="Roboto"/>
                <a:cs typeface="Times New Roman"/>
              </a:rPr>
              <a:t>Event </a:t>
            </a:r>
            <a:r>
              <a:rPr lang="en-GB" sz="1200" dirty="0">
                <a:latin typeface="+mj-lt"/>
                <a:ea typeface="Roboto"/>
                <a:cs typeface="Times New Roman"/>
              </a:rPr>
              <a:t>UCAS Discovery exhibition.</a:t>
            </a:r>
          </a:p>
          <a:p>
            <a:pPr marL="0" indent="0">
              <a:lnSpc>
                <a:spcPct val="150000"/>
              </a:lnSpc>
              <a:buNone/>
            </a:pPr>
            <a:endParaRPr lang="en-US" dirty="0"/>
          </a:p>
        </p:txBody>
      </p:sp>
      <p:sp>
        <p:nvSpPr>
          <p:cNvPr id="11" name="Subtitle 3">
            <a:extLst>
              <a:ext uri="{FF2B5EF4-FFF2-40B4-BE49-F238E27FC236}">
                <a16:creationId xmlns:a16="http://schemas.microsoft.com/office/drawing/2014/main" id="{B7212648-2441-426F-9A68-1D98F29B68B9}"/>
              </a:ext>
            </a:extLst>
          </p:cNvPr>
          <p:cNvSpPr txBox="1">
            <a:spLocks/>
          </p:cNvSpPr>
          <p:nvPr/>
        </p:nvSpPr>
        <p:spPr>
          <a:xfrm>
            <a:off x="3993616" y="868842"/>
            <a:ext cx="4819501" cy="669009"/>
          </a:xfrm>
          <a:prstGeom prst="rect">
            <a:avLst/>
          </a:prstGeom>
          <a:ln>
            <a:noFill/>
          </a:ln>
        </p:spPr>
        <p:txBody>
          <a:bodyPr vert="horz" lIns="91440" tIns="45720" rIns="91440" bIns="45720" rtlCol="0">
            <a:normAutofit fontScale="25000" lnSpcReduction="20000"/>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r">
              <a:lnSpc>
                <a:spcPct val="107000"/>
              </a:lnSpc>
              <a:spcAft>
                <a:spcPts val="800"/>
              </a:spcAft>
              <a:buNone/>
            </a:pPr>
            <a:r>
              <a:rPr lang="en-GB" sz="12800" b="1" dirty="0">
                <a:latin typeface="Arial" panose="020B0604020202020204" pitchFamily="34" charset="0"/>
                <a:ea typeface="Calibri" panose="020F0502020204030204" pitchFamily="34" charset="0"/>
                <a:cs typeface="Arial" panose="020B0604020202020204" pitchFamily="34" charset="0"/>
              </a:rPr>
              <a:t>CONTACT DETAILS</a:t>
            </a:r>
          </a:p>
          <a:p>
            <a:pPr marL="0" indent="0">
              <a:lnSpc>
                <a:spcPct val="150000"/>
              </a:lnSpc>
              <a:buNone/>
            </a:pPr>
            <a:endParaRPr lang="en-US" dirty="0"/>
          </a:p>
        </p:txBody>
      </p:sp>
      <p:sp>
        <p:nvSpPr>
          <p:cNvPr id="12" name="Subtitle 3">
            <a:extLst>
              <a:ext uri="{FF2B5EF4-FFF2-40B4-BE49-F238E27FC236}">
                <a16:creationId xmlns:a16="http://schemas.microsoft.com/office/drawing/2014/main" id="{C4A44E39-E02B-4388-AFA3-C4BFD53295C6}"/>
              </a:ext>
            </a:extLst>
          </p:cNvPr>
          <p:cNvSpPr txBox="1">
            <a:spLocks/>
          </p:cNvSpPr>
          <p:nvPr/>
        </p:nvSpPr>
        <p:spPr>
          <a:xfrm>
            <a:off x="4446982" y="2742369"/>
            <a:ext cx="4111599" cy="3102244"/>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ctr">
              <a:lnSpc>
                <a:spcPct val="107000"/>
              </a:lnSpc>
              <a:spcAft>
                <a:spcPts val="800"/>
              </a:spcAft>
              <a:buNone/>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5A59E0DF-2034-4B88-8023-D34036361E47}"/>
              </a:ext>
            </a:extLst>
          </p:cNvPr>
          <p:cNvGrpSpPr/>
          <p:nvPr/>
        </p:nvGrpSpPr>
        <p:grpSpPr>
          <a:xfrm>
            <a:off x="5604797" y="4496917"/>
            <a:ext cx="316800" cy="316800"/>
            <a:chOff x="5963303" y="1415834"/>
            <a:chExt cx="500456" cy="500456"/>
          </a:xfrm>
          <a:solidFill>
            <a:srgbClr val="FF33CC"/>
          </a:solidFill>
        </p:grpSpPr>
        <p:sp>
          <p:nvSpPr>
            <p:cNvPr id="8" name="Oval 7">
              <a:extLst>
                <a:ext uri="{FF2B5EF4-FFF2-40B4-BE49-F238E27FC236}">
                  <a16:creationId xmlns:a16="http://schemas.microsoft.com/office/drawing/2014/main" id="{DA2CDC1C-571B-4679-8EF6-202DF85C2B0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39D260E3-0E00-42CD-B6EF-0AF4E53A92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10" name="Group 9">
            <a:extLst>
              <a:ext uri="{FF2B5EF4-FFF2-40B4-BE49-F238E27FC236}">
                <a16:creationId xmlns:a16="http://schemas.microsoft.com/office/drawing/2014/main" id="{31554FC8-1C25-4BFD-A323-4B6E3A1BAB1A}"/>
              </a:ext>
            </a:extLst>
          </p:cNvPr>
          <p:cNvGrpSpPr/>
          <p:nvPr/>
        </p:nvGrpSpPr>
        <p:grpSpPr>
          <a:xfrm>
            <a:off x="6338033" y="4496917"/>
            <a:ext cx="316800" cy="316800"/>
            <a:chOff x="5963303" y="1415834"/>
            <a:chExt cx="500456" cy="500456"/>
          </a:xfrm>
          <a:solidFill>
            <a:srgbClr val="FF33CC"/>
          </a:solidFill>
        </p:grpSpPr>
        <p:sp>
          <p:nvSpPr>
            <p:cNvPr id="13" name="Oval 12">
              <a:extLst>
                <a:ext uri="{FF2B5EF4-FFF2-40B4-BE49-F238E27FC236}">
                  <a16:creationId xmlns:a16="http://schemas.microsoft.com/office/drawing/2014/main" id="{BF737F2A-9F70-45F8-948D-AFC75A36410C}"/>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5"/>
              <a:extLst>
                <a:ext uri="{FF2B5EF4-FFF2-40B4-BE49-F238E27FC236}">
                  <a16:creationId xmlns:a16="http://schemas.microsoft.com/office/drawing/2014/main" id="{04E0A1FC-0217-4464-9E66-D7509387F40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15" name="Group 14">
            <a:extLst>
              <a:ext uri="{FF2B5EF4-FFF2-40B4-BE49-F238E27FC236}">
                <a16:creationId xmlns:a16="http://schemas.microsoft.com/office/drawing/2014/main" id="{A2A2F01A-1B55-47DA-BDCB-ECA0A968CE9B}"/>
              </a:ext>
            </a:extLst>
          </p:cNvPr>
          <p:cNvGrpSpPr/>
          <p:nvPr/>
        </p:nvGrpSpPr>
        <p:grpSpPr>
          <a:xfrm>
            <a:off x="7071269" y="4488222"/>
            <a:ext cx="316800" cy="316800"/>
            <a:chOff x="5963303" y="1415834"/>
            <a:chExt cx="500456" cy="500456"/>
          </a:xfrm>
          <a:solidFill>
            <a:srgbClr val="FF33CC"/>
          </a:solidFill>
        </p:grpSpPr>
        <p:sp>
          <p:nvSpPr>
            <p:cNvPr id="16" name="Oval 15">
              <a:extLst>
                <a:ext uri="{FF2B5EF4-FFF2-40B4-BE49-F238E27FC236}">
                  <a16:creationId xmlns:a16="http://schemas.microsoft.com/office/drawing/2014/main" id="{6DE16741-9BBD-4271-AB99-6E5C20B6F017}"/>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hlinkClick r:id="rId7"/>
              <a:extLst>
                <a:ext uri="{FF2B5EF4-FFF2-40B4-BE49-F238E27FC236}">
                  <a16:creationId xmlns:a16="http://schemas.microsoft.com/office/drawing/2014/main" id="{0147D7A7-5CA8-4A13-AC00-321C8AC5143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18" name="Group 17">
            <a:extLst>
              <a:ext uri="{FF2B5EF4-FFF2-40B4-BE49-F238E27FC236}">
                <a16:creationId xmlns:a16="http://schemas.microsoft.com/office/drawing/2014/main" id="{348D25EF-45EF-4BDE-B26B-287FAD45DCBD}"/>
              </a:ext>
            </a:extLst>
          </p:cNvPr>
          <p:cNvGrpSpPr/>
          <p:nvPr/>
        </p:nvGrpSpPr>
        <p:grpSpPr>
          <a:xfrm>
            <a:off x="7783965" y="4491748"/>
            <a:ext cx="316800" cy="316800"/>
            <a:chOff x="2764076" y="1349181"/>
            <a:chExt cx="500456" cy="500456"/>
          </a:xfrm>
          <a:solidFill>
            <a:srgbClr val="FF33CC"/>
          </a:solidFill>
        </p:grpSpPr>
        <p:sp>
          <p:nvSpPr>
            <p:cNvPr id="19" name="Oval 18">
              <a:extLst>
                <a:ext uri="{FF2B5EF4-FFF2-40B4-BE49-F238E27FC236}">
                  <a16:creationId xmlns:a16="http://schemas.microsoft.com/office/drawing/2014/main" id="{2EF4CBD6-B173-41A7-BAE7-575BE314562A}"/>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9"/>
              <a:extLst>
                <a:ext uri="{FF2B5EF4-FFF2-40B4-BE49-F238E27FC236}">
                  <a16:creationId xmlns:a16="http://schemas.microsoft.com/office/drawing/2014/main" id="{6B25F051-A936-46CA-B743-DFE3074F6DF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2" name="TextBox 1">
            <a:extLst>
              <a:ext uri="{FF2B5EF4-FFF2-40B4-BE49-F238E27FC236}">
                <a16:creationId xmlns:a16="http://schemas.microsoft.com/office/drawing/2014/main" id="{4C5AFAD3-3A7F-48A3-B62A-816B461F6743}"/>
              </a:ext>
            </a:extLst>
          </p:cNvPr>
          <p:cNvSpPr txBox="1"/>
          <p:nvPr/>
        </p:nvSpPr>
        <p:spPr>
          <a:xfrm>
            <a:off x="4907175" y="1488700"/>
            <a:ext cx="1785383" cy="1046440"/>
          </a:xfrm>
          <a:prstGeom prst="rect">
            <a:avLst/>
          </a:prstGeom>
          <a:noFill/>
        </p:spPr>
        <p:txBody>
          <a:bodyPr wrap="square" lIns="91440" tIns="45720" rIns="91440" bIns="45720" rtlCol="0" anchor="t">
            <a:spAutoFit/>
          </a:bodyPr>
          <a:lstStyle/>
          <a:p>
            <a:r>
              <a:rPr lang="en-GB" sz="1400" b="1" dirty="0">
                <a:solidFill>
                  <a:srgbClr val="FF33CC"/>
                </a:solidFill>
                <a:latin typeface="Arial" panose="020B0604020202020204" pitchFamily="34" charset="0"/>
                <a:ea typeface="Roboto"/>
                <a:cs typeface="Arial" panose="020B0604020202020204" pitchFamily="34" charset="0"/>
              </a:rPr>
              <a:t>VENUE</a:t>
            </a:r>
          </a:p>
          <a:p>
            <a:r>
              <a:rPr lang="en-GB" sz="1200" b="1" dirty="0">
                <a:solidFill>
                  <a:schemeClr val="bg1"/>
                </a:solidFill>
                <a:ea typeface="Roboto Light"/>
                <a:cs typeface="Roboto Light"/>
              </a:rPr>
              <a:t>Name</a:t>
            </a:r>
            <a:endParaRPr lang="en-GB" b="1" dirty="0">
              <a:solidFill>
                <a:schemeClr val="bg1"/>
              </a:solidFill>
              <a:ea typeface="Roboto Light"/>
              <a:cs typeface="Calibri" panose="020F0502020204030204"/>
            </a:endParaRPr>
          </a:p>
          <a:p>
            <a:r>
              <a:rPr lang="en-GB" sz="1200" b="1" dirty="0">
                <a:solidFill>
                  <a:schemeClr val="bg1"/>
                </a:solidFill>
                <a:ea typeface="+mn-lt"/>
                <a:cs typeface="+mn-lt"/>
              </a:rPr>
              <a:t>Email </a:t>
            </a:r>
            <a:endParaRPr lang="en-GB" b="1" dirty="0">
              <a:solidFill>
                <a:schemeClr val="bg1"/>
              </a:solidFill>
              <a:cs typeface="Calibri"/>
            </a:endParaRPr>
          </a:p>
          <a:p>
            <a:r>
              <a:rPr lang="en-GB" sz="1200" b="1" dirty="0">
                <a:solidFill>
                  <a:schemeClr val="bg1"/>
                </a:solidFill>
                <a:ea typeface="+mn-lt"/>
                <a:cs typeface="+mn-lt"/>
              </a:rPr>
              <a:t>Telephone</a:t>
            </a:r>
            <a:endParaRPr lang="en-GB" b="1" dirty="0">
              <a:solidFill>
                <a:schemeClr val="bg1"/>
              </a:solidFill>
            </a:endParaRPr>
          </a:p>
          <a:p>
            <a:endParaRPr lang="en-GB" sz="1200" dirty="0">
              <a:solidFill>
                <a:schemeClr val="bg1"/>
              </a:solidFill>
              <a:latin typeface="Roboto Light"/>
              <a:ea typeface="Roboto Light"/>
              <a:cs typeface="Roboto Light"/>
            </a:endParaRPr>
          </a:p>
        </p:txBody>
      </p:sp>
      <p:sp>
        <p:nvSpPr>
          <p:cNvPr id="21" name="TextBox 20">
            <a:extLst>
              <a:ext uri="{FF2B5EF4-FFF2-40B4-BE49-F238E27FC236}">
                <a16:creationId xmlns:a16="http://schemas.microsoft.com/office/drawing/2014/main" id="{84B0A155-6006-4587-8D38-FDE3DC34FC2A}"/>
              </a:ext>
            </a:extLst>
          </p:cNvPr>
          <p:cNvSpPr txBox="1"/>
          <p:nvPr/>
        </p:nvSpPr>
        <p:spPr>
          <a:xfrm>
            <a:off x="4907175" y="2406933"/>
            <a:ext cx="1848216" cy="861774"/>
          </a:xfrm>
          <a:prstGeom prst="rect">
            <a:avLst/>
          </a:prstGeom>
          <a:noFill/>
        </p:spPr>
        <p:txBody>
          <a:bodyPr wrap="square" rtlCol="0">
            <a:spAutoFit/>
          </a:bodyPr>
          <a:lstStyle/>
          <a:p>
            <a:r>
              <a:rPr lang="en-GB" sz="1400" b="1" dirty="0">
                <a:solidFill>
                  <a:srgbClr val="FF33CC"/>
                </a:solidFill>
                <a:latin typeface="Arial" panose="020B0604020202020204" pitchFamily="34" charset="0"/>
                <a:ea typeface="Roboto" panose="02000000000000000000" pitchFamily="2" charset="0"/>
                <a:cs typeface="Arial" panose="020B0604020202020204" pitchFamily="34" charset="0"/>
              </a:rPr>
              <a:t>CONTACT DETAILS </a:t>
            </a:r>
          </a:p>
          <a:p>
            <a:r>
              <a:rPr lang="en-GB" sz="1200" dirty="0">
                <a:solidFill>
                  <a:schemeClr val="bg1"/>
                </a:solidFill>
                <a:latin typeface="+mj-lt"/>
                <a:ea typeface="Roboto Light" panose="02000000000000000000" pitchFamily="2" charset="0"/>
              </a:rPr>
              <a:t>Prior to the exhibition </a:t>
            </a:r>
            <a:r>
              <a:rPr lang="en-GB" sz="1200" b="1" dirty="0">
                <a:solidFill>
                  <a:schemeClr val="bg1"/>
                </a:solidFill>
                <a:ea typeface="Roboto Light" panose="02000000000000000000" pitchFamily="2" charset="0"/>
              </a:rPr>
              <a:t>01242 544 808 </a:t>
            </a:r>
            <a:r>
              <a:rPr lang="en-GB" sz="1200" dirty="0">
                <a:solidFill>
                  <a:schemeClr val="bg1"/>
                </a:solidFill>
                <a:latin typeface="+mj-lt"/>
                <a:ea typeface="Roboto Light" panose="02000000000000000000" pitchFamily="2" charset="0"/>
              </a:rPr>
              <a:t>or email </a:t>
            </a:r>
            <a:r>
              <a:rPr lang="en-GB" sz="1200" b="1" dirty="0" err="1">
                <a:solidFill>
                  <a:schemeClr val="bg1"/>
                </a:solidFill>
                <a:ea typeface="Roboto Light" panose="02000000000000000000" pitchFamily="2" charset="0"/>
              </a:rPr>
              <a:t>events@ucas.ac.uk</a:t>
            </a:r>
            <a:r>
              <a:rPr lang="en-GB" sz="1200" b="1" dirty="0">
                <a:solidFill>
                  <a:schemeClr val="bg1"/>
                </a:solidFill>
                <a:ea typeface="Roboto Light" panose="02000000000000000000" pitchFamily="2" charset="0"/>
              </a:rPr>
              <a:t> </a:t>
            </a:r>
            <a:endParaRPr lang="en-GB" sz="1400" b="1" dirty="0">
              <a:solidFill>
                <a:schemeClr val="bg1"/>
              </a:solidFill>
              <a:ea typeface="Roboto Light" panose="02000000000000000000" pitchFamily="2" charset="0"/>
            </a:endParaRPr>
          </a:p>
        </p:txBody>
      </p:sp>
      <p:sp>
        <p:nvSpPr>
          <p:cNvPr id="22" name="TextBox 21">
            <a:extLst>
              <a:ext uri="{FF2B5EF4-FFF2-40B4-BE49-F238E27FC236}">
                <a16:creationId xmlns:a16="http://schemas.microsoft.com/office/drawing/2014/main" id="{E67D64D4-FBF6-4391-8DAA-C97E4C410273}"/>
              </a:ext>
            </a:extLst>
          </p:cNvPr>
          <p:cNvSpPr txBox="1"/>
          <p:nvPr/>
        </p:nvSpPr>
        <p:spPr>
          <a:xfrm>
            <a:off x="7146001" y="1573103"/>
            <a:ext cx="1592727" cy="1661993"/>
          </a:xfrm>
          <a:prstGeom prst="rect">
            <a:avLst/>
          </a:prstGeom>
          <a:noFill/>
        </p:spPr>
        <p:txBody>
          <a:bodyPr wrap="square" rtlCol="0">
            <a:spAutoFit/>
          </a:bodyPr>
          <a:lstStyle/>
          <a:p>
            <a:r>
              <a:rPr lang="en-GB" sz="1400" b="1" dirty="0">
                <a:solidFill>
                  <a:srgbClr val="FF33CC"/>
                </a:solidFill>
                <a:latin typeface="Roboto" panose="02000000000000000000" pitchFamily="2" charset="0"/>
                <a:ea typeface="Roboto" panose="02000000000000000000" pitchFamily="2" charset="0"/>
              </a:rPr>
              <a:t>ON SITE GENERAL ENQUIRIES</a:t>
            </a:r>
          </a:p>
          <a:p>
            <a:r>
              <a:rPr lang="en-GB" sz="1200" dirty="0">
                <a:solidFill>
                  <a:schemeClr val="bg1"/>
                </a:solidFill>
                <a:latin typeface="+mj-lt"/>
                <a:ea typeface="Roboto Light" panose="02000000000000000000" pitchFamily="2" charset="0"/>
              </a:rPr>
              <a:t>Event ambassadors, wearing UCAS t-shirts, will also be available to offer help and advice if you have any queries</a:t>
            </a:r>
          </a:p>
        </p:txBody>
      </p:sp>
    </p:spTree>
    <p:extLst>
      <p:ext uri="{BB962C8B-B14F-4D97-AF65-F5344CB8AC3E}">
        <p14:creationId xmlns:p14="http://schemas.microsoft.com/office/powerpoint/2010/main" val="3020258145"/>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31EDBAEA52A44BE6DA24F6021F679" ma:contentTypeVersion="" ma:contentTypeDescription="Create a new document." ma:contentTypeScope="" ma:versionID="eb032f32be9232bbf494b45c5f1abd9f">
  <xsd:schema xmlns:xsd="http://www.w3.org/2001/XMLSchema" xmlns:xs="http://www.w3.org/2001/XMLSchema" xmlns:p="http://schemas.microsoft.com/office/2006/metadata/properties" xmlns:ns2="55603442-09ec-4cf3-b21f-b1c3f828b53a" xmlns:ns3="65932ca6-4adc-484d-b8f1-15dd16f54743" xmlns:ns4="e4892233-78cd-43d9-a9a5-a1ec5c9e84f2" targetNamespace="http://schemas.microsoft.com/office/2006/metadata/properties" ma:root="true" ma:fieldsID="6be4c406b84bb79079d2153c8b83b9be" ns2:_="" ns3:_="" ns4:_="">
    <xsd:import namespace="55603442-09ec-4cf3-b21f-b1c3f828b53a"/>
    <xsd:import namespace="65932ca6-4adc-484d-b8f1-15dd16f54743"/>
    <xsd:import namespace="e4892233-78cd-43d9-a9a5-a1ec5c9e84f2"/>
    <xsd:element name="properties">
      <xsd:complexType>
        <xsd:sequence>
          <xsd:element name="documentManagement">
            <xsd:complexType>
              <xsd:all>
                <xsd:element ref="ns2:o594b9623ea34bdc9c6aea44ad991b1e" minOccurs="0"/>
                <xsd:element ref="ns2:TaxCatchAll" minOccurs="0"/>
                <xsd:element ref="ns2:id9aa5e1b5a5459bb4675cfd87a13fa5"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o594b9623ea34bdc9c6aea44ad991b1e" ma:index="9" ma:taxonomy="true" ma:internalName="o594b9623ea34bdc9c6aea44ad991b1e" ma:taxonomyFieldName="Document_x0020_Type" ma:displayName="Document Type" ma:default="" ma:fieldId="{8594b962-3ea3-4bdc-9c6a-ea44ad991b1e}" ma:sspId="780052e2-7a6d-497f-9711-5471179560a1" ma:termSetId="6382f8d6-c56d-48db-b6e7-1cb2f96a46e5"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fc0f26e-c3d7-4eb4-a1d0-321f5475e467}" ma:internalName="TaxCatchAll" ma:showField="CatchAllData" ma:web="e4892233-78cd-43d9-a9a5-a1ec5c9e84f2">
      <xsd:complexType>
        <xsd:complexContent>
          <xsd:extension base="dms:MultiChoiceLookup">
            <xsd:sequence>
              <xsd:element name="Value" type="dms:Lookup" maxOccurs="unbounded" minOccurs="0" nillable="true"/>
            </xsd:sequence>
          </xsd:extension>
        </xsd:complexContent>
      </xsd:complexType>
    </xsd:element>
    <xsd:element name="id9aa5e1b5a5459bb4675cfd87a13fa5" ma:index="12" ma:taxonomy="true" ma:internalName="id9aa5e1b5a5459bb4675cfd87a13fa5" ma:taxonomyFieldName="Protective_x0020_Marking" ma:displayName="Protective Marking" ma:default="" ma:fieldId="{2d9aa5e1-b5a5-459b-b467-5cfd87a13fa5}" ma:sspId="780052e2-7a6d-497f-9711-5471179560a1" ma:termSetId="df74b54d-9358-424a-8190-c53c0077f21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932ca6-4adc-484d-b8f1-15dd16f5474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892233-78cd-43d9-a9a5-a1ec5c9e84f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Value>55</Value>
      <Value>4</Value>
      <Value>1</Value>
    </TaxCatchAll>
    <SharedWithUsers xmlns="e4892233-78cd-43d9-a9a5-a1ec5c9e84f2">
      <UserInfo>
        <DisplayName>Kay Harper</DisplayName>
        <AccountId>165</AccountId>
        <AccountType/>
      </UserInfo>
      <UserInfo>
        <DisplayName>Camilla Meeuwissen-True</DisplayName>
        <AccountId>155</AccountId>
        <AccountType/>
      </UserInfo>
    </SharedWithUsers>
    <lcf76f155ced4ddcb4097134ff3c332f xmlns="65932ca6-4adc-484d-b8f1-15dd16f54743">
      <Terms xmlns="http://schemas.microsoft.com/office/infopath/2007/PartnerControls"/>
    </lcf76f155ced4ddcb4097134ff3c332f>
    <o594b9623ea34bdc9c6aea44ad991b1e xmlns="55603442-09ec-4cf3-b21f-b1c3f828b53a">
      <Terms xmlns="http://schemas.microsoft.com/office/infopath/2007/PartnerControls">
        <TermInfo xmlns="http://schemas.microsoft.com/office/infopath/2007/PartnerControls">
          <TermName xmlns="http://schemas.microsoft.com/office/infopath/2007/PartnerControls">Handbook</TermName>
          <TermId xmlns="http://schemas.microsoft.com/office/infopath/2007/PartnerControls">69089f80-3e03-4659-a2c3-8f702a5c1425</TermId>
        </TermInfo>
      </Terms>
    </o594b9623ea34bdc9c6aea44ad991b1e>
    <id9aa5e1b5a5459bb4675cfd87a13fa5 xmlns="55603442-09ec-4cf3-b21f-b1c3f828b53a">
      <Terms xmlns="http://schemas.microsoft.com/office/infopath/2007/PartnerControls">
        <TermInfo xmlns="http://schemas.microsoft.com/office/infopath/2007/PartnerControls">
          <TermName xmlns="http://schemas.microsoft.com/office/infopath/2007/PartnerControls">Internal Use Only</TermName>
          <TermId xmlns="http://schemas.microsoft.com/office/infopath/2007/PartnerControls">6880ffdc-6355-4504-b0db-97f56942321b</TermId>
        </TermInfo>
      </Terms>
    </id9aa5e1b5a5459bb4675cfd87a13fa5>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A96F0B-5754-43FF-B54E-363942A44FAC}">
  <ds:schemaRefs>
    <ds:schemaRef ds:uri="55603442-09ec-4cf3-b21f-b1c3f828b53a"/>
    <ds:schemaRef ds:uri="65932ca6-4adc-484d-b8f1-15dd16f54743"/>
    <ds:schemaRef ds:uri="e4892233-78cd-43d9-a9a5-a1ec5c9e84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0FDCD6-A7AB-4E9A-8D34-6EB49E737799}">
  <ds:schemaRefs>
    <ds:schemaRef ds:uri="55603442-09ec-4cf3-b21f-b1c3f828b53a"/>
    <ds:schemaRef ds:uri="65932ca6-4adc-484d-b8f1-15dd16f54743"/>
    <ds:schemaRef ds:uri="733dae14-92ee-43b7-ae23-1dcf711a5137"/>
    <ds:schemaRef ds:uri="7c335a06-be1f-4caa-a72e-ef957d3aaf2f"/>
    <ds:schemaRef ds:uri="e4892233-78cd-43d9-a9a5-a1ec5c9e84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TotalTime>
  <Words>744</Words>
  <Application>Microsoft Office PowerPoint</Application>
  <PresentationFormat>On-screen Show (16:9)</PresentationFormat>
  <Paragraphs>82</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ucas2020</vt:lpstr>
      <vt:lpstr>VISITOR  INFORMATION  GUIDE</vt:lpstr>
      <vt:lpstr>GETTING HERE</vt:lpstr>
      <vt:lpstr>WHILST YOU’RE HERE</vt:lpstr>
      <vt:lpstr>PowerPoint Presentation</vt:lpstr>
      <vt:lpstr>PowerPoint Presentation</vt:lpstr>
      <vt:lpstr>FREQUENTLY ASKED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Charlotte Berry</cp:lastModifiedBy>
  <cp:revision>8</cp:revision>
  <dcterms:created xsi:type="dcterms:W3CDTF">2020-07-08T13:08:58Z</dcterms:created>
  <dcterms:modified xsi:type="dcterms:W3CDTF">2023-02-06T16:21:00Z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0x0101002E231EDBAEA52A44BE6DA24F6021F679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Document_x0020_Type">
    <vt:lpwstr/>
  </property>
  <property fmtid="{D5CDD505-2E9C-101B-9397-08002B2CF9AE}" pid="12" name="of3bb56970f14d9287ee26c2d07836b5">
    <vt:lpwstr>STANDARD|2325cda6-4dcc-491d-9c86-24597bb9f7a5</vt:lpwstr>
  </property>
  <property fmtid="{D5CDD505-2E9C-101B-9397-08002B2CF9AE}" pid="13" name="Retention">
    <vt:lpwstr>1;#STANDARD|2325cda6-4dcc-491d-9c86-24597bb9f7a5</vt:lpwstr>
  </property>
  <property fmtid="{D5CDD505-2E9C-101B-9397-08002B2CF9AE}" pid="14" name="Protective_x0020_Marking">
    <vt:lpwstr/>
  </property>
  <property fmtid="{D5CDD505-2E9C-101B-9397-08002B2CF9AE}" pid="15" name="Document Type">
    <vt:lpwstr>55;#Handbook|69089f80-3e03-4659-a2c3-8f702a5c1425</vt:lpwstr>
  </property>
  <property fmtid="{D5CDD505-2E9C-101B-9397-08002B2CF9AE}" pid="16" name="Protective Marking">
    <vt:lpwstr>4;#Internal Use Only|6880ffdc-6355-4504-b0db-97f56942321b</vt:lpwstr>
  </property>
</Properties>
</file>