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3.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4.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6.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7.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8.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9.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031" r:id="rId4"/>
    <p:sldMasterId id="2147483770" r:id="rId5"/>
    <p:sldMasterId id="2147483799" r:id="rId6"/>
    <p:sldMasterId id="2147483828" r:id="rId7"/>
    <p:sldMasterId id="2147483857" r:id="rId8"/>
    <p:sldMasterId id="2147483886" r:id="rId9"/>
    <p:sldMasterId id="2147483915" r:id="rId10"/>
    <p:sldMasterId id="2147483944" r:id="rId11"/>
    <p:sldMasterId id="2147483973" r:id="rId12"/>
    <p:sldMasterId id="2147484002" r:id="rId13"/>
  </p:sldMasterIdLst>
  <p:notesMasterIdLst>
    <p:notesMasterId r:id="rId36"/>
  </p:notesMasterIdLst>
  <p:handoutMasterIdLst>
    <p:handoutMasterId r:id="rId37"/>
  </p:handoutMasterIdLst>
  <p:sldIdLst>
    <p:sldId id="256" r:id="rId14"/>
    <p:sldId id="257" r:id="rId15"/>
    <p:sldId id="260" r:id="rId16"/>
    <p:sldId id="262" r:id="rId17"/>
    <p:sldId id="263" r:id="rId18"/>
    <p:sldId id="261" r:id="rId19"/>
    <p:sldId id="264" r:id="rId20"/>
    <p:sldId id="265" r:id="rId21"/>
    <p:sldId id="258" r:id="rId22"/>
    <p:sldId id="259" r:id="rId23"/>
    <p:sldId id="266" r:id="rId24"/>
    <p:sldId id="269" r:id="rId25"/>
    <p:sldId id="270" r:id="rId26"/>
    <p:sldId id="281" r:id="rId27"/>
    <p:sldId id="274" r:id="rId28"/>
    <p:sldId id="275" r:id="rId29"/>
    <p:sldId id="276" r:id="rId30"/>
    <p:sldId id="277" r:id="rId31"/>
    <p:sldId id="278" r:id="rId32"/>
    <p:sldId id="279" r:id="rId33"/>
    <p:sldId id="282" r:id="rId34"/>
    <p:sldId id="280" r:id="rId35"/>
  </p:sldIdLst>
  <p:sldSz cx="32512000" cy="18288000"/>
  <p:notesSz cx="6858000" cy="9144000"/>
  <p:embeddedFontLst>
    <p:embeddedFont>
      <p:font typeface="Apricus" panose="020B0604020202020204" charset="0"/>
      <p:regular r:id="rId38"/>
      <p:bold r:id="rId39"/>
    </p:embeddedFont>
    <p:embeddedFont>
      <p:font typeface="Apricus Black" panose="020B0604020202020204" charset="0"/>
      <p:bold r:id="rId40"/>
    </p:embeddedFont>
    <p:embeddedFont>
      <p:font typeface="Roboto" panose="020B0604020202020204" charset="0"/>
      <p:regular r:id="rId41"/>
      <p:bold r:id="rId42"/>
      <p:italic r:id="rId43"/>
      <p:boldItalic r:id="rId44"/>
    </p:embeddedFont>
    <p:embeddedFont>
      <p:font typeface="Roboto Light" panose="020B0604020202020204" charset="0"/>
      <p:regular r:id="rId45"/>
      <p:italic r:id="rId46"/>
    </p:embeddedFont>
  </p:embeddedFontLst>
  <p:defaultTextStyle>
    <a:defPPr>
      <a:defRPr lang="en-US"/>
    </a:defPPr>
    <a:lvl1pPr marL="0" algn="l" defTabSz="2438339" rtl="0" eaLnBrk="1" latinLnBrk="0" hangingPunct="1">
      <a:defRPr sz="4800" kern="1200">
        <a:solidFill>
          <a:schemeClr val="tx1"/>
        </a:solidFill>
        <a:latin typeface="+mn-lt"/>
        <a:ea typeface="+mn-ea"/>
        <a:cs typeface="+mn-cs"/>
      </a:defRPr>
    </a:lvl1pPr>
    <a:lvl2pPr marL="1219170" algn="l" defTabSz="2438339" rtl="0" eaLnBrk="1" latinLnBrk="0" hangingPunct="1">
      <a:defRPr sz="4800" kern="1200">
        <a:solidFill>
          <a:schemeClr val="tx1"/>
        </a:solidFill>
        <a:latin typeface="+mn-lt"/>
        <a:ea typeface="+mn-ea"/>
        <a:cs typeface="+mn-cs"/>
      </a:defRPr>
    </a:lvl2pPr>
    <a:lvl3pPr marL="2438339" algn="l" defTabSz="2438339" rtl="0" eaLnBrk="1" latinLnBrk="0" hangingPunct="1">
      <a:defRPr sz="4800" kern="1200">
        <a:solidFill>
          <a:schemeClr val="tx1"/>
        </a:solidFill>
        <a:latin typeface="+mn-lt"/>
        <a:ea typeface="+mn-ea"/>
        <a:cs typeface="+mn-cs"/>
      </a:defRPr>
    </a:lvl3pPr>
    <a:lvl4pPr marL="3657509" algn="l" defTabSz="2438339" rtl="0" eaLnBrk="1" latinLnBrk="0" hangingPunct="1">
      <a:defRPr sz="4800" kern="1200">
        <a:solidFill>
          <a:schemeClr val="tx1"/>
        </a:solidFill>
        <a:latin typeface="+mn-lt"/>
        <a:ea typeface="+mn-ea"/>
        <a:cs typeface="+mn-cs"/>
      </a:defRPr>
    </a:lvl4pPr>
    <a:lvl5pPr marL="4876678" algn="l" defTabSz="2438339" rtl="0" eaLnBrk="1" latinLnBrk="0" hangingPunct="1">
      <a:defRPr sz="4800" kern="1200">
        <a:solidFill>
          <a:schemeClr val="tx1"/>
        </a:solidFill>
        <a:latin typeface="+mn-lt"/>
        <a:ea typeface="+mn-ea"/>
        <a:cs typeface="+mn-cs"/>
      </a:defRPr>
    </a:lvl5pPr>
    <a:lvl6pPr marL="6095848" algn="l" defTabSz="2438339" rtl="0" eaLnBrk="1" latinLnBrk="0" hangingPunct="1">
      <a:defRPr sz="4800" kern="1200">
        <a:solidFill>
          <a:schemeClr val="tx1"/>
        </a:solidFill>
        <a:latin typeface="+mn-lt"/>
        <a:ea typeface="+mn-ea"/>
        <a:cs typeface="+mn-cs"/>
      </a:defRPr>
    </a:lvl6pPr>
    <a:lvl7pPr marL="7315017" algn="l" defTabSz="2438339" rtl="0" eaLnBrk="1" latinLnBrk="0" hangingPunct="1">
      <a:defRPr sz="4800" kern="1200">
        <a:solidFill>
          <a:schemeClr val="tx1"/>
        </a:solidFill>
        <a:latin typeface="+mn-lt"/>
        <a:ea typeface="+mn-ea"/>
        <a:cs typeface="+mn-cs"/>
      </a:defRPr>
    </a:lvl7pPr>
    <a:lvl8pPr marL="8534187" algn="l" defTabSz="2438339" rtl="0" eaLnBrk="1" latinLnBrk="0" hangingPunct="1">
      <a:defRPr sz="4800" kern="1200">
        <a:solidFill>
          <a:schemeClr val="tx1"/>
        </a:solidFill>
        <a:latin typeface="+mn-lt"/>
        <a:ea typeface="+mn-ea"/>
        <a:cs typeface="+mn-cs"/>
      </a:defRPr>
    </a:lvl8pPr>
    <a:lvl9pPr marL="9753356" algn="l" defTabSz="2438339" rtl="0" eaLnBrk="1" latinLnBrk="0" hangingPunct="1">
      <a:defRPr sz="4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2432"/>
    <a:srgbClr val="F37561"/>
    <a:srgbClr val="15BCBC"/>
    <a:srgbClr val="57BF93"/>
    <a:srgbClr val="FCAF17"/>
    <a:srgbClr val="BFD730"/>
    <a:srgbClr val="10BED2"/>
    <a:srgbClr val="812990"/>
    <a:srgbClr val="706CB2"/>
    <a:srgbClr val="00AE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B7FDA4-1826-72E3-3078-DD2A96841AA1}" v="22" dt="2024-11-19T14:15:23.350"/>
    <p1510:client id="{C649334C-47AC-8C85-289A-BF193B859587}" v="1" dt="2024-11-19T14:08:48.3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font" Target="fonts/font2.fntdata"/><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font" Target="fonts/font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notesMaster" Target="notesMasters/notesMaster1.xml"/><Relationship Id="rId49"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font" Target="fonts/font7.fntdata"/><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font" Target="fonts/font6.fntdata"/><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7.xml"/><Relationship Id="rId41"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 Williams2" userId="S::b.williams2@ucas.ac.uk::f89105a4-e993-4af1-b7a4-9f43259d73c7" providerId="AD" clId="Web-{C649334C-47AC-8C85-289A-BF193B859587}"/>
    <pc:docChg chg="delSld">
      <pc:chgData name="Ben Williams2" userId="S::b.williams2@ucas.ac.uk::f89105a4-e993-4af1-b7a4-9f43259d73c7" providerId="AD" clId="Web-{C649334C-47AC-8C85-289A-BF193B859587}" dt="2024-11-19T14:08:48.313" v="0"/>
      <pc:docMkLst>
        <pc:docMk/>
      </pc:docMkLst>
      <pc:sldChg chg="del">
        <pc:chgData name="Ben Williams2" userId="S::b.williams2@ucas.ac.uk::f89105a4-e993-4af1-b7a4-9f43259d73c7" providerId="AD" clId="Web-{C649334C-47AC-8C85-289A-BF193B859587}" dt="2024-11-19T14:08:48.313" v="0"/>
        <pc:sldMkLst>
          <pc:docMk/>
          <pc:sldMk cId="505729446" sldId="267"/>
        </pc:sldMkLst>
      </pc:sldChg>
    </pc:docChg>
  </pc:docChgLst>
  <pc:docChgLst>
    <pc:chgData name="Ben Williams2" userId="S::b.williams2@ucas.ac.uk::f89105a4-e993-4af1-b7a4-9f43259d73c7" providerId="AD" clId="Web-{21B7FDA4-1826-72E3-3078-DD2A96841AA1}"/>
    <pc:docChg chg="modSld">
      <pc:chgData name="Ben Williams2" userId="S::b.williams2@ucas.ac.uk::f89105a4-e993-4af1-b7a4-9f43259d73c7" providerId="AD" clId="Web-{21B7FDA4-1826-72E3-3078-DD2A96841AA1}" dt="2024-11-19T14:15:23.350" v="21"/>
      <pc:docMkLst>
        <pc:docMk/>
      </pc:docMkLst>
      <pc:sldChg chg="delSp">
        <pc:chgData name="Ben Williams2" userId="S::b.williams2@ucas.ac.uk::f89105a4-e993-4af1-b7a4-9f43259d73c7" providerId="AD" clId="Web-{21B7FDA4-1826-72E3-3078-DD2A96841AA1}" dt="2024-11-19T14:13:09.455" v="0"/>
        <pc:sldMkLst>
          <pc:docMk/>
          <pc:sldMk cId="3907552872" sldId="256"/>
        </pc:sldMkLst>
        <pc:spChg chg="del">
          <ac:chgData name="Ben Williams2" userId="S::b.williams2@ucas.ac.uk::f89105a4-e993-4af1-b7a4-9f43259d73c7" providerId="AD" clId="Web-{21B7FDA4-1826-72E3-3078-DD2A96841AA1}" dt="2024-11-19T14:13:09.455" v="0"/>
          <ac:spMkLst>
            <pc:docMk/>
            <pc:sldMk cId="3907552872" sldId="256"/>
            <ac:spMk id="6" creationId="{1C87DAFF-3C0F-8152-DAEF-2AEE3C663A2E}"/>
          </ac:spMkLst>
        </pc:spChg>
      </pc:sldChg>
      <pc:sldChg chg="delSp">
        <pc:chgData name="Ben Williams2" userId="S::b.williams2@ucas.ac.uk::f89105a4-e993-4af1-b7a4-9f43259d73c7" providerId="AD" clId="Web-{21B7FDA4-1826-72E3-3078-DD2A96841AA1}" dt="2024-11-19T14:13:16.517" v="1"/>
        <pc:sldMkLst>
          <pc:docMk/>
          <pc:sldMk cId="102095725" sldId="257"/>
        </pc:sldMkLst>
        <pc:spChg chg="del">
          <ac:chgData name="Ben Williams2" userId="S::b.williams2@ucas.ac.uk::f89105a4-e993-4af1-b7a4-9f43259d73c7" providerId="AD" clId="Web-{21B7FDA4-1826-72E3-3078-DD2A96841AA1}" dt="2024-11-19T14:13:16.517" v="1"/>
          <ac:spMkLst>
            <pc:docMk/>
            <pc:sldMk cId="102095725" sldId="257"/>
            <ac:spMk id="5" creationId="{253BFBC3-2387-9A38-8D5B-EBBF01721214}"/>
          </ac:spMkLst>
        </pc:spChg>
      </pc:sldChg>
      <pc:sldChg chg="delSp">
        <pc:chgData name="Ben Williams2" userId="S::b.williams2@ucas.ac.uk::f89105a4-e993-4af1-b7a4-9f43259d73c7" providerId="AD" clId="Web-{21B7FDA4-1826-72E3-3078-DD2A96841AA1}" dt="2024-11-19T14:14:21.707" v="8"/>
        <pc:sldMkLst>
          <pc:docMk/>
          <pc:sldMk cId="3558458260" sldId="258"/>
        </pc:sldMkLst>
        <pc:spChg chg="del">
          <ac:chgData name="Ben Williams2" userId="S::b.williams2@ucas.ac.uk::f89105a4-e993-4af1-b7a4-9f43259d73c7" providerId="AD" clId="Web-{21B7FDA4-1826-72E3-3078-DD2A96841AA1}" dt="2024-11-19T14:14:21.707" v="8"/>
          <ac:spMkLst>
            <pc:docMk/>
            <pc:sldMk cId="3558458260" sldId="258"/>
            <ac:spMk id="5" creationId="{0180FE3B-2419-57F7-A82F-E2ECBD7B8986}"/>
          </ac:spMkLst>
        </pc:spChg>
      </pc:sldChg>
      <pc:sldChg chg="delSp">
        <pc:chgData name="Ben Williams2" userId="S::b.williams2@ucas.ac.uk::f89105a4-e993-4af1-b7a4-9f43259d73c7" providerId="AD" clId="Web-{21B7FDA4-1826-72E3-3078-DD2A96841AA1}" dt="2024-11-19T14:14:36.723" v="9"/>
        <pc:sldMkLst>
          <pc:docMk/>
          <pc:sldMk cId="155304352" sldId="259"/>
        </pc:sldMkLst>
        <pc:spChg chg="del">
          <ac:chgData name="Ben Williams2" userId="S::b.williams2@ucas.ac.uk::f89105a4-e993-4af1-b7a4-9f43259d73c7" providerId="AD" clId="Web-{21B7FDA4-1826-72E3-3078-DD2A96841AA1}" dt="2024-11-19T14:14:36.723" v="9"/>
          <ac:spMkLst>
            <pc:docMk/>
            <pc:sldMk cId="155304352" sldId="259"/>
            <ac:spMk id="3" creationId="{CD2415AC-9158-68A3-EA7D-99017E66054F}"/>
          </ac:spMkLst>
        </pc:spChg>
      </pc:sldChg>
      <pc:sldChg chg="delSp">
        <pc:chgData name="Ben Williams2" userId="S::b.williams2@ucas.ac.uk::f89105a4-e993-4af1-b7a4-9f43259d73c7" providerId="AD" clId="Web-{21B7FDA4-1826-72E3-3078-DD2A96841AA1}" dt="2024-11-19T14:13:31.174" v="2"/>
        <pc:sldMkLst>
          <pc:docMk/>
          <pc:sldMk cId="3764948236" sldId="260"/>
        </pc:sldMkLst>
        <pc:spChg chg="del">
          <ac:chgData name="Ben Williams2" userId="S::b.williams2@ucas.ac.uk::f89105a4-e993-4af1-b7a4-9f43259d73c7" providerId="AD" clId="Web-{21B7FDA4-1826-72E3-3078-DD2A96841AA1}" dt="2024-11-19T14:13:31.174" v="2"/>
          <ac:spMkLst>
            <pc:docMk/>
            <pc:sldMk cId="3764948236" sldId="260"/>
            <ac:spMk id="8" creationId="{B82F0407-515A-DB1B-8EF6-AC1B4562DE62}"/>
          </ac:spMkLst>
        </pc:spChg>
      </pc:sldChg>
      <pc:sldChg chg="delSp">
        <pc:chgData name="Ben Williams2" userId="S::b.williams2@ucas.ac.uk::f89105a4-e993-4af1-b7a4-9f43259d73c7" providerId="AD" clId="Web-{21B7FDA4-1826-72E3-3078-DD2A96841AA1}" dt="2024-11-19T14:13:54.815" v="5"/>
        <pc:sldMkLst>
          <pc:docMk/>
          <pc:sldMk cId="481268377" sldId="261"/>
        </pc:sldMkLst>
        <pc:spChg chg="del">
          <ac:chgData name="Ben Williams2" userId="S::b.williams2@ucas.ac.uk::f89105a4-e993-4af1-b7a4-9f43259d73c7" providerId="AD" clId="Web-{21B7FDA4-1826-72E3-3078-DD2A96841AA1}" dt="2024-11-19T14:13:54.815" v="5"/>
          <ac:spMkLst>
            <pc:docMk/>
            <pc:sldMk cId="481268377" sldId="261"/>
            <ac:spMk id="17" creationId="{5F2B4897-BB8C-DEFB-B022-0B9305561DC8}"/>
          </ac:spMkLst>
        </pc:spChg>
      </pc:sldChg>
      <pc:sldChg chg="delSp">
        <pc:chgData name="Ben Williams2" userId="S::b.williams2@ucas.ac.uk::f89105a4-e993-4af1-b7a4-9f43259d73c7" providerId="AD" clId="Web-{21B7FDA4-1826-72E3-3078-DD2A96841AA1}" dt="2024-11-19T14:13:35.659" v="3"/>
        <pc:sldMkLst>
          <pc:docMk/>
          <pc:sldMk cId="3030556136" sldId="262"/>
        </pc:sldMkLst>
        <pc:spChg chg="del">
          <ac:chgData name="Ben Williams2" userId="S::b.williams2@ucas.ac.uk::f89105a4-e993-4af1-b7a4-9f43259d73c7" providerId="AD" clId="Web-{21B7FDA4-1826-72E3-3078-DD2A96841AA1}" dt="2024-11-19T14:13:35.659" v="3"/>
          <ac:spMkLst>
            <pc:docMk/>
            <pc:sldMk cId="3030556136" sldId="262"/>
            <ac:spMk id="2" creationId="{69C5A538-A1BF-25D0-7992-935975954D4A}"/>
          </ac:spMkLst>
        </pc:spChg>
      </pc:sldChg>
      <pc:sldChg chg="delSp">
        <pc:chgData name="Ben Williams2" userId="S::b.williams2@ucas.ac.uk::f89105a4-e993-4af1-b7a4-9f43259d73c7" providerId="AD" clId="Web-{21B7FDA4-1826-72E3-3078-DD2A96841AA1}" dt="2024-11-19T14:13:42.659" v="4"/>
        <pc:sldMkLst>
          <pc:docMk/>
          <pc:sldMk cId="2187944405" sldId="263"/>
        </pc:sldMkLst>
        <pc:spChg chg="del">
          <ac:chgData name="Ben Williams2" userId="S::b.williams2@ucas.ac.uk::f89105a4-e993-4af1-b7a4-9f43259d73c7" providerId="AD" clId="Web-{21B7FDA4-1826-72E3-3078-DD2A96841AA1}" dt="2024-11-19T14:13:42.659" v="4"/>
          <ac:spMkLst>
            <pc:docMk/>
            <pc:sldMk cId="2187944405" sldId="263"/>
            <ac:spMk id="5" creationId="{380B80D4-9808-0122-F317-CABC26B53205}"/>
          </ac:spMkLst>
        </pc:spChg>
      </pc:sldChg>
      <pc:sldChg chg="delSp">
        <pc:chgData name="Ben Williams2" userId="S::b.williams2@ucas.ac.uk::f89105a4-e993-4af1-b7a4-9f43259d73c7" providerId="AD" clId="Web-{21B7FDA4-1826-72E3-3078-DD2A96841AA1}" dt="2024-11-19T14:14:10.050" v="6"/>
        <pc:sldMkLst>
          <pc:docMk/>
          <pc:sldMk cId="1582365683" sldId="264"/>
        </pc:sldMkLst>
        <pc:spChg chg="del">
          <ac:chgData name="Ben Williams2" userId="S::b.williams2@ucas.ac.uk::f89105a4-e993-4af1-b7a4-9f43259d73c7" providerId="AD" clId="Web-{21B7FDA4-1826-72E3-3078-DD2A96841AA1}" dt="2024-11-19T14:14:10.050" v="6"/>
          <ac:spMkLst>
            <pc:docMk/>
            <pc:sldMk cId="1582365683" sldId="264"/>
            <ac:spMk id="5" creationId="{D33DB0F4-2D49-DDF6-FE07-0A31C48B3071}"/>
          </ac:spMkLst>
        </pc:spChg>
      </pc:sldChg>
      <pc:sldChg chg="delSp">
        <pc:chgData name="Ben Williams2" userId="S::b.williams2@ucas.ac.uk::f89105a4-e993-4af1-b7a4-9f43259d73c7" providerId="AD" clId="Web-{21B7FDA4-1826-72E3-3078-DD2A96841AA1}" dt="2024-11-19T14:14:14.191" v="7"/>
        <pc:sldMkLst>
          <pc:docMk/>
          <pc:sldMk cId="3569523780" sldId="265"/>
        </pc:sldMkLst>
        <pc:spChg chg="del">
          <ac:chgData name="Ben Williams2" userId="S::b.williams2@ucas.ac.uk::f89105a4-e993-4af1-b7a4-9f43259d73c7" providerId="AD" clId="Web-{21B7FDA4-1826-72E3-3078-DD2A96841AA1}" dt="2024-11-19T14:14:14.191" v="7"/>
          <ac:spMkLst>
            <pc:docMk/>
            <pc:sldMk cId="3569523780" sldId="265"/>
            <ac:spMk id="5" creationId="{0180FE3B-2419-57F7-A82F-E2ECBD7B8986}"/>
          </ac:spMkLst>
        </pc:spChg>
      </pc:sldChg>
      <pc:sldChg chg="delSp">
        <pc:chgData name="Ben Williams2" userId="S::b.williams2@ucas.ac.uk::f89105a4-e993-4af1-b7a4-9f43259d73c7" providerId="AD" clId="Web-{21B7FDA4-1826-72E3-3078-DD2A96841AA1}" dt="2024-11-19T14:14:41.926" v="10"/>
        <pc:sldMkLst>
          <pc:docMk/>
          <pc:sldMk cId="2041158756" sldId="266"/>
        </pc:sldMkLst>
        <pc:spChg chg="del">
          <ac:chgData name="Ben Williams2" userId="S::b.williams2@ucas.ac.uk::f89105a4-e993-4af1-b7a4-9f43259d73c7" providerId="AD" clId="Web-{21B7FDA4-1826-72E3-3078-DD2A96841AA1}" dt="2024-11-19T14:14:41.926" v="10"/>
          <ac:spMkLst>
            <pc:docMk/>
            <pc:sldMk cId="2041158756" sldId="266"/>
            <ac:spMk id="5" creationId="{81E71EA7-19CF-530F-269F-7BDD27DD8A96}"/>
          </ac:spMkLst>
        </pc:spChg>
      </pc:sldChg>
      <pc:sldChg chg="delSp">
        <pc:chgData name="Ben Williams2" userId="S::b.williams2@ucas.ac.uk::f89105a4-e993-4af1-b7a4-9f43259d73c7" providerId="AD" clId="Web-{21B7FDA4-1826-72E3-3078-DD2A96841AA1}" dt="2024-11-19T14:14:45.848" v="11"/>
        <pc:sldMkLst>
          <pc:docMk/>
          <pc:sldMk cId="66136105" sldId="269"/>
        </pc:sldMkLst>
        <pc:spChg chg="del">
          <ac:chgData name="Ben Williams2" userId="S::b.williams2@ucas.ac.uk::f89105a4-e993-4af1-b7a4-9f43259d73c7" providerId="AD" clId="Web-{21B7FDA4-1826-72E3-3078-DD2A96841AA1}" dt="2024-11-19T14:14:45.848" v="11"/>
          <ac:spMkLst>
            <pc:docMk/>
            <pc:sldMk cId="66136105" sldId="269"/>
            <ac:spMk id="8" creationId="{D24D3909-B5DA-7767-86C4-357DE557F326}"/>
          </ac:spMkLst>
        </pc:spChg>
      </pc:sldChg>
      <pc:sldChg chg="delSp">
        <pc:chgData name="Ben Williams2" userId="S::b.williams2@ucas.ac.uk::f89105a4-e993-4af1-b7a4-9f43259d73c7" providerId="AD" clId="Web-{21B7FDA4-1826-72E3-3078-DD2A96841AA1}" dt="2024-11-19T14:14:49.427" v="12"/>
        <pc:sldMkLst>
          <pc:docMk/>
          <pc:sldMk cId="1669782836" sldId="270"/>
        </pc:sldMkLst>
        <pc:spChg chg="del">
          <ac:chgData name="Ben Williams2" userId="S::b.williams2@ucas.ac.uk::f89105a4-e993-4af1-b7a4-9f43259d73c7" providerId="AD" clId="Web-{21B7FDA4-1826-72E3-3078-DD2A96841AA1}" dt="2024-11-19T14:14:49.427" v="12"/>
          <ac:spMkLst>
            <pc:docMk/>
            <pc:sldMk cId="1669782836" sldId="270"/>
            <ac:spMk id="5" creationId="{81E71EA7-19CF-530F-269F-7BDD27DD8A96}"/>
          </ac:spMkLst>
        </pc:spChg>
      </pc:sldChg>
      <pc:sldChg chg="delSp">
        <pc:chgData name="Ben Williams2" userId="S::b.williams2@ucas.ac.uk::f89105a4-e993-4af1-b7a4-9f43259d73c7" providerId="AD" clId="Web-{21B7FDA4-1826-72E3-3078-DD2A96841AA1}" dt="2024-11-19T14:14:54.974" v="14"/>
        <pc:sldMkLst>
          <pc:docMk/>
          <pc:sldMk cId="773409543" sldId="274"/>
        </pc:sldMkLst>
        <pc:spChg chg="del">
          <ac:chgData name="Ben Williams2" userId="S::b.williams2@ucas.ac.uk::f89105a4-e993-4af1-b7a4-9f43259d73c7" providerId="AD" clId="Web-{21B7FDA4-1826-72E3-3078-DD2A96841AA1}" dt="2024-11-19T14:14:54.974" v="14"/>
          <ac:spMkLst>
            <pc:docMk/>
            <pc:sldMk cId="773409543" sldId="274"/>
            <ac:spMk id="3" creationId="{6994BE45-4CD0-5143-366C-291CB5BE6FA8}"/>
          </ac:spMkLst>
        </pc:spChg>
      </pc:sldChg>
      <pc:sldChg chg="delSp">
        <pc:chgData name="Ben Williams2" userId="S::b.williams2@ucas.ac.uk::f89105a4-e993-4af1-b7a4-9f43259d73c7" providerId="AD" clId="Web-{21B7FDA4-1826-72E3-3078-DD2A96841AA1}" dt="2024-11-19T14:14:58.677" v="15"/>
        <pc:sldMkLst>
          <pc:docMk/>
          <pc:sldMk cId="164527266" sldId="275"/>
        </pc:sldMkLst>
        <pc:spChg chg="del">
          <ac:chgData name="Ben Williams2" userId="S::b.williams2@ucas.ac.uk::f89105a4-e993-4af1-b7a4-9f43259d73c7" providerId="AD" clId="Web-{21B7FDA4-1826-72E3-3078-DD2A96841AA1}" dt="2024-11-19T14:14:58.677" v="15"/>
          <ac:spMkLst>
            <pc:docMk/>
            <pc:sldMk cId="164527266" sldId="275"/>
            <ac:spMk id="3" creationId="{5D3097D2-669F-6100-4ECD-86FBFFB31EAB}"/>
          </ac:spMkLst>
        </pc:spChg>
      </pc:sldChg>
      <pc:sldChg chg="delSp">
        <pc:chgData name="Ben Williams2" userId="S::b.williams2@ucas.ac.uk::f89105a4-e993-4af1-b7a4-9f43259d73c7" providerId="AD" clId="Web-{21B7FDA4-1826-72E3-3078-DD2A96841AA1}" dt="2024-11-19T14:15:02.646" v="16"/>
        <pc:sldMkLst>
          <pc:docMk/>
          <pc:sldMk cId="2675318696" sldId="276"/>
        </pc:sldMkLst>
        <pc:spChg chg="del">
          <ac:chgData name="Ben Williams2" userId="S::b.williams2@ucas.ac.uk::f89105a4-e993-4af1-b7a4-9f43259d73c7" providerId="AD" clId="Web-{21B7FDA4-1826-72E3-3078-DD2A96841AA1}" dt="2024-11-19T14:15:02.646" v="16"/>
          <ac:spMkLst>
            <pc:docMk/>
            <pc:sldMk cId="2675318696" sldId="276"/>
            <ac:spMk id="4" creationId="{81C35315-74FF-FD45-050A-34B4B48D6A29}"/>
          </ac:spMkLst>
        </pc:spChg>
      </pc:sldChg>
      <pc:sldChg chg="delSp">
        <pc:chgData name="Ben Williams2" userId="S::b.williams2@ucas.ac.uk::f89105a4-e993-4af1-b7a4-9f43259d73c7" providerId="AD" clId="Web-{21B7FDA4-1826-72E3-3078-DD2A96841AA1}" dt="2024-11-19T14:15:06.708" v="17"/>
        <pc:sldMkLst>
          <pc:docMk/>
          <pc:sldMk cId="280978290" sldId="277"/>
        </pc:sldMkLst>
        <pc:spChg chg="del">
          <ac:chgData name="Ben Williams2" userId="S::b.williams2@ucas.ac.uk::f89105a4-e993-4af1-b7a4-9f43259d73c7" providerId="AD" clId="Web-{21B7FDA4-1826-72E3-3078-DD2A96841AA1}" dt="2024-11-19T14:15:06.708" v="17"/>
          <ac:spMkLst>
            <pc:docMk/>
            <pc:sldMk cId="280978290" sldId="277"/>
            <ac:spMk id="3" creationId="{8DF82091-FE2E-2C9E-5D7E-CE25A3555D19}"/>
          </ac:spMkLst>
        </pc:spChg>
      </pc:sldChg>
      <pc:sldChg chg="delSp">
        <pc:chgData name="Ben Williams2" userId="S::b.williams2@ucas.ac.uk::f89105a4-e993-4af1-b7a4-9f43259d73c7" providerId="AD" clId="Web-{21B7FDA4-1826-72E3-3078-DD2A96841AA1}" dt="2024-11-19T14:15:10.584" v="18"/>
        <pc:sldMkLst>
          <pc:docMk/>
          <pc:sldMk cId="2983068250" sldId="278"/>
        </pc:sldMkLst>
        <pc:spChg chg="del">
          <ac:chgData name="Ben Williams2" userId="S::b.williams2@ucas.ac.uk::f89105a4-e993-4af1-b7a4-9f43259d73c7" providerId="AD" clId="Web-{21B7FDA4-1826-72E3-3078-DD2A96841AA1}" dt="2024-11-19T14:15:10.584" v="18"/>
          <ac:spMkLst>
            <pc:docMk/>
            <pc:sldMk cId="2983068250" sldId="278"/>
            <ac:spMk id="3" creationId="{CA7FBC06-4B60-7199-2B54-7FA041EAC67E}"/>
          </ac:spMkLst>
        </pc:spChg>
      </pc:sldChg>
      <pc:sldChg chg="delSp">
        <pc:chgData name="Ben Williams2" userId="S::b.williams2@ucas.ac.uk::f89105a4-e993-4af1-b7a4-9f43259d73c7" providerId="AD" clId="Web-{21B7FDA4-1826-72E3-3078-DD2A96841AA1}" dt="2024-11-19T14:15:14.584" v="19"/>
        <pc:sldMkLst>
          <pc:docMk/>
          <pc:sldMk cId="1172882513" sldId="279"/>
        </pc:sldMkLst>
        <pc:spChg chg="del">
          <ac:chgData name="Ben Williams2" userId="S::b.williams2@ucas.ac.uk::f89105a4-e993-4af1-b7a4-9f43259d73c7" providerId="AD" clId="Web-{21B7FDA4-1826-72E3-3078-DD2A96841AA1}" dt="2024-11-19T14:15:14.584" v="19"/>
          <ac:spMkLst>
            <pc:docMk/>
            <pc:sldMk cId="1172882513" sldId="279"/>
            <ac:spMk id="3" creationId="{F996F9CA-26C9-1E7F-4C69-0B4D9CEC1AC5}"/>
          </ac:spMkLst>
        </pc:spChg>
      </pc:sldChg>
      <pc:sldChg chg="delSp">
        <pc:chgData name="Ben Williams2" userId="S::b.williams2@ucas.ac.uk::f89105a4-e993-4af1-b7a4-9f43259d73c7" providerId="AD" clId="Web-{21B7FDA4-1826-72E3-3078-DD2A96841AA1}" dt="2024-11-19T14:15:23.350" v="21"/>
        <pc:sldMkLst>
          <pc:docMk/>
          <pc:sldMk cId="3302718232" sldId="280"/>
        </pc:sldMkLst>
        <pc:spChg chg="del">
          <ac:chgData name="Ben Williams2" userId="S::b.williams2@ucas.ac.uk::f89105a4-e993-4af1-b7a4-9f43259d73c7" providerId="AD" clId="Web-{21B7FDA4-1826-72E3-3078-DD2A96841AA1}" dt="2024-11-19T14:15:23.350" v="21"/>
          <ac:spMkLst>
            <pc:docMk/>
            <pc:sldMk cId="3302718232" sldId="280"/>
            <ac:spMk id="3" creationId="{51542A3E-3160-DA6B-E8FE-6BC6BD247F28}"/>
          </ac:spMkLst>
        </pc:spChg>
      </pc:sldChg>
      <pc:sldChg chg="delSp">
        <pc:chgData name="Ben Williams2" userId="S::b.williams2@ucas.ac.uk::f89105a4-e993-4af1-b7a4-9f43259d73c7" providerId="AD" clId="Web-{21B7FDA4-1826-72E3-3078-DD2A96841AA1}" dt="2024-11-19T14:14:52.458" v="13"/>
        <pc:sldMkLst>
          <pc:docMk/>
          <pc:sldMk cId="1919264374" sldId="281"/>
        </pc:sldMkLst>
        <pc:spChg chg="del">
          <ac:chgData name="Ben Williams2" userId="S::b.williams2@ucas.ac.uk::f89105a4-e993-4af1-b7a4-9f43259d73c7" providerId="AD" clId="Web-{21B7FDA4-1826-72E3-3078-DD2A96841AA1}" dt="2024-11-19T14:14:52.458" v="13"/>
          <ac:spMkLst>
            <pc:docMk/>
            <pc:sldMk cId="1919264374" sldId="281"/>
            <ac:spMk id="3" creationId="{7E8DA3BE-DB16-F47D-693F-E06899B2FF98}"/>
          </ac:spMkLst>
        </pc:spChg>
      </pc:sldChg>
      <pc:sldChg chg="delSp">
        <pc:chgData name="Ben Williams2" userId="S::b.williams2@ucas.ac.uk::f89105a4-e993-4af1-b7a4-9f43259d73c7" providerId="AD" clId="Web-{21B7FDA4-1826-72E3-3078-DD2A96841AA1}" dt="2024-11-19T14:15:17.834" v="20"/>
        <pc:sldMkLst>
          <pc:docMk/>
          <pc:sldMk cId="4267448226" sldId="282"/>
        </pc:sldMkLst>
        <pc:spChg chg="del">
          <ac:chgData name="Ben Williams2" userId="S::b.williams2@ucas.ac.uk::f89105a4-e993-4af1-b7a4-9f43259d73c7" providerId="AD" clId="Web-{21B7FDA4-1826-72E3-3078-DD2A96841AA1}" dt="2024-11-19T14:15:17.834" v="20"/>
          <ac:spMkLst>
            <pc:docMk/>
            <pc:sldMk cId="4267448226" sldId="282"/>
            <ac:spMk id="5" creationId="{2BDA393B-9743-B1DF-D0A7-1611D3E4774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4E53A9-0FB8-BAA7-3BB0-C2DEE56017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21549CC-81E2-DC53-82E5-E88E25218D6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F80796-1359-F049-900A-1234F679E6EC}" type="datetimeFigureOut">
              <a:rPr lang="en-GB" smtClean="0"/>
              <a:t>19/11/2024</a:t>
            </a:fld>
            <a:endParaRPr lang="en-GB"/>
          </a:p>
        </p:txBody>
      </p:sp>
      <p:sp>
        <p:nvSpPr>
          <p:cNvPr id="4" name="Footer Placeholder 3">
            <a:extLst>
              <a:ext uri="{FF2B5EF4-FFF2-40B4-BE49-F238E27FC236}">
                <a16:creationId xmlns:a16="http://schemas.microsoft.com/office/drawing/2014/main" id="{63ECF899-3B22-2081-E1E4-0EC4738545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F02135D-9721-2BFE-FE97-A478A93211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EAB036-37EB-C448-80F5-C3B8CCEDC2C7}" type="slidenum">
              <a:rPr lang="en-GB" smtClean="0"/>
              <a:t>‹#›</a:t>
            </a:fld>
            <a:endParaRPr lang="en-GB"/>
          </a:p>
        </p:txBody>
      </p:sp>
    </p:spTree>
    <p:extLst>
      <p:ext uri="{BB962C8B-B14F-4D97-AF65-F5344CB8AC3E}">
        <p14:creationId xmlns:p14="http://schemas.microsoft.com/office/powerpoint/2010/main" val="251074214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5EC8B8-34EF-574E-AD6D-D9C11BE84128}" type="datetimeFigureOut">
              <a:rPr lang="en-US" smtClean="0"/>
              <a:t>11/19/2024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455E07-46F0-0F46-AD61-8ED759101C6D}" type="slidenum">
              <a:rPr lang="en-US" smtClean="0"/>
              <a:t>‹#›</a:t>
            </a:fld>
            <a:endParaRPr lang="en-US"/>
          </a:p>
        </p:txBody>
      </p:sp>
    </p:spTree>
    <p:extLst>
      <p:ext uri="{BB962C8B-B14F-4D97-AF65-F5344CB8AC3E}">
        <p14:creationId xmlns:p14="http://schemas.microsoft.com/office/powerpoint/2010/main" val="39560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455E07-46F0-0F46-AD61-8ED759101C6D}" type="slidenum">
              <a:rPr lang="en-US" smtClean="0"/>
              <a:t>10</a:t>
            </a:fld>
            <a:endParaRPr lang="en-US"/>
          </a:p>
        </p:txBody>
      </p:sp>
    </p:spTree>
    <p:extLst>
      <p:ext uri="{BB962C8B-B14F-4D97-AF65-F5344CB8AC3E}">
        <p14:creationId xmlns:p14="http://schemas.microsoft.com/office/powerpoint/2010/main" val="9217668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sv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sv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sv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3.sv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6.sv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6.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svg"/></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3.sv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6.sv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7.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3.sv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1.pn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7.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7.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sv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8.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svg"/></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8.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8.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6.sv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9.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25.svg"/></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3.svg"/></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9.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Master" Target="../slideMasters/slideMaster9.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6.svg"/></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0.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25.svg"/></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3.svg"/></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0.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Master" Target="../slideMasters/slideMaster10.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730468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7702908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685953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57BF93"/>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3064079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2175105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57BF93"/>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6317184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067168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57BF9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9823541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80310783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217153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7037315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40430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6492488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0782696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2601979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049676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25256637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2103825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836979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81905610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57BF93"/>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15899774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8AAA64B4-44B6-18C9-FBD7-0E4BD3502F41}"/>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41523142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57BF93"/>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57BF93"/>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57BF93"/>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18414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672344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466BDE5B-D6D1-89BF-FFE4-2CA5DF40E9A6}"/>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228A56B-23B4-A46F-7395-3A2B89BCB328}"/>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462C9BBD-243C-F662-111D-CFD51A08E2D7}"/>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FFD4C44C-DBF2-489B-C68A-48579D0B7512}"/>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22F1040B-2A84-1BB6-A949-8A8399905A20}"/>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922BB84A-E6CF-CC2D-5518-C42DE384809A}"/>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14891104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57BF93"/>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1851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57BF9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57BF9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70819366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57BF93"/>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57BF93"/>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57BF93"/>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21959652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015878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2482035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2513876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216333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61671730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D2070898-8927-8F50-DAD6-EB812D1BA1F2}"/>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6189F164-A6AD-50FE-24E9-54EBCDEE70AF}"/>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1315B97A-3AD0-8325-C34C-A70C36E39857}"/>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6AAE1449-E48F-E4E7-19F1-A54AA3B8841D}"/>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DBEE69AD-F288-8DDA-4297-83F2335DC210}"/>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5133F5D3-3ACE-C46F-3135-2847662D271E}"/>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1E70F308-54DA-309D-DAB5-5C7A7C517ED0}"/>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19E2602B-1602-3F3D-9F17-5836C25D4BFC}"/>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42C29AEE-F3C0-78E5-847B-6431A6BC3579}"/>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4125345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8108341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57BF93"/>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B2BD52F4-A140-C746-B35A-A93506D47204}"/>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4FD59C46-ED6A-855F-9044-E24F5FD4320B}"/>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35A0B931-8722-4EF2-E5F9-42D2C46B375F}"/>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F509B20E-6A5B-5C70-D79D-720D7C38238E}"/>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D9E96E75-C788-A51B-3DF3-01C4D3569B72}"/>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E325806F-E0FD-8E47-4F12-3FCF7551264E}"/>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7B29B385-0088-749D-BB92-93827881B2C5}"/>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20F04826-DCEB-5AC0-4DC9-8F05571F4FFB}"/>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0D978047-250D-FB62-914A-6BA53E8BAE28}"/>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29593389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386956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21522630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83296718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706CB2"/>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259583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5885493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706CB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80636031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216087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706CB2"/>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0858300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2220789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84760813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90834392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0784515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918643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8375040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22310874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8232289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2989936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22314153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9777383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1055403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3036565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706CB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82870021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129927DE-C769-8649-4C58-22A7B8B76B61}"/>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149096888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706CB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706CB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706CB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617768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FF1B7168-5EDF-FB00-F8AD-1EC811F737F7}"/>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0D56C11-BA09-3FB6-C577-DA670421D947}"/>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B62E16C0-351E-ADD6-741A-B5A66D7D8CEC}"/>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61E016A-1FD8-42C8-E34E-11CD27DF4FE9}"/>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11CC6C72-61F6-83BA-B86A-90452BC4F1E7}"/>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8CA1303-645E-2DEC-2906-3840B397B72F}"/>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355899974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706CB2"/>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285606389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706CB2"/>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706CB2"/>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4686290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706CB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706CB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706CB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4329983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98716418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07344890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624363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4476888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43649679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6976715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0BDB9FAC-4EA5-91E1-D557-75735A714C60}"/>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66834388-67FB-5B79-C7E2-8E0D0FBFD4EF}"/>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A3FFB076-175D-7B51-3D5F-77318B6FCB7D}"/>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C5342441-F3C6-CC08-5E04-E501EDED0F6F}"/>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A2F26C7B-50DE-D057-2090-4BFCE3D041D3}"/>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6E786F64-02AD-19ED-F84C-F422A08A722E}"/>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A7D4B3A3-4A06-88B8-9078-6C04207F573E}"/>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ABF4F9A5-2015-E3F8-2C4F-C7796C5C6AB8}"/>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DF9D25D3-9194-5CF0-D2D9-1D987CBEF17B}"/>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68480031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706CB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D659B242-5545-2634-A277-49DC94EDCB7A}"/>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A9767006-8F9D-826F-6088-95A52A0BCFEA}"/>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B43DB87C-68A8-B9A7-7E45-729A185BE610}"/>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46D89EE2-833C-726E-F542-3BFC380B60C0}"/>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334899AA-7534-2DF3-5D22-B3242EF45FF6}"/>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EA40D1E0-DF9A-CBFB-CFD5-79E8139C081C}"/>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866F45BF-31A2-6E8A-2972-9C102683B598}"/>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B1AF958C-0C54-A106-6B02-2413F9AD9B66}"/>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EE98D67F-17FC-53B7-56C5-F3DD8D0D741B}"/>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32674933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48494946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41949294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6384860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12BCBC"/>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26524184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80757489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12BCBC"/>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810330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81568435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86261127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12BCBC"/>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93449983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4181502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9909984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1681828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46924527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17259311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6756455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9194011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448870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ED2881"/>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140493940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95053293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47682952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58702120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12BCBC"/>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384260471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F7A4DB77-F000-A15D-719D-8BF799CD535C}"/>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181752023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12BCBC"/>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12BCBC"/>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12BCBC"/>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23096907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57538818-134E-7353-6D20-8F38A08AE0EC}"/>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5D2B10F7-D197-8CA1-27DF-8C13B777F46A}"/>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A1267C26-5E36-886D-4D85-4E5207211344}"/>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AAAE941F-90CB-FD6C-94C8-9452CC620253}"/>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01DA6EDB-3A8B-A37D-6C0A-CC0B93A76A47}"/>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0D6A0B84-28D4-AAF2-BA28-154353B54E5A}"/>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358081109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15BCBC"/>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249309867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Small Numbered Points 2">
    <p:bg>
      <p:bgPr>
        <a:solidFill>
          <a:srgbClr val="15BCBC"/>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29784944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12BCBC"/>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12BCBC"/>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171439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218DD412-928A-2690-FCB8-280C1AEF5DCB}"/>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11408413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12BCBC"/>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12BCBC"/>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12BCBC"/>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95588988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6800500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8250812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025931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7345532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29981338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475BF07E-1BFE-860E-620B-69072B2D4BDF}"/>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C8A20D56-956D-E849-915E-2F58797EF0BE}"/>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12C9C898-43DE-053B-C784-4C16B872FC67}"/>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B27B2671-0A6A-9328-212E-B551B00DD38E}"/>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DFE5581E-65FC-30DE-8CC3-4031586E2493}"/>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33834F92-0CB8-EEAD-86D9-3303BB652E6A}"/>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565CE5A3-197A-F493-CA60-E96DF35EDEEC}"/>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CECA825C-8C7C-E5CA-CA81-D5659D2BCC65}"/>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C840A421-5C52-6509-1624-564806D11B51}"/>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318835929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12BCBC"/>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27F93B26-2C72-83F1-0F5F-A4206C8C94EC}"/>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37D67560-0BD8-45EB-3C08-0A7087F4DC36}"/>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3777CA4D-4570-A6B2-4D82-29EBA3BA3A3D}"/>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55F811B0-8A93-D2BA-78AD-BD6FFA6E5366}"/>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1F29C7E2-2D14-A2FE-905C-3CFE5B76071C}"/>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B76636DC-4D7E-155F-F67A-24B351D46E6D}"/>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115A5CAF-E379-87A6-97CD-76D6B97501C2}"/>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B9EB33DB-E3D9-B3F1-5383-7E25C34E2241}"/>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B38AD061-9A46-2323-AC2E-A560A006A80F}"/>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1346277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402911640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2896549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ED2881"/>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730814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ED288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ED288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ED288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254998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78564398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812990"/>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66579024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2201847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81299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00114615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48441898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812990"/>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2986098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6460736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24223668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55213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806583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130484736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5478252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61424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2117707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78507223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1013497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70356000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198708413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812990"/>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378885981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16685A45-B83C-39E5-9CCF-7AF69E3905A8}"/>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134299670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812990"/>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812990"/>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812990"/>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1135802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ED288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83654384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2E6BF74B-8B7F-3AAC-7C27-F3C168DD2480}"/>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B97A7D18-B796-68D1-F752-5ED19B696FCD}"/>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2A6AAEE4-15A6-8AEE-8281-E1F30AD0079D}"/>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6D93BA2-0F4B-06A9-C2A0-AADE8B3F06A9}"/>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A5C0F1BE-56FA-D48B-BB41-41C9F1AD6589}"/>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62436D35-23AF-875A-B3FE-ABA92E4E5008}"/>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40274212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812990"/>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7802135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812990"/>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812990"/>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9475617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812990"/>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812990"/>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812990"/>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0724466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15528543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0293817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5402193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98875909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99841790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4ECC96ED-C216-FF69-370E-3C4DA208498F}"/>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2ABCF70B-2FFB-9542-F1EF-7BB38CBDD1FB}"/>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329FCFD4-0790-2E03-3A23-51122F3579D4}"/>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A6F230CC-341E-308F-DA18-7DBD7EC77780}"/>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9E8B79C7-57CD-BADA-BBA7-A02B1FA75ECD}"/>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3BD9ECF4-2FEF-B2DC-5B49-BB549833B60D}"/>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219760DC-DE69-8F54-F3E1-20199984A768}"/>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C4918A47-BA85-0471-F60E-FB4DA938B6CB}"/>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A9B69861-DB10-CF79-A227-95685CBC3F82}"/>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4386154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ED2881"/>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ED2881"/>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40938715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812990"/>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D2114248-53AB-39AA-F202-54F5A14ABEEC}"/>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6827A9DC-6E0A-DC98-A865-7D548580059D}"/>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E9B2E85C-38EE-0D60-9653-395966E558E9}"/>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E8036D7C-BA2F-7928-1C1A-C67D69C666B0}"/>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9E836C69-757B-6164-83E7-C45B8D1C5D37}"/>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7194BBD3-DA69-5969-BD74-44101CF3EE68}"/>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28BB25F1-A89A-7E85-BB6C-CA88E108C89F}"/>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B2FC1C5E-5B7C-0D43-510A-3F7616B918AB}"/>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2E8CCA6D-36E6-CA6F-B413-21F894D9C15B}"/>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294648945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359635634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3035493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87324446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10BED2"/>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9118802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2869833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10BED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42603740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5214630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10BED2"/>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73638810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32489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ED288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ED288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ED288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5452341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68073750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25055578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38790749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953703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2625560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3788871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79184672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49644550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6065579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16107833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4308316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10BED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68456528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9434DA8B-62E3-D2B0-7662-818443C75C07}"/>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341807988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10BED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10BED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10BED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3418264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A4CB5C8C-CA3D-2C8C-7107-61BD5978468A}"/>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B7F4416-64F5-C175-34DE-F7E23D51E6BB}"/>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B873254F-396A-6246-25F6-30AABB03A404}"/>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57D625BD-AEB6-0156-EEF0-A817418FA7AD}"/>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C8E5FF2-3390-FFDE-09EE-E7F5CB4008C6}"/>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3F0C03F4-85E2-092A-EA32-B95BBC1C39B6}"/>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340772619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10BED2"/>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43631823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10BED2"/>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10BED2"/>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2657937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10BED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10BED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10BED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9348579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45783948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2943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8247025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r>
              <a:rPr lang="en-GB"/>
              <a:t>Click icon to add table</a:t>
            </a:r>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8481674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82797093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8133901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916FE9-A075-AC9C-299A-7EBE82C53FEC}"/>
              </a:ext>
            </a:extLst>
          </p:cNvPr>
          <p:cNvSpPr/>
          <p:nvPr userDrawn="1"/>
        </p:nvSpPr>
        <p:spPr>
          <a:xfrm rot="16200000">
            <a:off x="-8739187" y="8779059"/>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7" name="Oval 16">
            <a:extLst>
              <a:ext uri="{FF2B5EF4-FFF2-40B4-BE49-F238E27FC236}">
                <a16:creationId xmlns:a16="http://schemas.microsoft.com/office/drawing/2014/main" id="{85C74F18-B54F-5260-2141-D33A2DDA43C2}"/>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Text Placeholder 16">
            <a:extLst>
              <a:ext uri="{FF2B5EF4-FFF2-40B4-BE49-F238E27FC236}">
                <a16:creationId xmlns:a16="http://schemas.microsoft.com/office/drawing/2014/main" id="{E9784150-10B3-8A99-D17F-6D879295E7AA}"/>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2" name="Text Placeholder 16">
            <a:extLst>
              <a:ext uri="{FF2B5EF4-FFF2-40B4-BE49-F238E27FC236}">
                <a16:creationId xmlns:a16="http://schemas.microsoft.com/office/drawing/2014/main" id="{95AAA583-789A-8A75-7A3A-159242A1B82D}"/>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2D89C59A-342A-BA4B-D5A2-5CB38A1A1BFC}"/>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3E70334B-C0E9-6113-F219-89B89FDCC203}"/>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DBD36BDB-0E27-DC35-9805-2A2A93575A19}"/>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9D318985-8F21-F543-F3FA-FB165D2B1868}"/>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FA3A96A5-B1F6-E032-57BA-D0C50B994554}"/>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76D576B6-A6F7-C1AA-5C71-66D539F802D3}"/>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FBF47245-F59D-1FA7-A2A4-87DA7EFF3C29}"/>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189813322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10BED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DA069880-3AD9-1585-6DA4-652043D45BA4}"/>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CB477846-5BE5-F45A-73FB-A7E6C9C21743}"/>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215915A5-CC1D-AB05-1258-7A1EBC3F343F}"/>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4911B0AF-0AFA-DD89-0B51-35121F417454}"/>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AFDBF712-7828-ABAA-E57E-EF06BD17320B}"/>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4A2C05F1-4091-6D86-6909-037C9BA3BE21}"/>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C71A9E51-4B09-A1F2-08D3-FD461836D4D6}"/>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A7016DCC-9A63-7A82-7423-5584F75491C9}"/>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FEA0F32A-DD0A-376B-E297-854EA4FC7B0C}"/>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313181748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395762837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2174024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1982479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BFD730"/>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rgbClr val="0E2432"/>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5" name="Picture 4">
            <a:extLst>
              <a:ext uri="{FF2B5EF4-FFF2-40B4-BE49-F238E27FC236}">
                <a16:creationId xmlns:a16="http://schemas.microsoft.com/office/drawing/2014/main" id="{6243FE8A-43BA-1D63-7D25-56BE64F960E9}"/>
              </a:ext>
            </a:extLst>
          </p:cNvPr>
          <p:cNvPicPr>
            <a:picLocks noChangeAspect="1"/>
          </p:cNvPicPr>
          <p:nvPr userDrawn="1"/>
        </p:nvPicPr>
        <p:blipFill>
          <a:blip r:embed="rId4"/>
          <a:srcRect/>
          <a:stretch/>
        </p:blipFill>
        <p:spPr>
          <a:xfrm>
            <a:off x="1572082" y="1543043"/>
            <a:ext cx="3059929" cy="917979"/>
          </a:xfrm>
          <a:prstGeom prst="rect">
            <a:avLst/>
          </a:prstGeom>
        </p:spPr>
      </p:pic>
    </p:spTree>
    <p:extLst>
      <p:ext uri="{BB962C8B-B14F-4D97-AF65-F5344CB8AC3E}">
        <p14:creationId xmlns:p14="http://schemas.microsoft.com/office/powerpoint/2010/main" val="140360835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294279519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BFD73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4530261"/>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6" name="Picture 5">
            <a:extLst>
              <a:ext uri="{FF2B5EF4-FFF2-40B4-BE49-F238E27FC236}">
                <a16:creationId xmlns:a16="http://schemas.microsoft.com/office/drawing/2014/main" id="{FC17EF2C-A519-B64A-0BAE-BC2607520FE2}"/>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8473985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r>
              <a:rPr lang="en-GB"/>
              <a:t>Click icon to add table</a:t>
            </a:r>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0266801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12369979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BFD730"/>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rgbClr val="0E2432"/>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0110326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2630889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7268580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91449018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2758916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683348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67024105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81136652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331502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r>
              <a:rPr lang="en-GB"/>
              <a:t>Click icon to add chart</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5043181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0822572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71574076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81775479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BFD730"/>
          </a:solidFill>
        </p:spPr>
        <p:txBody>
          <a:bodyPr lIns="360000" tIns="396000" rIns="360000" bIns="360000" anchor="t" anchorCtr="0">
            <a:normAutofit/>
          </a:bodyPr>
          <a:lstStyle>
            <a:lvl1pPr marL="0" indent="0" algn="ctr">
              <a:buNone/>
              <a:defRPr sz="36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130253912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4F551956-F4EC-3683-0D3C-4E6195AF210F}"/>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268776968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BFD730"/>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BFD730"/>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BFD730"/>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85422598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67D2E8EE-B8CE-B251-22FC-7CF3170107AA}"/>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6A4ED7DC-0032-5D3F-B98C-D96A6B198EB5}"/>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B7E9761F-9266-5E02-B9B2-5853B310EBDC}"/>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8D503D8A-C83A-12E1-1276-AD483228188F}"/>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21AA257C-FA49-1D86-6BB9-97E8406DDC74}"/>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1713669D-7A73-492D-D175-1F29250F0E91}"/>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134604945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BFD730"/>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6" name="Picture 5">
            <a:extLst>
              <a:ext uri="{FF2B5EF4-FFF2-40B4-BE49-F238E27FC236}">
                <a16:creationId xmlns:a16="http://schemas.microsoft.com/office/drawing/2014/main" id="{05A90337-9819-D874-9EAA-251BBBAE965C}"/>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340785971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BFD730"/>
          </a:solidFill>
        </p:spPr>
        <p:txBody>
          <a:bodyPr lIns="720000" tIns="720000" rIns="720000" bIns="720000">
            <a:normAutofit/>
          </a:bodyPr>
          <a:lstStyle>
            <a:lvl1pPr marL="609608" indent="-609608">
              <a:buClr>
                <a:schemeClr val="bg1"/>
              </a:buClr>
              <a:buFont typeface="Wingdings" pitchFamily="2" charset="2"/>
              <a:buChar char="§"/>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BFD730"/>
          </a:solidFill>
        </p:spPr>
        <p:txBody>
          <a:bodyPr lIns="720000" tIns="720000" rIns="720000" bIns="720000">
            <a:normAutofit/>
          </a:bodyPr>
          <a:lstStyle>
            <a:lvl1pPr marL="609608" indent="-609608">
              <a:buClr>
                <a:schemeClr val="bg1"/>
              </a:buClr>
              <a:buFont typeface="Wingdings" pitchFamily="2" charset="2"/>
              <a:buChar char="§"/>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20055395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BFD730"/>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BFD730"/>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BFD730"/>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6821807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r>
              <a:rPr lang="en-GB"/>
              <a:t>Click icon to add chart</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98918409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12039215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63469705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21530018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13724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9403849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916FE9-A075-AC9C-299A-7EBE82C53FEC}"/>
              </a:ext>
            </a:extLst>
          </p:cNvPr>
          <p:cNvSpPr/>
          <p:nvPr userDrawn="1"/>
        </p:nvSpPr>
        <p:spPr>
          <a:xfrm rot="16200000">
            <a:off x="-8739187" y="8779059"/>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7" name="Oval 16">
            <a:extLst>
              <a:ext uri="{FF2B5EF4-FFF2-40B4-BE49-F238E27FC236}">
                <a16:creationId xmlns:a16="http://schemas.microsoft.com/office/drawing/2014/main" id="{85C74F18-B54F-5260-2141-D33A2DDA43C2}"/>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Text Placeholder 16">
            <a:extLst>
              <a:ext uri="{FF2B5EF4-FFF2-40B4-BE49-F238E27FC236}">
                <a16:creationId xmlns:a16="http://schemas.microsoft.com/office/drawing/2014/main" id="{2B35298E-5333-3CCC-B37F-5F80D4ACF4E9}"/>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2" name="Text Placeholder 16">
            <a:extLst>
              <a:ext uri="{FF2B5EF4-FFF2-40B4-BE49-F238E27FC236}">
                <a16:creationId xmlns:a16="http://schemas.microsoft.com/office/drawing/2014/main" id="{40843F97-5824-B97B-1E5A-BF22C8B7BF24}"/>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19DEF7B1-4D0D-8D7D-7EFC-1452DB6E90AB}"/>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71A30612-12EF-1AC7-D63D-C4872B330AFA}"/>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2564A025-9B8B-32F1-1C45-5D5B0000B299}"/>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222D5C61-3A39-2CB1-3999-665536EDA3E5}"/>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DE93A879-5BC4-6E4C-37DC-72C43F521C50}"/>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92CB01E4-FAC9-C358-A4D1-21AA1982FCE2}"/>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5E95288D-9D59-29E4-56B5-06EC39E3816A}"/>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112368832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BFD73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14648" y="5054988"/>
            <a:ext cx="31692329"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FEF6D8BB-CFCE-1FF6-5AF6-568493FE4CA0}"/>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C8C2E00E-175D-4286-7565-C1B7D14AB6AB}"/>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B3990DC0-4454-7E9B-25D3-95A4C72718E3}"/>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76EE8074-FE45-7A15-EBD2-E54F8E27B632}"/>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147E1D86-0D8A-B5A6-71CA-82C38848A264}"/>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17E950D7-F217-3B25-9A78-4592687F90E3}"/>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31B38879-9DF7-FCD2-444C-69EFE49B3A76}"/>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70692E5C-4358-C956-86FE-F58250DD07B9}"/>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04D71FDA-F724-02A1-A234-A11A779A1F48}"/>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406814263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149089599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64624011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83813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10891613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7" name="Text Placeholder 16">
            <a:extLst>
              <a:ext uri="{FF2B5EF4-FFF2-40B4-BE49-F238E27FC236}">
                <a16:creationId xmlns:a16="http://schemas.microsoft.com/office/drawing/2014/main" id="{7AEC3C87-60BC-C6AF-BABB-E2BB004FAB3A}"/>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BFEEF26F-6DC9-3C3C-232D-EA6771668D2E}"/>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E77CCDE1-DA71-5F5F-E832-D21BD6332F45}"/>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D49D98FE-2862-203C-04EF-C63BAF3B8E61}"/>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24F1DABB-A7A4-CB4F-7C59-6DF257CC294D}"/>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7A164839-E72D-5AD3-398B-BD0E756976E6}"/>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D8671BE4-65D4-E8DE-05BF-56C403CBF259}"/>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CEDA7CCA-44E3-45B5-1A5A-0FB54CBE6764}"/>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5" name="Text Placeholder 16">
            <a:extLst>
              <a:ext uri="{FF2B5EF4-FFF2-40B4-BE49-F238E27FC236}">
                <a16:creationId xmlns:a16="http://schemas.microsoft.com/office/drawing/2014/main" id="{D215988C-E333-8505-0D45-A5FF4B68F910}"/>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369092564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FCAF17"/>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rgbClr val="0E2432"/>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5" name="Picture 4">
            <a:extLst>
              <a:ext uri="{FF2B5EF4-FFF2-40B4-BE49-F238E27FC236}">
                <a16:creationId xmlns:a16="http://schemas.microsoft.com/office/drawing/2014/main" id="{6243FE8A-43BA-1D63-7D25-56BE64F960E9}"/>
              </a:ext>
            </a:extLst>
          </p:cNvPr>
          <p:cNvPicPr>
            <a:picLocks noChangeAspect="1"/>
          </p:cNvPicPr>
          <p:nvPr userDrawn="1"/>
        </p:nvPicPr>
        <p:blipFill>
          <a:blip r:embed="rId4"/>
          <a:srcRect/>
          <a:stretch/>
        </p:blipFill>
        <p:spPr>
          <a:xfrm>
            <a:off x="1572082" y="1543043"/>
            <a:ext cx="3059929" cy="917979"/>
          </a:xfrm>
          <a:prstGeom prst="rect">
            <a:avLst/>
          </a:prstGeom>
        </p:spPr>
      </p:pic>
    </p:spTree>
    <p:extLst>
      <p:ext uri="{BB962C8B-B14F-4D97-AF65-F5344CB8AC3E}">
        <p14:creationId xmlns:p14="http://schemas.microsoft.com/office/powerpoint/2010/main" val="369537729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55311589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FCAF1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4530261"/>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6" name="Picture 5">
            <a:extLst>
              <a:ext uri="{FF2B5EF4-FFF2-40B4-BE49-F238E27FC236}">
                <a16:creationId xmlns:a16="http://schemas.microsoft.com/office/drawing/2014/main" id="{FC17EF2C-A519-B64A-0BAE-BC2607520FE2}"/>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42074330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77128538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FCAF17"/>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rgbClr val="0E2432"/>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9742482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1961986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85095556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4550267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10312627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1004333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ED2881"/>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D2E838C1-6504-2127-5201-19A318B9215A}"/>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C2C105BF-4436-E8BA-73F6-6CA42348C648}"/>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6B3B0880-5A12-AEFF-ABFA-2CD999EEFB3E}"/>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F61A3C1C-8089-3EA0-5B0C-7666F0FB4918}"/>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5A897D7F-4986-D416-E3CE-B57A202957B7}"/>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F5FD9E6F-DA1E-D5C6-939F-F8AB2E701413}"/>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2BF7306F-3C53-21ED-31E5-34BAB3140C60}"/>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F12B2731-D25D-6028-AEF0-2223105A673E}"/>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BC3C8FEA-16CF-9151-048A-DC31E38839EE}"/>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130190882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4184064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5509693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5725676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501670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80089565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272607084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FCAF17"/>
          </a:solidFill>
        </p:spPr>
        <p:txBody>
          <a:bodyPr lIns="360000" tIns="396000" rIns="360000" bIns="360000" anchor="t" anchorCtr="0">
            <a:normAutofit/>
          </a:bodyPr>
          <a:lstStyle>
            <a:lvl1pPr marL="0" indent="0" algn="ctr">
              <a:buNone/>
              <a:defRPr sz="36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160810856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E139EEC0-67C7-E0A0-09D5-BB9F08A96564}"/>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162560945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FCAF17"/>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FCAF17"/>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FCAF17"/>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0295035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F7BBFDE5-3785-FD66-BD30-17F6536F8F0F}"/>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FC8E4732-A675-4837-80E0-340288CDD210}"/>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54C14A2E-2A09-795D-2920-50A20ACDED8B}"/>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DBA8C73-86F9-D652-5341-1EC5561026F1}"/>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4D7FE19F-49DA-3022-0BED-12CA28E14251}"/>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7F25FE5-2911-0E36-BF18-287ADDA9E158}"/>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741131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9057800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FCAF17"/>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6" name="Picture 5">
            <a:extLst>
              <a:ext uri="{FF2B5EF4-FFF2-40B4-BE49-F238E27FC236}">
                <a16:creationId xmlns:a16="http://schemas.microsoft.com/office/drawing/2014/main" id="{1C253FAE-2785-46C7-AAB5-C67B014F35FF}"/>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34224045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FCAF17"/>
          </a:solidFill>
        </p:spPr>
        <p:txBody>
          <a:bodyPr lIns="720000" tIns="720000" rIns="720000" bIns="720000">
            <a:normAutofit/>
          </a:bodyPr>
          <a:lstStyle>
            <a:lvl1pPr marL="609608" indent="-609608">
              <a:buClr>
                <a:schemeClr val="bg1"/>
              </a:buClr>
              <a:buFont typeface="Wingdings" pitchFamily="2" charset="2"/>
              <a:buChar char="§"/>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FCAF17"/>
          </a:solidFill>
        </p:spPr>
        <p:txBody>
          <a:bodyPr lIns="720000" tIns="720000" rIns="720000" bIns="720000">
            <a:normAutofit/>
          </a:bodyPr>
          <a:lstStyle>
            <a:lvl1pPr marL="609608" indent="-609608">
              <a:buClr>
                <a:schemeClr val="bg1"/>
              </a:buClr>
              <a:buFont typeface="Wingdings" pitchFamily="2" charset="2"/>
              <a:buChar char="§"/>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0906449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FCAF17"/>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FCAF17"/>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FCAF17"/>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37728085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17411118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6591907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3494926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17516387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73767970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916FE9-A075-AC9C-299A-7EBE82C53FEC}"/>
              </a:ext>
            </a:extLst>
          </p:cNvPr>
          <p:cNvSpPr/>
          <p:nvPr userDrawn="1"/>
        </p:nvSpPr>
        <p:spPr>
          <a:xfrm rot="16200000">
            <a:off x="-8739187" y="8779059"/>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7" name="Oval 16">
            <a:extLst>
              <a:ext uri="{FF2B5EF4-FFF2-40B4-BE49-F238E27FC236}">
                <a16:creationId xmlns:a16="http://schemas.microsoft.com/office/drawing/2014/main" id="{85C74F18-B54F-5260-2141-D33A2DDA43C2}"/>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Text Placeholder 16">
            <a:extLst>
              <a:ext uri="{FF2B5EF4-FFF2-40B4-BE49-F238E27FC236}">
                <a16:creationId xmlns:a16="http://schemas.microsoft.com/office/drawing/2014/main" id="{CD1D93BC-4CB1-E571-2B51-BDF9AF0986A6}"/>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2" name="Text Placeholder 16">
            <a:extLst>
              <a:ext uri="{FF2B5EF4-FFF2-40B4-BE49-F238E27FC236}">
                <a16:creationId xmlns:a16="http://schemas.microsoft.com/office/drawing/2014/main" id="{4303B636-D964-8152-E43A-A9AA9CF7A364}"/>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5DC2B286-9F69-6AB8-A944-817900753C5F}"/>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956D444A-B23C-B6DD-E956-59DAB6C3F6DA}"/>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3816446C-65D2-28F4-9212-75D9C470553E}"/>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ECFA29E5-9DB0-7107-A607-BD135C12B385}"/>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3EA6FECF-FC74-F254-9072-55DD641ECC58}"/>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B77D562A-6167-B277-C254-5C90854547B6}"/>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9FE7CD3A-D7F3-E660-7B2C-DE8AAD25E870}"/>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274310918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FCAF1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14648" y="5054988"/>
            <a:ext cx="31692329"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02185B01-0C7D-E73E-0659-099BD8C776CF}"/>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2DA47334-3004-00A9-4C55-184B4AF8FC22}"/>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81C05AB9-F92A-C311-9C52-7AFD69EEABDF}"/>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0B9289F0-48E4-9557-A898-331A1189DB6B}"/>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B36668AC-D5D2-D945-0CF2-913BB6198843}"/>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87451DC7-3501-196F-A00E-3E6E07B97B8A}"/>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2328E3CE-A33E-275D-8723-FF1D7260063E}"/>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33EAD7B7-A04C-B6A2-C4D3-4A8D71064EC0}"/>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326ABFD4-EC4D-11D8-E6A0-687B680976BA}"/>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17098419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310261803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97472601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303584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3138802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F37561"/>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249964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27616501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F3756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1950463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2671695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F37561"/>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969217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ED288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26892450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32241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675027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8824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660031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2385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463945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552989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314165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0854774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69079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584419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11868615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F37561"/>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25806437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5" name="Content Placeholder 2">
            <a:extLst>
              <a:ext uri="{FF2B5EF4-FFF2-40B4-BE49-F238E27FC236}">
                <a16:creationId xmlns:a16="http://schemas.microsoft.com/office/drawing/2014/main" id="{20710D1B-D489-8F36-4A04-2B7A832E1C14}"/>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0099282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F3756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F3756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F3756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241250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5" name="Text Placeholder 15">
            <a:extLst>
              <a:ext uri="{FF2B5EF4-FFF2-40B4-BE49-F238E27FC236}">
                <a16:creationId xmlns:a16="http://schemas.microsoft.com/office/drawing/2014/main" id="{96448C6A-29BE-41E7-5832-855F6C95B62B}"/>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Text Placeholder 15">
            <a:extLst>
              <a:ext uri="{FF2B5EF4-FFF2-40B4-BE49-F238E27FC236}">
                <a16:creationId xmlns:a16="http://schemas.microsoft.com/office/drawing/2014/main" id="{7299F715-9BD8-82BE-F9B9-FC387B915CC9}"/>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AEF0EEC-ED23-52F9-3A4B-D02732907F03}"/>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5E0EB1D7-830B-3050-92F9-1FC3ED858C77}"/>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4F4A06D1-6286-02F8-A0A8-18065C534479}"/>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2" name="Text Placeholder 15">
            <a:extLst>
              <a:ext uri="{FF2B5EF4-FFF2-40B4-BE49-F238E27FC236}">
                <a16:creationId xmlns:a16="http://schemas.microsoft.com/office/drawing/2014/main" id="{9DED9F07-2D3E-BD82-1C67-E5CD8CAFA42D}"/>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413394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F3756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189224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F37561"/>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F37561"/>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814021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F3756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F3756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F3756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24615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852665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751163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ED2881"/>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6772987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110777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809083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2464436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D04F548F-5952-044E-021F-37B93C40DD8F}"/>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BC297AEA-505B-B4F3-B5FD-6BB27C43B5AB}"/>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0B378121-8F63-4386-3A8B-C76E3BEB5362}"/>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C4269773-59C3-5AF8-FA3D-975A8EAB622E}"/>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521788B7-C4BB-098E-C9E6-870CCD2718F7}"/>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6157C838-0CFC-FED8-E1E4-4D95577C00E1}"/>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C92B63EB-FA23-CA82-8829-7C94DCE13AC1}"/>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BE6D85AA-BC7C-FCD4-CE40-0ED585335BEE}"/>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2ECB1412-D95E-E472-E8E6-DA3AEDE90AB1}"/>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38264532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F37561"/>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135E4630-28EA-39EF-2DCD-D719421E29C9}"/>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1C5BEAB0-2B4D-1DB2-128E-EE319209FC25}"/>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3FF990BF-5FFB-D724-6B70-D6E188DAC016}"/>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7D7E7618-FBA3-CE9A-4F5D-05E68C10C487}"/>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39CF25E5-1621-E8B6-6EFA-9BF51094AB4B}"/>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43ABD4A5-5541-5ADD-D294-EA5903B38DEB}"/>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FF623B19-80B9-1AB3-0ED5-4F4E43207FE6}"/>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693F49A1-0EEC-4752-6690-90DE777D1341}"/>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93B81162-E068-0D4A-4B4C-BB7AA4D26079}"/>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9418110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30426608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5087255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6160716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00AEEF"/>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6817346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2705830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467444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00AEEF"/>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10864651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7765618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00AEEF"/>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3455841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850417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2958632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0357449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1883109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8313257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56122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97590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430566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347899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6817733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6649959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7868064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00AEEF"/>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3391374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4FCBF72C-3414-1896-B1E5-A1532D62B37D}"/>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40706830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00AEEF"/>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00AEEF"/>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00AEEF"/>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3552899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4906B97F-3033-3B79-6755-6291075FCFD3}"/>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A989D760-C347-0B14-29EC-07A293392DE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7C2E0BC9-4628-1B73-1CE5-C903F512BF75}"/>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D734DA3F-F07E-1F25-EFF0-1E26B2BA3C13}"/>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BC8E0FAF-18D7-3443-4A37-D480841ED71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74433506-CE9C-2FEB-27BD-F6A2A54A569A}"/>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5650202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00AEEF"/>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41630257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00AEEF"/>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00AEEF"/>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4910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702019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00AEEF"/>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00AEEF"/>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00AEEF"/>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4849635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053408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377779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108726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3173913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636257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2BE9B2FB-2145-6343-30A0-E137726E7361}"/>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BD800045-D3D8-6FF0-2A36-8939C06C8C98}"/>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4E40C1AC-33D2-2F53-FD26-3BAFDD1AD5F7}"/>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87D7DE66-603E-1222-D359-339CBFB7D785}"/>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3FC556A0-7E46-E48D-2F90-DD158844B196}"/>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1BBA7DB1-749E-181A-97A0-F450A6C1172F}"/>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0FC88736-2D98-5EBF-5AB6-FDFD889C2E4D}"/>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1BB33B82-0ED1-68BF-89ED-ED75297BFE81}"/>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71D689A3-9D1D-C93C-85D8-B412DBF82D09}"/>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17563658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00AEEF"/>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78C720ED-A334-A1B9-75FD-093AC59A5306}"/>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B49FE466-F8DA-3D7C-9DA0-02DD0DB0F62A}"/>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1957890A-8276-EDE7-A62A-D2AB8C81D57C}"/>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850378AC-02F1-BACD-96C4-3E85E4CA6387}"/>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B229E8C9-3B66-5DE2-606C-7F9FA8083D3F}"/>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5FE9EA4A-1111-5823-50D7-3799049E77FE}"/>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810024E4-AD3E-3492-C4C6-61350A1376AD}"/>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76CE2C0C-4F8B-95E4-A2A1-374F8A1B9177}"/>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61CC4419-B046-3302-6D1B-7A46EF0FBF8F}"/>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378809103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29831519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4857559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311.xml"/><Relationship Id="rId18" Type="http://schemas.openxmlformats.org/officeDocument/2006/relationships/slideLayout" Target="../slideLayouts/slideLayout316.xml"/><Relationship Id="rId26" Type="http://schemas.openxmlformats.org/officeDocument/2006/relationships/slideLayout" Target="../slideLayouts/slideLayout324.xml"/><Relationship Id="rId3" Type="http://schemas.openxmlformats.org/officeDocument/2006/relationships/slideLayout" Target="../slideLayouts/slideLayout301.xml"/><Relationship Id="rId21" Type="http://schemas.openxmlformats.org/officeDocument/2006/relationships/slideLayout" Target="../slideLayouts/slideLayout319.xml"/><Relationship Id="rId34" Type="http://schemas.openxmlformats.org/officeDocument/2006/relationships/theme" Target="../theme/theme10.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17" Type="http://schemas.openxmlformats.org/officeDocument/2006/relationships/slideLayout" Target="../slideLayouts/slideLayout315.xml"/><Relationship Id="rId25" Type="http://schemas.openxmlformats.org/officeDocument/2006/relationships/slideLayout" Target="../slideLayouts/slideLayout323.xml"/><Relationship Id="rId33" Type="http://schemas.openxmlformats.org/officeDocument/2006/relationships/slideLayout" Target="../slideLayouts/slideLayout331.xml"/><Relationship Id="rId2" Type="http://schemas.openxmlformats.org/officeDocument/2006/relationships/slideLayout" Target="../slideLayouts/slideLayout300.xml"/><Relationship Id="rId16" Type="http://schemas.openxmlformats.org/officeDocument/2006/relationships/slideLayout" Target="../slideLayouts/slideLayout314.xml"/><Relationship Id="rId20" Type="http://schemas.openxmlformats.org/officeDocument/2006/relationships/slideLayout" Target="../slideLayouts/slideLayout318.xml"/><Relationship Id="rId29" Type="http://schemas.openxmlformats.org/officeDocument/2006/relationships/slideLayout" Target="../slideLayouts/slideLayout327.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24" Type="http://schemas.openxmlformats.org/officeDocument/2006/relationships/slideLayout" Target="../slideLayouts/slideLayout322.xml"/><Relationship Id="rId32" Type="http://schemas.openxmlformats.org/officeDocument/2006/relationships/slideLayout" Target="../slideLayouts/slideLayout330.xml"/><Relationship Id="rId5" Type="http://schemas.openxmlformats.org/officeDocument/2006/relationships/slideLayout" Target="../slideLayouts/slideLayout303.xml"/><Relationship Id="rId15" Type="http://schemas.openxmlformats.org/officeDocument/2006/relationships/slideLayout" Target="../slideLayouts/slideLayout313.xml"/><Relationship Id="rId23" Type="http://schemas.openxmlformats.org/officeDocument/2006/relationships/slideLayout" Target="../slideLayouts/slideLayout321.xml"/><Relationship Id="rId28" Type="http://schemas.openxmlformats.org/officeDocument/2006/relationships/slideLayout" Target="../slideLayouts/slideLayout326.xml"/><Relationship Id="rId10" Type="http://schemas.openxmlformats.org/officeDocument/2006/relationships/slideLayout" Target="../slideLayouts/slideLayout308.xml"/><Relationship Id="rId19" Type="http://schemas.openxmlformats.org/officeDocument/2006/relationships/slideLayout" Target="../slideLayouts/slideLayout317.xml"/><Relationship Id="rId31" Type="http://schemas.openxmlformats.org/officeDocument/2006/relationships/slideLayout" Target="../slideLayouts/slideLayout329.xml"/><Relationship Id="rId4" Type="http://schemas.openxmlformats.org/officeDocument/2006/relationships/slideLayout" Target="../slideLayouts/slideLayout302.xml"/><Relationship Id="rId9" Type="http://schemas.openxmlformats.org/officeDocument/2006/relationships/slideLayout" Target="../slideLayouts/slideLayout307.xml"/><Relationship Id="rId14" Type="http://schemas.openxmlformats.org/officeDocument/2006/relationships/slideLayout" Target="../slideLayouts/slideLayout312.xml"/><Relationship Id="rId22" Type="http://schemas.openxmlformats.org/officeDocument/2006/relationships/slideLayout" Target="../slideLayouts/slideLayout320.xml"/><Relationship Id="rId27" Type="http://schemas.openxmlformats.org/officeDocument/2006/relationships/slideLayout" Target="../slideLayouts/slideLayout325.xml"/><Relationship Id="rId30" Type="http://schemas.openxmlformats.org/officeDocument/2006/relationships/slideLayout" Target="../slideLayouts/slideLayout328.xml"/><Relationship Id="rId8" Type="http://schemas.openxmlformats.org/officeDocument/2006/relationships/slideLayout" Target="../slideLayouts/slideLayout30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theme" Target="../theme/theme2.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8"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34" Type="http://schemas.openxmlformats.org/officeDocument/2006/relationships/theme" Target="../theme/theme3.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29" Type="http://schemas.openxmlformats.org/officeDocument/2006/relationships/slideLayout" Target="../slideLayouts/slideLayout9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slideLayout" Target="../slideLayouts/slideLayout97.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8" Type="http://schemas.openxmlformats.org/officeDocument/2006/relationships/slideLayout" Target="../slideLayouts/slideLayout7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26" Type="http://schemas.openxmlformats.org/officeDocument/2006/relationships/slideLayout" Target="../slideLayouts/slideLayout125.xml"/><Relationship Id="rId3" Type="http://schemas.openxmlformats.org/officeDocument/2006/relationships/slideLayout" Target="../slideLayouts/slideLayout102.xml"/><Relationship Id="rId21" Type="http://schemas.openxmlformats.org/officeDocument/2006/relationships/slideLayout" Target="../slideLayouts/slideLayout120.xml"/><Relationship Id="rId34" Type="http://schemas.openxmlformats.org/officeDocument/2006/relationships/theme" Target="../theme/theme4.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slideLayout" Target="../slideLayouts/slideLayout124.xml"/><Relationship Id="rId33" Type="http://schemas.openxmlformats.org/officeDocument/2006/relationships/slideLayout" Target="../slideLayouts/slideLayout132.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29" Type="http://schemas.openxmlformats.org/officeDocument/2006/relationships/slideLayout" Target="../slideLayouts/slideLayout128.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slideLayout" Target="../slideLayouts/slideLayout123.xml"/><Relationship Id="rId32" Type="http://schemas.openxmlformats.org/officeDocument/2006/relationships/slideLayout" Target="../slideLayouts/slideLayout131.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28" Type="http://schemas.openxmlformats.org/officeDocument/2006/relationships/slideLayout" Target="../slideLayouts/slideLayout127.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31" Type="http://schemas.openxmlformats.org/officeDocument/2006/relationships/slideLayout" Target="../slideLayouts/slideLayout130.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 Id="rId27" Type="http://schemas.openxmlformats.org/officeDocument/2006/relationships/slideLayout" Target="../slideLayouts/slideLayout126.xml"/><Relationship Id="rId30" Type="http://schemas.openxmlformats.org/officeDocument/2006/relationships/slideLayout" Target="../slideLayouts/slideLayout129.xml"/><Relationship Id="rId8" Type="http://schemas.openxmlformats.org/officeDocument/2006/relationships/slideLayout" Target="../slideLayouts/slideLayout107.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26" Type="http://schemas.openxmlformats.org/officeDocument/2006/relationships/slideLayout" Target="../slideLayouts/slideLayout158.xml"/><Relationship Id="rId3" Type="http://schemas.openxmlformats.org/officeDocument/2006/relationships/slideLayout" Target="../slideLayouts/slideLayout135.xml"/><Relationship Id="rId21" Type="http://schemas.openxmlformats.org/officeDocument/2006/relationships/slideLayout" Target="../slideLayouts/slideLayout153.xml"/><Relationship Id="rId34" Type="http://schemas.openxmlformats.org/officeDocument/2006/relationships/theme" Target="../theme/theme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5" Type="http://schemas.openxmlformats.org/officeDocument/2006/relationships/slideLayout" Target="../slideLayouts/slideLayout157.xml"/><Relationship Id="rId33" Type="http://schemas.openxmlformats.org/officeDocument/2006/relationships/slideLayout" Target="../slideLayouts/slideLayout165.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slideLayout" Target="../slideLayouts/slideLayout152.xml"/><Relationship Id="rId29" Type="http://schemas.openxmlformats.org/officeDocument/2006/relationships/slideLayout" Target="../slideLayouts/slideLayout161.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24" Type="http://schemas.openxmlformats.org/officeDocument/2006/relationships/slideLayout" Target="../slideLayouts/slideLayout156.xml"/><Relationship Id="rId32" Type="http://schemas.openxmlformats.org/officeDocument/2006/relationships/slideLayout" Target="../slideLayouts/slideLayout164.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23" Type="http://schemas.openxmlformats.org/officeDocument/2006/relationships/slideLayout" Target="../slideLayouts/slideLayout155.xml"/><Relationship Id="rId28" Type="http://schemas.openxmlformats.org/officeDocument/2006/relationships/slideLayout" Target="../slideLayouts/slideLayout160.xml"/><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31" Type="http://schemas.openxmlformats.org/officeDocument/2006/relationships/slideLayout" Target="../slideLayouts/slideLayout163.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 Id="rId22" Type="http://schemas.openxmlformats.org/officeDocument/2006/relationships/slideLayout" Target="../slideLayouts/slideLayout154.xml"/><Relationship Id="rId27" Type="http://schemas.openxmlformats.org/officeDocument/2006/relationships/slideLayout" Target="../slideLayouts/slideLayout159.xml"/><Relationship Id="rId30" Type="http://schemas.openxmlformats.org/officeDocument/2006/relationships/slideLayout" Target="../slideLayouts/slideLayout162.xml"/><Relationship Id="rId8" Type="http://schemas.openxmlformats.org/officeDocument/2006/relationships/slideLayout" Target="../slideLayouts/slideLayout140.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78.xml"/><Relationship Id="rId18" Type="http://schemas.openxmlformats.org/officeDocument/2006/relationships/slideLayout" Target="../slideLayouts/slideLayout183.xml"/><Relationship Id="rId26" Type="http://schemas.openxmlformats.org/officeDocument/2006/relationships/slideLayout" Target="../slideLayouts/slideLayout191.xml"/><Relationship Id="rId3" Type="http://schemas.openxmlformats.org/officeDocument/2006/relationships/slideLayout" Target="../slideLayouts/slideLayout168.xml"/><Relationship Id="rId21" Type="http://schemas.openxmlformats.org/officeDocument/2006/relationships/slideLayout" Target="../slideLayouts/slideLayout186.xml"/><Relationship Id="rId34" Type="http://schemas.openxmlformats.org/officeDocument/2006/relationships/slideLayout" Target="../slideLayouts/slideLayout199.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17" Type="http://schemas.openxmlformats.org/officeDocument/2006/relationships/slideLayout" Target="../slideLayouts/slideLayout182.xml"/><Relationship Id="rId25" Type="http://schemas.openxmlformats.org/officeDocument/2006/relationships/slideLayout" Target="../slideLayouts/slideLayout190.xml"/><Relationship Id="rId33" Type="http://schemas.openxmlformats.org/officeDocument/2006/relationships/slideLayout" Target="../slideLayouts/slideLayout198.xml"/><Relationship Id="rId2" Type="http://schemas.openxmlformats.org/officeDocument/2006/relationships/slideLayout" Target="../slideLayouts/slideLayout167.xml"/><Relationship Id="rId16" Type="http://schemas.openxmlformats.org/officeDocument/2006/relationships/slideLayout" Target="../slideLayouts/slideLayout181.xml"/><Relationship Id="rId20" Type="http://schemas.openxmlformats.org/officeDocument/2006/relationships/slideLayout" Target="../slideLayouts/slideLayout185.xml"/><Relationship Id="rId29" Type="http://schemas.openxmlformats.org/officeDocument/2006/relationships/slideLayout" Target="../slideLayouts/slideLayout194.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24" Type="http://schemas.openxmlformats.org/officeDocument/2006/relationships/slideLayout" Target="../slideLayouts/slideLayout189.xml"/><Relationship Id="rId32" Type="http://schemas.openxmlformats.org/officeDocument/2006/relationships/slideLayout" Target="../slideLayouts/slideLayout197.xml"/><Relationship Id="rId5" Type="http://schemas.openxmlformats.org/officeDocument/2006/relationships/slideLayout" Target="../slideLayouts/slideLayout170.xml"/><Relationship Id="rId15" Type="http://schemas.openxmlformats.org/officeDocument/2006/relationships/slideLayout" Target="../slideLayouts/slideLayout180.xml"/><Relationship Id="rId23" Type="http://schemas.openxmlformats.org/officeDocument/2006/relationships/slideLayout" Target="../slideLayouts/slideLayout188.xml"/><Relationship Id="rId28" Type="http://schemas.openxmlformats.org/officeDocument/2006/relationships/slideLayout" Target="../slideLayouts/slideLayout193.xml"/><Relationship Id="rId10" Type="http://schemas.openxmlformats.org/officeDocument/2006/relationships/slideLayout" Target="../slideLayouts/slideLayout175.xml"/><Relationship Id="rId19" Type="http://schemas.openxmlformats.org/officeDocument/2006/relationships/slideLayout" Target="../slideLayouts/slideLayout184.xml"/><Relationship Id="rId31" Type="http://schemas.openxmlformats.org/officeDocument/2006/relationships/slideLayout" Target="../slideLayouts/slideLayout196.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 Id="rId22" Type="http://schemas.openxmlformats.org/officeDocument/2006/relationships/slideLayout" Target="../slideLayouts/slideLayout187.xml"/><Relationship Id="rId27" Type="http://schemas.openxmlformats.org/officeDocument/2006/relationships/slideLayout" Target="../slideLayouts/slideLayout192.xml"/><Relationship Id="rId30" Type="http://schemas.openxmlformats.org/officeDocument/2006/relationships/slideLayout" Target="../slideLayouts/slideLayout195.xml"/><Relationship Id="rId35" Type="http://schemas.openxmlformats.org/officeDocument/2006/relationships/theme" Target="../theme/theme6.xml"/><Relationship Id="rId8" Type="http://schemas.openxmlformats.org/officeDocument/2006/relationships/slideLayout" Target="../slideLayouts/slideLayout173.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12.xml"/><Relationship Id="rId18" Type="http://schemas.openxmlformats.org/officeDocument/2006/relationships/slideLayout" Target="../slideLayouts/slideLayout217.xml"/><Relationship Id="rId26" Type="http://schemas.openxmlformats.org/officeDocument/2006/relationships/slideLayout" Target="../slideLayouts/slideLayout225.xml"/><Relationship Id="rId3" Type="http://schemas.openxmlformats.org/officeDocument/2006/relationships/slideLayout" Target="../slideLayouts/slideLayout202.xml"/><Relationship Id="rId21" Type="http://schemas.openxmlformats.org/officeDocument/2006/relationships/slideLayout" Target="../slideLayouts/slideLayout220.xml"/><Relationship Id="rId34" Type="http://schemas.openxmlformats.org/officeDocument/2006/relationships/theme" Target="../theme/theme7.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17" Type="http://schemas.openxmlformats.org/officeDocument/2006/relationships/slideLayout" Target="../slideLayouts/slideLayout216.xml"/><Relationship Id="rId25" Type="http://schemas.openxmlformats.org/officeDocument/2006/relationships/slideLayout" Target="../slideLayouts/slideLayout224.xml"/><Relationship Id="rId33" Type="http://schemas.openxmlformats.org/officeDocument/2006/relationships/slideLayout" Target="../slideLayouts/slideLayout232.xml"/><Relationship Id="rId2" Type="http://schemas.openxmlformats.org/officeDocument/2006/relationships/slideLayout" Target="../slideLayouts/slideLayout201.xml"/><Relationship Id="rId16" Type="http://schemas.openxmlformats.org/officeDocument/2006/relationships/slideLayout" Target="../slideLayouts/slideLayout215.xml"/><Relationship Id="rId20" Type="http://schemas.openxmlformats.org/officeDocument/2006/relationships/slideLayout" Target="../slideLayouts/slideLayout219.xml"/><Relationship Id="rId29" Type="http://schemas.openxmlformats.org/officeDocument/2006/relationships/slideLayout" Target="../slideLayouts/slideLayout228.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24" Type="http://schemas.openxmlformats.org/officeDocument/2006/relationships/slideLayout" Target="../slideLayouts/slideLayout223.xml"/><Relationship Id="rId32" Type="http://schemas.openxmlformats.org/officeDocument/2006/relationships/slideLayout" Target="../slideLayouts/slideLayout231.xml"/><Relationship Id="rId5" Type="http://schemas.openxmlformats.org/officeDocument/2006/relationships/slideLayout" Target="../slideLayouts/slideLayout204.xml"/><Relationship Id="rId15" Type="http://schemas.openxmlformats.org/officeDocument/2006/relationships/slideLayout" Target="../slideLayouts/slideLayout214.xml"/><Relationship Id="rId23" Type="http://schemas.openxmlformats.org/officeDocument/2006/relationships/slideLayout" Target="../slideLayouts/slideLayout222.xml"/><Relationship Id="rId28" Type="http://schemas.openxmlformats.org/officeDocument/2006/relationships/slideLayout" Target="../slideLayouts/slideLayout227.xml"/><Relationship Id="rId10" Type="http://schemas.openxmlformats.org/officeDocument/2006/relationships/slideLayout" Target="../slideLayouts/slideLayout209.xml"/><Relationship Id="rId19" Type="http://schemas.openxmlformats.org/officeDocument/2006/relationships/slideLayout" Target="../slideLayouts/slideLayout218.xml"/><Relationship Id="rId31" Type="http://schemas.openxmlformats.org/officeDocument/2006/relationships/slideLayout" Target="../slideLayouts/slideLayout230.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slideLayout" Target="../slideLayouts/slideLayout213.xml"/><Relationship Id="rId22" Type="http://schemas.openxmlformats.org/officeDocument/2006/relationships/slideLayout" Target="../slideLayouts/slideLayout221.xml"/><Relationship Id="rId27" Type="http://schemas.openxmlformats.org/officeDocument/2006/relationships/slideLayout" Target="../slideLayouts/slideLayout226.xml"/><Relationship Id="rId30" Type="http://schemas.openxmlformats.org/officeDocument/2006/relationships/slideLayout" Target="../slideLayouts/slideLayout229.xml"/><Relationship Id="rId8" Type="http://schemas.openxmlformats.org/officeDocument/2006/relationships/slideLayout" Target="../slideLayouts/slideLayout207.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45.xml"/><Relationship Id="rId18" Type="http://schemas.openxmlformats.org/officeDocument/2006/relationships/slideLayout" Target="../slideLayouts/slideLayout250.xml"/><Relationship Id="rId26" Type="http://schemas.openxmlformats.org/officeDocument/2006/relationships/slideLayout" Target="../slideLayouts/slideLayout258.xml"/><Relationship Id="rId3" Type="http://schemas.openxmlformats.org/officeDocument/2006/relationships/slideLayout" Target="../slideLayouts/slideLayout235.xml"/><Relationship Id="rId21" Type="http://schemas.openxmlformats.org/officeDocument/2006/relationships/slideLayout" Target="../slideLayouts/slideLayout253.xml"/><Relationship Id="rId34" Type="http://schemas.openxmlformats.org/officeDocument/2006/relationships/theme" Target="../theme/theme8.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17" Type="http://schemas.openxmlformats.org/officeDocument/2006/relationships/slideLayout" Target="../slideLayouts/slideLayout249.xml"/><Relationship Id="rId25" Type="http://schemas.openxmlformats.org/officeDocument/2006/relationships/slideLayout" Target="../slideLayouts/slideLayout257.xml"/><Relationship Id="rId33" Type="http://schemas.openxmlformats.org/officeDocument/2006/relationships/slideLayout" Target="../slideLayouts/slideLayout265.xml"/><Relationship Id="rId2" Type="http://schemas.openxmlformats.org/officeDocument/2006/relationships/slideLayout" Target="../slideLayouts/slideLayout234.xml"/><Relationship Id="rId16" Type="http://schemas.openxmlformats.org/officeDocument/2006/relationships/slideLayout" Target="../slideLayouts/slideLayout248.xml"/><Relationship Id="rId20" Type="http://schemas.openxmlformats.org/officeDocument/2006/relationships/slideLayout" Target="../slideLayouts/slideLayout252.xml"/><Relationship Id="rId29" Type="http://schemas.openxmlformats.org/officeDocument/2006/relationships/slideLayout" Target="../slideLayouts/slideLayout261.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24" Type="http://schemas.openxmlformats.org/officeDocument/2006/relationships/slideLayout" Target="../slideLayouts/slideLayout256.xml"/><Relationship Id="rId32" Type="http://schemas.openxmlformats.org/officeDocument/2006/relationships/slideLayout" Target="../slideLayouts/slideLayout264.xml"/><Relationship Id="rId5" Type="http://schemas.openxmlformats.org/officeDocument/2006/relationships/slideLayout" Target="../slideLayouts/slideLayout237.xml"/><Relationship Id="rId15" Type="http://schemas.openxmlformats.org/officeDocument/2006/relationships/slideLayout" Target="../slideLayouts/slideLayout247.xml"/><Relationship Id="rId23" Type="http://schemas.openxmlformats.org/officeDocument/2006/relationships/slideLayout" Target="../slideLayouts/slideLayout255.xml"/><Relationship Id="rId28" Type="http://schemas.openxmlformats.org/officeDocument/2006/relationships/slideLayout" Target="../slideLayouts/slideLayout260.xml"/><Relationship Id="rId10" Type="http://schemas.openxmlformats.org/officeDocument/2006/relationships/slideLayout" Target="../slideLayouts/slideLayout242.xml"/><Relationship Id="rId19" Type="http://schemas.openxmlformats.org/officeDocument/2006/relationships/slideLayout" Target="../slideLayouts/slideLayout251.xml"/><Relationship Id="rId31" Type="http://schemas.openxmlformats.org/officeDocument/2006/relationships/slideLayout" Target="../slideLayouts/slideLayout263.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slideLayout" Target="../slideLayouts/slideLayout246.xml"/><Relationship Id="rId22" Type="http://schemas.openxmlformats.org/officeDocument/2006/relationships/slideLayout" Target="../slideLayouts/slideLayout254.xml"/><Relationship Id="rId27" Type="http://schemas.openxmlformats.org/officeDocument/2006/relationships/slideLayout" Target="../slideLayouts/slideLayout259.xml"/><Relationship Id="rId30" Type="http://schemas.openxmlformats.org/officeDocument/2006/relationships/slideLayout" Target="../slideLayouts/slideLayout262.xml"/><Relationship Id="rId8" Type="http://schemas.openxmlformats.org/officeDocument/2006/relationships/slideLayout" Target="../slideLayouts/slideLayout240.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278.xml"/><Relationship Id="rId18" Type="http://schemas.openxmlformats.org/officeDocument/2006/relationships/slideLayout" Target="../slideLayouts/slideLayout283.xml"/><Relationship Id="rId26" Type="http://schemas.openxmlformats.org/officeDocument/2006/relationships/slideLayout" Target="../slideLayouts/slideLayout291.xml"/><Relationship Id="rId3" Type="http://schemas.openxmlformats.org/officeDocument/2006/relationships/slideLayout" Target="../slideLayouts/slideLayout268.xml"/><Relationship Id="rId21" Type="http://schemas.openxmlformats.org/officeDocument/2006/relationships/slideLayout" Target="../slideLayouts/slideLayout286.xml"/><Relationship Id="rId34" Type="http://schemas.openxmlformats.org/officeDocument/2006/relationships/theme" Target="../theme/theme9.xml"/><Relationship Id="rId7" Type="http://schemas.openxmlformats.org/officeDocument/2006/relationships/slideLayout" Target="../slideLayouts/slideLayout272.xml"/><Relationship Id="rId12" Type="http://schemas.openxmlformats.org/officeDocument/2006/relationships/slideLayout" Target="../slideLayouts/slideLayout277.xml"/><Relationship Id="rId17" Type="http://schemas.openxmlformats.org/officeDocument/2006/relationships/slideLayout" Target="../slideLayouts/slideLayout282.xml"/><Relationship Id="rId25" Type="http://schemas.openxmlformats.org/officeDocument/2006/relationships/slideLayout" Target="../slideLayouts/slideLayout290.xml"/><Relationship Id="rId33" Type="http://schemas.openxmlformats.org/officeDocument/2006/relationships/slideLayout" Target="../slideLayouts/slideLayout298.xml"/><Relationship Id="rId2" Type="http://schemas.openxmlformats.org/officeDocument/2006/relationships/slideLayout" Target="../slideLayouts/slideLayout267.xml"/><Relationship Id="rId16" Type="http://schemas.openxmlformats.org/officeDocument/2006/relationships/slideLayout" Target="../slideLayouts/slideLayout281.xml"/><Relationship Id="rId20" Type="http://schemas.openxmlformats.org/officeDocument/2006/relationships/slideLayout" Target="../slideLayouts/slideLayout285.xml"/><Relationship Id="rId29" Type="http://schemas.openxmlformats.org/officeDocument/2006/relationships/slideLayout" Target="../slideLayouts/slideLayout294.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24" Type="http://schemas.openxmlformats.org/officeDocument/2006/relationships/slideLayout" Target="../slideLayouts/slideLayout289.xml"/><Relationship Id="rId32" Type="http://schemas.openxmlformats.org/officeDocument/2006/relationships/slideLayout" Target="../slideLayouts/slideLayout297.xml"/><Relationship Id="rId5" Type="http://schemas.openxmlformats.org/officeDocument/2006/relationships/slideLayout" Target="../slideLayouts/slideLayout270.xml"/><Relationship Id="rId15" Type="http://schemas.openxmlformats.org/officeDocument/2006/relationships/slideLayout" Target="../slideLayouts/slideLayout280.xml"/><Relationship Id="rId23" Type="http://schemas.openxmlformats.org/officeDocument/2006/relationships/slideLayout" Target="../slideLayouts/slideLayout288.xml"/><Relationship Id="rId28" Type="http://schemas.openxmlformats.org/officeDocument/2006/relationships/slideLayout" Target="../slideLayouts/slideLayout293.xml"/><Relationship Id="rId10" Type="http://schemas.openxmlformats.org/officeDocument/2006/relationships/slideLayout" Target="../slideLayouts/slideLayout275.xml"/><Relationship Id="rId19" Type="http://schemas.openxmlformats.org/officeDocument/2006/relationships/slideLayout" Target="../slideLayouts/slideLayout284.xml"/><Relationship Id="rId31" Type="http://schemas.openxmlformats.org/officeDocument/2006/relationships/slideLayout" Target="../slideLayouts/slideLayout296.xml"/><Relationship Id="rId4" Type="http://schemas.openxmlformats.org/officeDocument/2006/relationships/slideLayout" Target="../slideLayouts/slideLayout269.xml"/><Relationship Id="rId9" Type="http://schemas.openxmlformats.org/officeDocument/2006/relationships/slideLayout" Target="../slideLayouts/slideLayout274.xml"/><Relationship Id="rId14" Type="http://schemas.openxmlformats.org/officeDocument/2006/relationships/slideLayout" Target="../slideLayouts/slideLayout279.xml"/><Relationship Id="rId22" Type="http://schemas.openxmlformats.org/officeDocument/2006/relationships/slideLayout" Target="../slideLayouts/slideLayout287.xml"/><Relationship Id="rId27" Type="http://schemas.openxmlformats.org/officeDocument/2006/relationships/slideLayout" Target="../slideLayouts/slideLayout292.xml"/><Relationship Id="rId30" Type="http://schemas.openxmlformats.org/officeDocument/2006/relationships/slideLayout" Target="../slideLayouts/slideLayout295.xml"/><Relationship Id="rId8" Type="http://schemas.openxmlformats.org/officeDocument/2006/relationships/slideLayout" Target="../slideLayouts/slideLayout27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608077099"/>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 id="2147484045" r:id="rId14"/>
    <p:sldLayoutId id="2147484046" r:id="rId15"/>
    <p:sldLayoutId id="2147484047" r:id="rId16"/>
    <p:sldLayoutId id="2147484048" r:id="rId17"/>
    <p:sldLayoutId id="2147484049" r:id="rId18"/>
    <p:sldLayoutId id="2147484050" r:id="rId19"/>
    <p:sldLayoutId id="2147484051" r:id="rId20"/>
    <p:sldLayoutId id="2147484052" r:id="rId21"/>
    <p:sldLayoutId id="2147484070" r:id="rId22"/>
    <p:sldLayoutId id="2147484053" r:id="rId23"/>
    <p:sldLayoutId id="2147484054" r:id="rId24"/>
    <p:sldLayoutId id="2147484055" r:id="rId25"/>
    <p:sldLayoutId id="2147484056" r:id="rId26"/>
    <p:sldLayoutId id="2147484057" r:id="rId27"/>
    <p:sldLayoutId id="2147484058" r:id="rId28"/>
    <p:sldLayoutId id="2147484059" r:id="rId29"/>
    <p:sldLayoutId id="2147484060" r:id="rId30"/>
    <p:sldLayoutId id="2147484080" r:id="rId31"/>
    <p:sldLayoutId id="2147484091" r:id="rId32"/>
    <p:sldLayoutId id="2147484090" r:id="rId33"/>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07492315"/>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 id="2147484015" r:id="rId13"/>
    <p:sldLayoutId id="2147484016" r:id="rId14"/>
    <p:sldLayoutId id="2147484017" r:id="rId15"/>
    <p:sldLayoutId id="2147484018" r:id="rId16"/>
    <p:sldLayoutId id="2147484019" r:id="rId17"/>
    <p:sldLayoutId id="2147484020" r:id="rId18"/>
    <p:sldLayoutId id="2147484021" r:id="rId19"/>
    <p:sldLayoutId id="2147484022" r:id="rId20"/>
    <p:sldLayoutId id="2147484023" r:id="rId21"/>
    <p:sldLayoutId id="2147484079" r:id="rId22"/>
    <p:sldLayoutId id="2147484024" r:id="rId23"/>
    <p:sldLayoutId id="2147484025" r:id="rId24"/>
    <p:sldLayoutId id="2147484026" r:id="rId25"/>
    <p:sldLayoutId id="2147484027" r:id="rId26"/>
    <p:sldLayoutId id="2147484028" r:id="rId27"/>
    <p:sldLayoutId id="2147484029" r:id="rId28"/>
    <p:sldLayoutId id="2147484030" r:id="rId29"/>
    <p:sldLayoutId id="2147484069" r:id="rId30"/>
    <p:sldLayoutId id="2147484089" r:id="rId31"/>
    <p:sldLayoutId id="2147484108" r:id="rId32"/>
    <p:sldLayoutId id="2147484109" r:id="rId33"/>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570741457"/>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4071" r:id="rId22"/>
    <p:sldLayoutId id="2147483792" r:id="rId23"/>
    <p:sldLayoutId id="2147483793" r:id="rId24"/>
    <p:sldLayoutId id="2147483794" r:id="rId25"/>
    <p:sldLayoutId id="2147483795" r:id="rId26"/>
    <p:sldLayoutId id="2147483796" r:id="rId27"/>
    <p:sldLayoutId id="2147483797" r:id="rId28"/>
    <p:sldLayoutId id="2147483798" r:id="rId29"/>
    <p:sldLayoutId id="2147484061" r:id="rId30"/>
    <p:sldLayoutId id="2147484081" r:id="rId31"/>
    <p:sldLayoutId id="2147484092" r:id="rId32"/>
    <p:sldLayoutId id="2147484093" r:id="rId33"/>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720188504"/>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 id="2147483819" r:id="rId20"/>
    <p:sldLayoutId id="2147483820" r:id="rId21"/>
    <p:sldLayoutId id="2147484072" r:id="rId22"/>
    <p:sldLayoutId id="2147483821" r:id="rId23"/>
    <p:sldLayoutId id="2147483822" r:id="rId24"/>
    <p:sldLayoutId id="2147483823" r:id="rId25"/>
    <p:sldLayoutId id="2147483824" r:id="rId26"/>
    <p:sldLayoutId id="2147483825" r:id="rId27"/>
    <p:sldLayoutId id="2147483826" r:id="rId28"/>
    <p:sldLayoutId id="2147483827" r:id="rId29"/>
    <p:sldLayoutId id="2147484062" r:id="rId30"/>
    <p:sldLayoutId id="2147484082" r:id="rId31"/>
    <p:sldLayoutId id="2147484094" r:id="rId32"/>
    <p:sldLayoutId id="2147484095" r:id="rId33"/>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10808135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 id="2147483846" r:id="rId18"/>
    <p:sldLayoutId id="2147483847" r:id="rId19"/>
    <p:sldLayoutId id="2147483848" r:id="rId20"/>
    <p:sldLayoutId id="2147483849" r:id="rId21"/>
    <p:sldLayoutId id="2147484073" r:id="rId22"/>
    <p:sldLayoutId id="2147483850" r:id="rId23"/>
    <p:sldLayoutId id="2147483851" r:id="rId24"/>
    <p:sldLayoutId id="2147483852" r:id="rId25"/>
    <p:sldLayoutId id="2147483853" r:id="rId26"/>
    <p:sldLayoutId id="2147483854" r:id="rId27"/>
    <p:sldLayoutId id="2147483855" r:id="rId28"/>
    <p:sldLayoutId id="2147483856" r:id="rId29"/>
    <p:sldLayoutId id="2147484063" r:id="rId30"/>
    <p:sldLayoutId id="2147484083" r:id="rId31"/>
    <p:sldLayoutId id="2147484096" r:id="rId32"/>
    <p:sldLayoutId id="2147484097" r:id="rId33"/>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563932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 id="2147483878" r:id="rId21"/>
    <p:sldLayoutId id="2147484074" r:id="rId22"/>
    <p:sldLayoutId id="2147483879" r:id="rId23"/>
    <p:sldLayoutId id="2147483880" r:id="rId24"/>
    <p:sldLayoutId id="2147483881" r:id="rId25"/>
    <p:sldLayoutId id="2147483882" r:id="rId26"/>
    <p:sldLayoutId id="2147483883" r:id="rId27"/>
    <p:sldLayoutId id="2147483884" r:id="rId28"/>
    <p:sldLayoutId id="2147483885" r:id="rId29"/>
    <p:sldLayoutId id="2147484064" r:id="rId30"/>
    <p:sldLayoutId id="2147484084" r:id="rId31"/>
    <p:sldLayoutId id="2147484098" r:id="rId32"/>
    <p:sldLayoutId id="2147484099" r:id="rId33"/>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839341112"/>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 id="2147483904" r:id="rId18"/>
    <p:sldLayoutId id="2147483905" r:id="rId19"/>
    <p:sldLayoutId id="2147483906" r:id="rId20"/>
    <p:sldLayoutId id="2147483907" r:id="rId21"/>
    <p:sldLayoutId id="2147484075" r:id="rId22"/>
    <p:sldLayoutId id="2147484110" r:id="rId23"/>
    <p:sldLayoutId id="2147483908" r:id="rId24"/>
    <p:sldLayoutId id="2147483909" r:id="rId25"/>
    <p:sldLayoutId id="2147483910" r:id="rId26"/>
    <p:sldLayoutId id="2147483911" r:id="rId27"/>
    <p:sldLayoutId id="2147483912" r:id="rId28"/>
    <p:sldLayoutId id="2147483913" r:id="rId29"/>
    <p:sldLayoutId id="2147483914" r:id="rId30"/>
    <p:sldLayoutId id="2147484065" r:id="rId31"/>
    <p:sldLayoutId id="2147484085" r:id="rId32"/>
    <p:sldLayoutId id="2147484100" r:id="rId33"/>
    <p:sldLayoutId id="2147484101" r:id="rId34"/>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729165449"/>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 id="2147483930" r:id="rId15"/>
    <p:sldLayoutId id="2147483931" r:id="rId16"/>
    <p:sldLayoutId id="2147483932" r:id="rId17"/>
    <p:sldLayoutId id="2147483933" r:id="rId18"/>
    <p:sldLayoutId id="2147483934" r:id="rId19"/>
    <p:sldLayoutId id="2147483935" r:id="rId20"/>
    <p:sldLayoutId id="2147483936" r:id="rId21"/>
    <p:sldLayoutId id="2147484076" r:id="rId22"/>
    <p:sldLayoutId id="2147483937" r:id="rId23"/>
    <p:sldLayoutId id="2147483938" r:id="rId24"/>
    <p:sldLayoutId id="2147483939" r:id="rId25"/>
    <p:sldLayoutId id="2147483940" r:id="rId26"/>
    <p:sldLayoutId id="2147483941" r:id="rId27"/>
    <p:sldLayoutId id="2147483942" r:id="rId28"/>
    <p:sldLayoutId id="2147483943" r:id="rId29"/>
    <p:sldLayoutId id="2147484066" r:id="rId30"/>
    <p:sldLayoutId id="2147484086" r:id="rId31"/>
    <p:sldLayoutId id="2147484102" r:id="rId32"/>
    <p:sldLayoutId id="2147484103" r:id="rId33"/>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569636448"/>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 id="2147483957" r:id="rId13"/>
    <p:sldLayoutId id="2147483958" r:id="rId14"/>
    <p:sldLayoutId id="2147483959" r:id="rId15"/>
    <p:sldLayoutId id="2147483960" r:id="rId16"/>
    <p:sldLayoutId id="2147483961" r:id="rId17"/>
    <p:sldLayoutId id="2147483962" r:id="rId18"/>
    <p:sldLayoutId id="2147483963" r:id="rId19"/>
    <p:sldLayoutId id="2147483964" r:id="rId20"/>
    <p:sldLayoutId id="2147483965" r:id="rId21"/>
    <p:sldLayoutId id="2147484077" r:id="rId22"/>
    <p:sldLayoutId id="2147483966" r:id="rId23"/>
    <p:sldLayoutId id="2147483967" r:id="rId24"/>
    <p:sldLayoutId id="2147483968" r:id="rId25"/>
    <p:sldLayoutId id="2147483969" r:id="rId26"/>
    <p:sldLayoutId id="2147483970" r:id="rId27"/>
    <p:sldLayoutId id="2147483971" r:id="rId28"/>
    <p:sldLayoutId id="2147483972" r:id="rId29"/>
    <p:sldLayoutId id="2147484067" r:id="rId30"/>
    <p:sldLayoutId id="2147484087" r:id="rId31"/>
    <p:sldLayoutId id="2147484104" r:id="rId32"/>
    <p:sldLayoutId id="2147484105" r:id="rId33"/>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21962029"/>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 id="2147483986" r:id="rId13"/>
    <p:sldLayoutId id="2147483987" r:id="rId14"/>
    <p:sldLayoutId id="2147483988" r:id="rId15"/>
    <p:sldLayoutId id="2147483989" r:id="rId16"/>
    <p:sldLayoutId id="2147483990" r:id="rId17"/>
    <p:sldLayoutId id="2147483991" r:id="rId18"/>
    <p:sldLayoutId id="2147483992" r:id="rId19"/>
    <p:sldLayoutId id="2147483993" r:id="rId20"/>
    <p:sldLayoutId id="2147483994" r:id="rId21"/>
    <p:sldLayoutId id="2147484078" r:id="rId22"/>
    <p:sldLayoutId id="2147483995" r:id="rId23"/>
    <p:sldLayoutId id="2147483996" r:id="rId24"/>
    <p:sldLayoutId id="2147483997" r:id="rId25"/>
    <p:sldLayoutId id="2147483998" r:id="rId26"/>
    <p:sldLayoutId id="2147483999" r:id="rId27"/>
    <p:sldLayoutId id="2147484000" r:id="rId28"/>
    <p:sldLayoutId id="2147484001" r:id="rId29"/>
    <p:sldLayoutId id="2147484068" r:id="rId30"/>
    <p:sldLayoutId id="2147484088" r:id="rId31"/>
    <p:sldLayoutId id="2147484106" r:id="rId32"/>
    <p:sldLayoutId id="2147484107" r:id="rId33"/>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4.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131.xml"/></Relationships>
</file>

<file path=ppt/slides/_rels/slide1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88.xml"/><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0.png"/><Relationship Id="rId1" Type="http://schemas.openxmlformats.org/officeDocument/2006/relationships/slideLayout" Target="../slideLayouts/slideLayout140.xml"/></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1.png"/><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2.png"/><Relationship Id="rId1" Type="http://schemas.openxmlformats.org/officeDocument/2006/relationships/slideLayout" Target="../slideLayouts/slideLayout127.xml"/></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3.png"/><Relationship Id="rId1" Type="http://schemas.openxmlformats.org/officeDocument/2006/relationships/slideLayout" Target="../slideLayouts/slideLayout173.xml"/></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0.png"/><Relationship Id="rId1" Type="http://schemas.openxmlformats.org/officeDocument/2006/relationships/slideLayout" Target="../slideLayouts/slideLayout14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8" Type="http://schemas.openxmlformats.org/officeDocument/2006/relationships/hyperlink" Target="mailto:S.Cleal@ucas.ac.uk" TargetMode="External"/><Relationship Id="rId3" Type="http://schemas.openxmlformats.org/officeDocument/2006/relationships/hyperlink" Target="https://www.ucas.com/business/accommodation-providers" TargetMode="External"/><Relationship Id="rId7" Type="http://schemas.openxmlformats.org/officeDocument/2006/relationships/image" Target="../media/image65.png"/><Relationship Id="rId2" Type="http://schemas.openxmlformats.org/officeDocument/2006/relationships/image" Target="../media/image62.png"/><Relationship Id="rId1" Type="http://schemas.openxmlformats.org/officeDocument/2006/relationships/slideLayout" Target="../slideLayouts/slideLayout8.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hyperlink" Target="mailto:A.Jago@ucas.ac.uk" TargetMode="External"/><Relationship Id="rId4" Type="http://schemas.openxmlformats.org/officeDocument/2006/relationships/hyperlink" Target="mailto:Accommodation@ucas.ac.uk" TargetMode="External"/><Relationship Id="rId9" Type="http://schemas.openxmlformats.org/officeDocument/2006/relationships/hyperlink" Target="mailto:S.Butcher@ucas.ac.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38.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05.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71.xml"/></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54.xml"/><Relationship Id="rId5" Type="http://schemas.openxmlformats.org/officeDocument/2006/relationships/image" Target="../media/image36.pn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04.xml"/><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sitting on a green couch using a computer&#10;&#10;Description automatically generated">
            <a:extLst>
              <a:ext uri="{FF2B5EF4-FFF2-40B4-BE49-F238E27FC236}">
                <a16:creationId xmlns:a16="http://schemas.microsoft.com/office/drawing/2014/main" id="{80566A70-E35C-952D-40F4-367C81445FEB}"/>
              </a:ext>
            </a:extLst>
          </p:cNvPr>
          <p:cNvPicPr>
            <a:picLocks noGrp="1" noChangeAspect="1"/>
          </p:cNvPicPr>
          <p:nvPr>
            <p:ph type="pic" sz="quarter" idx="13"/>
          </p:nvPr>
        </p:nvPicPr>
        <p:blipFill>
          <a:blip r:embed="rId2"/>
          <a:srcRect l="24826" r="25174"/>
          <a:stretch/>
        </p:blipFill>
        <p:spPr>
          <a:xfrm>
            <a:off x="16256000" y="-2"/>
            <a:ext cx="16255999" cy="18288001"/>
          </a:xfrm>
        </p:spPr>
      </p:pic>
      <p:sp>
        <p:nvSpPr>
          <p:cNvPr id="3" name="Title 2">
            <a:extLst>
              <a:ext uri="{FF2B5EF4-FFF2-40B4-BE49-F238E27FC236}">
                <a16:creationId xmlns:a16="http://schemas.microsoft.com/office/drawing/2014/main" id="{9A14B715-73A4-41CF-58E1-4EA18EB6E5EA}"/>
              </a:ext>
            </a:extLst>
          </p:cNvPr>
          <p:cNvSpPr>
            <a:spLocks noGrp="1"/>
          </p:cNvSpPr>
          <p:nvPr>
            <p:ph type="ctrTitle"/>
          </p:nvPr>
        </p:nvSpPr>
        <p:spPr>
          <a:xfrm>
            <a:off x="1572083" y="3371849"/>
            <a:ext cx="13225352" cy="7972425"/>
          </a:xfrm>
        </p:spPr>
        <p:txBody>
          <a:bodyPr/>
          <a:lstStyle/>
          <a:p>
            <a:r>
              <a:rPr lang="en-GB" sz="13300" b="0">
                <a:latin typeface="Apricus" pitchFamily="2" charset="0"/>
              </a:rPr>
              <a:t>Accommodation</a:t>
            </a:r>
            <a:r>
              <a:rPr lang="en-GB"/>
              <a:t> </a:t>
            </a:r>
            <a:r>
              <a:rPr lang="en-GB" sz="23000">
                <a:solidFill>
                  <a:srgbClr val="0E2432"/>
                </a:solidFill>
              </a:rPr>
              <a:t>Marketing </a:t>
            </a:r>
            <a:br>
              <a:rPr lang="en-GB" sz="23000">
                <a:solidFill>
                  <a:srgbClr val="0E2432"/>
                </a:solidFill>
              </a:rPr>
            </a:br>
            <a:r>
              <a:rPr lang="en-GB" sz="23000">
                <a:solidFill>
                  <a:srgbClr val="0E2432"/>
                </a:solidFill>
              </a:rPr>
              <a:t>Services</a:t>
            </a:r>
            <a:endParaRPr lang="en-GB">
              <a:solidFill>
                <a:srgbClr val="0E2432"/>
              </a:solidFill>
            </a:endParaRPr>
          </a:p>
        </p:txBody>
      </p:sp>
      <p:sp>
        <p:nvSpPr>
          <p:cNvPr id="4" name="Subtitle 3">
            <a:extLst>
              <a:ext uri="{FF2B5EF4-FFF2-40B4-BE49-F238E27FC236}">
                <a16:creationId xmlns:a16="http://schemas.microsoft.com/office/drawing/2014/main" id="{BAB0CED6-5D63-2B9B-B5B0-6019E41948A6}"/>
              </a:ext>
            </a:extLst>
          </p:cNvPr>
          <p:cNvSpPr>
            <a:spLocks noGrp="1"/>
          </p:cNvSpPr>
          <p:nvPr>
            <p:ph type="subTitle" idx="1"/>
          </p:nvPr>
        </p:nvSpPr>
        <p:spPr>
          <a:xfrm>
            <a:off x="1572083" y="12408797"/>
            <a:ext cx="10286542" cy="2993128"/>
          </a:xfrm>
        </p:spPr>
        <p:txBody>
          <a:bodyPr/>
          <a:lstStyle/>
          <a:p>
            <a:r>
              <a:rPr lang="en-GB"/>
              <a:t>A unique and trusted media ecosystem built around the student journey</a:t>
            </a:r>
          </a:p>
          <a:p>
            <a:endParaRPr lang="en-GB"/>
          </a:p>
        </p:txBody>
      </p:sp>
    </p:spTree>
    <p:extLst>
      <p:ext uri="{BB962C8B-B14F-4D97-AF65-F5344CB8AC3E}">
        <p14:creationId xmlns:p14="http://schemas.microsoft.com/office/powerpoint/2010/main" val="3907552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853E7-B726-ADBF-F85F-AB38444B3FFC}"/>
              </a:ext>
            </a:extLst>
          </p:cNvPr>
          <p:cNvSpPr>
            <a:spLocks noGrp="1"/>
          </p:cNvSpPr>
          <p:nvPr>
            <p:ph type="title"/>
          </p:nvPr>
        </p:nvSpPr>
        <p:spPr/>
        <p:txBody>
          <a:bodyPr/>
          <a:lstStyle/>
          <a:p>
            <a:r>
              <a:rPr lang="en-GB"/>
              <a:t>UCAS ACCOMMODATION CYCLE</a:t>
            </a:r>
          </a:p>
        </p:txBody>
      </p:sp>
      <p:pic>
        <p:nvPicPr>
          <p:cNvPr id="26" name="Picture 25" descr="A black background with colorful squares&#10;&#10;Description automatically generated with medium confidence">
            <a:extLst>
              <a:ext uri="{FF2B5EF4-FFF2-40B4-BE49-F238E27FC236}">
                <a16:creationId xmlns:a16="http://schemas.microsoft.com/office/drawing/2014/main" id="{2E4A736C-5979-1DF0-AC1F-9E252F1CE67C}"/>
              </a:ext>
            </a:extLst>
          </p:cNvPr>
          <p:cNvPicPr>
            <a:picLocks noChangeAspect="1"/>
          </p:cNvPicPr>
          <p:nvPr/>
        </p:nvPicPr>
        <p:blipFill>
          <a:blip r:embed="rId3"/>
          <a:srcRect t="17351"/>
          <a:stretch/>
        </p:blipFill>
        <p:spPr>
          <a:xfrm>
            <a:off x="1118678" y="3627504"/>
            <a:ext cx="29834244" cy="13869921"/>
          </a:xfrm>
          <a:prstGeom prst="rect">
            <a:avLst/>
          </a:prstGeom>
        </p:spPr>
      </p:pic>
    </p:spTree>
    <p:extLst>
      <p:ext uri="{BB962C8B-B14F-4D97-AF65-F5344CB8AC3E}">
        <p14:creationId xmlns:p14="http://schemas.microsoft.com/office/powerpoint/2010/main" val="155304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with red hair&#10;&#10;Description automatically generated">
            <a:extLst>
              <a:ext uri="{FF2B5EF4-FFF2-40B4-BE49-F238E27FC236}">
                <a16:creationId xmlns:a16="http://schemas.microsoft.com/office/drawing/2014/main" id="{EF280A1A-9FE1-809C-5349-B54B79C46B5D}"/>
              </a:ext>
            </a:extLst>
          </p:cNvPr>
          <p:cNvPicPr>
            <a:picLocks noGrp="1" noChangeAspect="1"/>
          </p:cNvPicPr>
          <p:nvPr>
            <p:ph type="pic" sz="quarter" idx="13"/>
          </p:nvPr>
        </p:nvPicPr>
        <p:blipFill>
          <a:blip r:embed="rId2"/>
          <a:srcRect l="36995" r="13005"/>
          <a:stretch/>
        </p:blipFill>
        <p:spPr>
          <a:xfrm>
            <a:off x="16256000" y="0"/>
            <a:ext cx="16256000" cy="18288001"/>
          </a:xfrm>
        </p:spPr>
      </p:pic>
      <p:sp>
        <p:nvSpPr>
          <p:cNvPr id="3" name="Title 2">
            <a:extLst>
              <a:ext uri="{FF2B5EF4-FFF2-40B4-BE49-F238E27FC236}">
                <a16:creationId xmlns:a16="http://schemas.microsoft.com/office/drawing/2014/main" id="{DDC9EA27-58ED-8DD0-4686-84FAD75EAB9D}"/>
              </a:ext>
            </a:extLst>
          </p:cNvPr>
          <p:cNvSpPr>
            <a:spLocks noGrp="1"/>
          </p:cNvSpPr>
          <p:nvPr>
            <p:ph type="ctrTitle"/>
          </p:nvPr>
        </p:nvSpPr>
        <p:spPr>
          <a:xfrm>
            <a:off x="1545605" y="3299154"/>
            <a:ext cx="13225352" cy="5844847"/>
          </a:xfrm>
        </p:spPr>
        <p:txBody>
          <a:bodyPr/>
          <a:lstStyle/>
          <a:p>
            <a:r>
              <a:rPr lang="en-GB" sz="23000">
                <a:solidFill>
                  <a:srgbClr val="0E2432"/>
                </a:solidFill>
              </a:rPr>
              <a:t>INSIGHT AND CONSULTANCY</a:t>
            </a:r>
          </a:p>
        </p:txBody>
      </p:sp>
      <p:sp>
        <p:nvSpPr>
          <p:cNvPr id="4" name="Subtitle 3">
            <a:extLst>
              <a:ext uri="{FF2B5EF4-FFF2-40B4-BE49-F238E27FC236}">
                <a16:creationId xmlns:a16="http://schemas.microsoft.com/office/drawing/2014/main" id="{ACF4DFEA-5DB2-3DC9-4409-FAA18E49B64A}"/>
              </a:ext>
            </a:extLst>
          </p:cNvPr>
          <p:cNvSpPr>
            <a:spLocks noGrp="1"/>
          </p:cNvSpPr>
          <p:nvPr>
            <p:ph type="subTitle" idx="1"/>
          </p:nvPr>
        </p:nvSpPr>
        <p:spPr>
          <a:xfrm>
            <a:off x="1545606" y="10073788"/>
            <a:ext cx="13225352" cy="6085288"/>
          </a:xfrm>
        </p:spPr>
        <p:txBody>
          <a:bodyPr/>
          <a:lstStyle/>
          <a:p>
            <a:r>
              <a:rPr lang="en-GB" sz="4400">
                <a:latin typeface="Roboto Light" panose="02000000000000000000" pitchFamily="2" charset="0"/>
                <a:ea typeface="Roboto Light" panose="02000000000000000000" pitchFamily="2" charset="0"/>
                <a:cs typeface="Roboto Light" panose="02000000000000000000" pitchFamily="2" charset="0"/>
              </a:rPr>
              <a:t>The data we hold offers a unique view into what young people think, feel and do. That data can be extracted for the targeting or enhancement of UCAS campaigns, or explored for deeper insights into your audience.</a:t>
            </a:r>
          </a:p>
          <a:p>
            <a:r>
              <a:rPr lang="en-GB" sz="4400">
                <a:latin typeface="Roboto Light" panose="02000000000000000000" pitchFamily="2" charset="0"/>
                <a:ea typeface="Roboto Light" panose="02000000000000000000" pitchFamily="2" charset="0"/>
                <a:cs typeface="Roboto Light" panose="02000000000000000000" pitchFamily="2" charset="0"/>
              </a:rPr>
              <a:t>For organisations that would benefit from more guidance - or who have complex issues to solve - we offer specialist consultancy that brings together the depth and breadth of the UCAS ecosystem.</a:t>
            </a:r>
          </a:p>
        </p:txBody>
      </p:sp>
    </p:spTree>
    <p:extLst>
      <p:ext uri="{BB962C8B-B14F-4D97-AF65-F5344CB8AC3E}">
        <p14:creationId xmlns:p14="http://schemas.microsoft.com/office/powerpoint/2010/main" val="2041158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0BBD96-22FB-5FEB-39B0-6A098F88EB27}"/>
              </a:ext>
            </a:extLst>
          </p:cNvPr>
          <p:cNvSpPr txBox="1"/>
          <p:nvPr/>
        </p:nvSpPr>
        <p:spPr>
          <a:xfrm>
            <a:off x="1545604" y="790575"/>
            <a:ext cx="12101815" cy="953294"/>
          </a:xfrm>
          <a:prstGeom prst="rect">
            <a:avLst/>
          </a:prstGeom>
          <a:noFill/>
        </p:spPr>
        <p:txBody>
          <a:bodyPr wrap="none" tIns="0" bIns="216000" rtlCol="0" anchor="ctr" anchorCtr="0">
            <a:noAutofit/>
          </a:bodyPr>
          <a:lstStyle/>
          <a:p>
            <a:r>
              <a:rPr lang="en-GB" sz="8000">
                <a:solidFill>
                  <a:schemeClr val="bg1"/>
                </a:solidFill>
                <a:latin typeface="Apricus" pitchFamily="2" charset="0"/>
              </a:rPr>
              <a:t>EXACT</a:t>
            </a:r>
          </a:p>
        </p:txBody>
      </p:sp>
      <p:sp>
        <p:nvSpPr>
          <p:cNvPr id="5" name="TextBox 4">
            <a:extLst>
              <a:ext uri="{FF2B5EF4-FFF2-40B4-BE49-F238E27FC236}">
                <a16:creationId xmlns:a16="http://schemas.microsoft.com/office/drawing/2014/main" id="{867F8F56-B7ED-782C-2D81-92C15F73C53C}"/>
              </a:ext>
            </a:extLst>
          </p:cNvPr>
          <p:cNvSpPr txBox="1"/>
          <p:nvPr/>
        </p:nvSpPr>
        <p:spPr>
          <a:xfrm>
            <a:off x="1545606" y="10556488"/>
            <a:ext cx="11690334" cy="6093976"/>
          </a:xfrm>
          <a:prstGeom prst="rect">
            <a:avLst/>
          </a:prstGeom>
          <a:noFill/>
        </p:spPr>
        <p:txBody>
          <a:bodyPr wrap="square" rtlCol="0">
            <a:spAutoFit/>
          </a:bodyPr>
          <a:lstStyle/>
          <a:p>
            <a:pPr>
              <a:spcAft>
                <a:spcPts val="3600"/>
              </a:spcAft>
            </a:pPr>
            <a:r>
              <a:rPr lang="en-GB" sz="3600">
                <a:solidFill>
                  <a:schemeClr val="bg1"/>
                </a:solidFill>
                <a:latin typeface="Roboto Light" panose="02000000000000000000" pitchFamily="2" charset="0"/>
                <a:ea typeface="Roboto Light" panose="02000000000000000000" pitchFamily="2" charset="0"/>
                <a:cs typeface="Roboto Light" panose="02000000000000000000" pitchFamily="2" charset="0"/>
              </a:rPr>
              <a:t>EXACT is UCAS’ bespoke data service that delivers CSV datasets to a particular specification. Using the rich UCAS data, EXACT answers your questions, helping you gain insight and understanding of trends, market size, growth, decline and demand – and the makeup of that data.</a:t>
            </a:r>
          </a:p>
          <a:p>
            <a:pPr marL="685800" indent="-685800">
              <a:buClr>
                <a:schemeClr val="bg1"/>
              </a:buClr>
              <a:buFont typeface="Wingdings" pitchFamily="2" charset="2"/>
              <a:buChar char="§"/>
            </a:pPr>
            <a:r>
              <a:rPr lang="en-GB" sz="3600">
                <a:solidFill>
                  <a:schemeClr val="bg1"/>
                </a:solidFill>
                <a:latin typeface="Roboto Light" panose="02000000000000000000" pitchFamily="2" charset="0"/>
                <a:ea typeface="Roboto Light" panose="02000000000000000000" pitchFamily="2" charset="0"/>
                <a:cs typeface="Roboto Light" panose="02000000000000000000" pitchFamily="2" charset="0"/>
              </a:rPr>
              <a:t>Understand the local student market</a:t>
            </a:r>
          </a:p>
          <a:p>
            <a:pPr marL="685800" indent="-685800">
              <a:buClr>
                <a:schemeClr val="bg1"/>
              </a:buClr>
              <a:buFont typeface="Wingdings" pitchFamily="2" charset="2"/>
              <a:buChar char="§"/>
            </a:pPr>
            <a:r>
              <a:rPr lang="en-GB" sz="3600">
                <a:solidFill>
                  <a:schemeClr val="bg1"/>
                </a:solidFill>
                <a:latin typeface="Roboto Light" panose="02000000000000000000" pitchFamily="2" charset="0"/>
                <a:ea typeface="Roboto Light" panose="02000000000000000000" pitchFamily="2" charset="0"/>
                <a:cs typeface="Roboto Light" panose="02000000000000000000" pitchFamily="2" charset="0"/>
              </a:rPr>
              <a:t>Understand the true value of your investment</a:t>
            </a:r>
          </a:p>
          <a:p>
            <a:pPr marL="685800" indent="-685800">
              <a:buClr>
                <a:schemeClr val="bg1"/>
              </a:buClr>
              <a:buFont typeface="Wingdings" pitchFamily="2" charset="2"/>
              <a:buChar char="§"/>
            </a:pPr>
            <a:r>
              <a:rPr lang="en-GB" sz="3600">
                <a:solidFill>
                  <a:schemeClr val="bg1"/>
                </a:solidFill>
                <a:latin typeface="Roboto Light" panose="02000000000000000000" pitchFamily="2" charset="0"/>
                <a:ea typeface="Roboto Light" panose="02000000000000000000" pitchFamily="2" charset="0"/>
                <a:cs typeface="Roboto Light" panose="02000000000000000000" pitchFamily="2" charset="0"/>
              </a:rPr>
              <a:t>Gain the confidence that your investment will pay off</a:t>
            </a:r>
          </a:p>
          <a:p>
            <a:pPr marL="685800" indent="-685800">
              <a:buClr>
                <a:schemeClr val="bg1"/>
              </a:buClr>
              <a:buFont typeface="Wingdings" pitchFamily="2" charset="2"/>
              <a:buChar char="§"/>
            </a:pPr>
            <a:r>
              <a:rPr lang="en-GB" sz="3600">
                <a:solidFill>
                  <a:schemeClr val="bg1"/>
                </a:solidFill>
                <a:latin typeface="Roboto Light" panose="02000000000000000000" pitchFamily="2" charset="0"/>
                <a:ea typeface="Roboto Light" panose="02000000000000000000" pitchFamily="2" charset="0"/>
                <a:cs typeface="Roboto Light" panose="02000000000000000000" pitchFamily="2" charset="0"/>
              </a:rPr>
              <a:t>Identify the risks, challenges and opportunities to shape your next steps</a:t>
            </a:r>
          </a:p>
        </p:txBody>
      </p:sp>
      <p:sp>
        <p:nvSpPr>
          <p:cNvPr id="11" name="Title 1">
            <a:extLst>
              <a:ext uri="{FF2B5EF4-FFF2-40B4-BE49-F238E27FC236}">
                <a16:creationId xmlns:a16="http://schemas.microsoft.com/office/drawing/2014/main" id="{BD547C08-6B4D-9E38-C6AF-9056242DA711}"/>
              </a:ext>
            </a:extLst>
          </p:cNvPr>
          <p:cNvSpPr txBox="1">
            <a:spLocks/>
          </p:cNvSpPr>
          <p:nvPr/>
        </p:nvSpPr>
        <p:spPr>
          <a:xfrm>
            <a:off x="1545605" y="2264483"/>
            <a:ext cx="11690335" cy="7604747"/>
          </a:xfrm>
          <a:prstGeom prst="rect">
            <a:avLst/>
          </a:prstGeom>
        </p:spPr>
        <p:txBody>
          <a:bodyPr vert="horz" wrap="square" lIns="0" tIns="108000" rIns="0" bIns="108000" rtlCol="0" anchor="t"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r>
              <a:rPr lang="en-GB"/>
              <a:t>Gain deeper understanding </a:t>
            </a:r>
            <a:r>
              <a:rPr lang="en-GB">
                <a:solidFill>
                  <a:srgbClr val="F37561"/>
                </a:solidFill>
              </a:rPr>
              <a:t>and confidence in your next investment</a:t>
            </a:r>
          </a:p>
        </p:txBody>
      </p:sp>
      <p:sp>
        <p:nvSpPr>
          <p:cNvPr id="12" name="Rectangle 11">
            <a:extLst>
              <a:ext uri="{FF2B5EF4-FFF2-40B4-BE49-F238E27FC236}">
                <a16:creationId xmlns:a16="http://schemas.microsoft.com/office/drawing/2014/main" id="{C71ECD95-78E9-70C2-8AEE-F58D1E6A230B}"/>
              </a:ext>
            </a:extLst>
          </p:cNvPr>
          <p:cNvSpPr/>
          <p:nvPr/>
        </p:nvSpPr>
        <p:spPr>
          <a:xfrm>
            <a:off x="14973300" y="0"/>
            <a:ext cx="6583680" cy="1828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1">
            <a:extLst>
              <a:ext uri="{FF2B5EF4-FFF2-40B4-BE49-F238E27FC236}">
                <a16:creationId xmlns:a16="http://schemas.microsoft.com/office/drawing/2014/main" id="{CF0DA5AA-A90F-2353-BB40-7783278960E1}"/>
              </a:ext>
            </a:extLst>
          </p:cNvPr>
          <p:cNvSpPr txBox="1">
            <a:spLocks/>
          </p:cNvSpPr>
          <p:nvPr/>
        </p:nvSpPr>
        <p:spPr>
          <a:xfrm>
            <a:off x="15521940" y="2559949"/>
            <a:ext cx="5509260" cy="7309281"/>
          </a:xfrm>
          <a:prstGeom prst="rect">
            <a:avLst/>
          </a:prstGeom>
        </p:spPr>
        <p:txBody>
          <a:bodyPr vert="horz" wrap="square" lIns="0" tIns="108000" rIns="0" bIns="108000" rtlCol="0" anchor="t"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r>
              <a:rPr lang="en-GB" sz="7200"/>
              <a:t>Higher education sector experts providing evidence-based recommendations for your accommodation investment</a:t>
            </a:r>
            <a:endParaRPr lang="en-GB" sz="7200">
              <a:solidFill>
                <a:srgbClr val="F37561"/>
              </a:solidFill>
            </a:endParaRPr>
          </a:p>
        </p:txBody>
      </p:sp>
      <p:sp>
        <p:nvSpPr>
          <p:cNvPr id="15" name="Title 1">
            <a:extLst>
              <a:ext uri="{FF2B5EF4-FFF2-40B4-BE49-F238E27FC236}">
                <a16:creationId xmlns:a16="http://schemas.microsoft.com/office/drawing/2014/main" id="{BFBCBACF-3A82-1355-1EF0-BDF704FE7F35}"/>
              </a:ext>
            </a:extLst>
          </p:cNvPr>
          <p:cNvSpPr txBox="1">
            <a:spLocks/>
          </p:cNvSpPr>
          <p:nvPr/>
        </p:nvSpPr>
        <p:spPr>
          <a:xfrm>
            <a:off x="15521940" y="11493823"/>
            <a:ext cx="5509260" cy="3763695"/>
          </a:xfrm>
          <a:prstGeom prst="rect">
            <a:avLst/>
          </a:prstGeom>
        </p:spPr>
        <p:txBody>
          <a:bodyPr vert="horz" wrap="square" lIns="0" tIns="108000" rIns="0" bIns="108000" rtlCol="0" anchor="t"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r>
              <a:rPr lang="en-GB" sz="7200"/>
              <a:t>Combine quantitative data with qualitative analysis</a:t>
            </a:r>
            <a:endParaRPr lang="en-GB" sz="7200">
              <a:solidFill>
                <a:srgbClr val="F37561"/>
              </a:solidFill>
            </a:endParaRPr>
          </a:p>
        </p:txBody>
      </p:sp>
      <p:pic>
        <p:nvPicPr>
          <p:cNvPr id="3" name="Picture 2" descr="A person sitting on a couch using a computer&#10;&#10;Description automatically generated">
            <a:extLst>
              <a:ext uri="{FF2B5EF4-FFF2-40B4-BE49-F238E27FC236}">
                <a16:creationId xmlns:a16="http://schemas.microsoft.com/office/drawing/2014/main" id="{32C93C8A-E2DE-8C02-3E0D-9C8EDCA5444F}"/>
              </a:ext>
            </a:extLst>
          </p:cNvPr>
          <p:cNvPicPr>
            <a:picLocks noChangeAspect="1"/>
          </p:cNvPicPr>
          <p:nvPr/>
        </p:nvPicPr>
        <p:blipFill>
          <a:blip r:embed="rId2"/>
          <a:srcRect l="50000" r="16305"/>
          <a:stretch/>
        </p:blipFill>
        <p:spPr>
          <a:xfrm>
            <a:off x="21556980" y="0"/>
            <a:ext cx="10955020" cy="18288000"/>
          </a:xfrm>
          <a:prstGeom prst="rect">
            <a:avLst/>
          </a:prstGeom>
        </p:spPr>
      </p:pic>
    </p:spTree>
    <p:extLst>
      <p:ext uri="{BB962C8B-B14F-4D97-AF65-F5344CB8AC3E}">
        <p14:creationId xmlns:p14="http://schemas.microsoft.com/office/powerpoint/2010/main" val="66136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sitting around a computer&#10;&#10;Description automatically generated">
            <a:extLst>
              <a:ext uri="{FF2B5EF4-FFF2-40B4-BE49-F238E27FC236}">
                <a16:creationId xmlns:a16="http://schemas.microsoft.com/office/drawing/2014/main" id="{113A54BA-A793-2E66-68EE-33D934A36311}"/>
              </a:ext>
            </a:extLst>
          </p:cNvPr>
          <p:cNvPicPr>
            <a:picLocks noGrp="1" noChangeAspect="1"/>
          </p:cNvPicPr>
          <p:nvPr>
            <p:ph type="pic" sz="quarter" idx="13"/>
          </p:nvPr>
        </p:nvPicPr>
        <p:blipFill>
          <a:blip r:embed="rId2"/>
          <a:srcRect l="28566" t="6223" r="24545"/>
          <a:stretch/>
        </p:blipFill>
        <p:spPr>
          <a:xfrm>
            <a:off x="16256000" y="0"/>
            <a:ext cx="16256000" cy="18288001"/>
          </a:xfrm>
        </p:spPr>
      </p:pic>
      <p:sp>
        <p:nvSpPr>
          <p:cNvPr id="3" name="Title 2">
            <a:extLst>
              <a:ext uri="{FF2B5EF4-FFF2-40B4-BE49-F238E27FC236}">
                <a16:creationId xmlns:a16="http://schemas.microsoft.com/office/drawing/2014/main" id="{DDC9EA27-58ED-8DD0-4686-84FAD75EAB9D}"/>
              </a:ext>
            </a:extLst>
          </p:cNvPr>
          <p:cNvSpPr>
            <a:spLocks noGrp="1"/>
          </p:cNvSpPr>
          <p:nvPr>
            <p:ph type="ctrTitle"/>
          </p:nvPr>
        </p:nvSpPr>
        <p:spPr>
          <a:xfrm>
            <a:off x="1545605" y="3248775"/>
            <a:ext cx="13225352" cy="8676391"/>
          </a:xfrm>
        </p:spPr>
        <p:txBody>
          <a:bodyPr/>
          <a:lstStyle/>
          <a:p>
            <a:r>
              <a:rPr lang="en-GB" sz="23000">
                <a:solidFill>
                  <a:srgbClr val="0E2432"/>
                </a:solidFill>
              </a:rPr>
              <a:t>CONTENT, CAMPAIGNS and Events</a:t>
            </a:r>
          </a:p>
        </p:txBody>
      </p:sp>
      <p:sp>
        <p:nvSpPr>
          <p:cNvPr id="4" name="Subtitle 3">
            <a:extLst>
              <a:ext uri="{FF2B5EF4-FFF2-40B4-BE49-F238E27FC236}">
                <a16:creationId xmlns:a16="http://schemas.microsoft.com/office/drawing/2014/main" id="{ACF4DFEA-5DB2-3DC9-4409-FAA18E49B64A}"/>
              </a:ext>
            </a:extLst>
          </p:cNvPr>
          <p:cNvSpPr>
            <a:spLocks noGrp="1"/>
          </p:cNvSpPr>
          <p:nvPr>
            <p:ph type="subTitle" idx="1"/>
          </p:nvPr>
        </p:nvSpPr>
        <p:spPr>
          <a:xfrm>
            <a:off x="1545606" y="12496948"/>
            <a:ext cx="13225352" cy="2692051"/>
          </a:xfrm>
        </p:spPr>
        <p:txBody>
          <a:bodyPr/>
          <a:lstStyle/>
          <a:p>
            <a:r>
              <a:rPr lang="en-GB" sz="4400">
                <a:latin typeface="Roboto Light" panose="02000000000000000000" pitchFamily="2" charset="0"/>
                <a:ea typeface="Roboto Light" panose="02000000000000000000" pitchFamily="2" charset="0"/>
                <a:cs typeface="Roboto Light" panose="02000000000000000000" pitchFamily="2" charset="0"/>
              </a:rPr>
              <a:t>Whether it’s presence at a UCAS event, multi-channel campaigns across direct, digital and social, or bespoke content within our channels, we’ll work with you to define the most effective outcome.</a:t>
            </a:r>
          </a:p>
        </p:txBody>
      </p:sp>
    </p:spTree>
    <p:extLst>
      <p:ext uri="{BB962C8B-B14F-4D97-AF65-F5344CB8AC3E}">
        <p14:creationId xmlns:p14="http://schemas.microsoft.com/office/powerpoint/2010/main" val="1669782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9963D5-0198-5E87-4B76-7AE26D01301E}"/>
              </a:ext>
            </a:extLst>
          </p:cNvPr>
          <p:cNvSpPr txBox="1"/>
          <p:nvPr/>
        </p:nvSpPr>
        <p:spPr>
          <a:xfrm>
            <a:off x="7543448" y="980351"/>
            <a:ext cx="17790863" cy="2135969"/>
          </a:xfrm>
          <a:prstGeom prst="rect">
            <a:avLst/>
          </a:prstGeom>
          <a:noFill/>
        </p:spPr>
        <p:txBody>
          <a:bodyPr wrap="square" rtlCol="0">
            <a:spAutoFit/>
          </a:bodyPr>
          <a:lstStyle/>
          <a:p>
            <a:pPr>
              <a:lnSpc>
                <a:spcPct val="80000"/>
              </a:lnSpc>
            </a:pPr>
            <a:r>
              <a:rPr lang="en-GB" sz="16600" b="1">
                <a:solidFill>
                  <a:srgbClr val="132433"/>
                </a:solidFill>
                <a:effectLst/>
                <a:latin typeface="Apricus Black" pitchFamily="2" charset="0"/>
              </a:rPr>
              <a:t>Multi-channel campaigns</a:t>
            </a:r>
          </a:p>
        </p:txBody>
      </p:sp>
      <p:sp>
        <p:nvSpPr>
          <p:cNvPr id="5" name="TextBox 4">
            <a:extLst>
              <a:ext uri="{FF2B5EF4-FFF2-40B4-BE49-F238E27FC236}">
                <a16:creationId xmlns:a16="http://schemas.microsoft.com/office/drawing/2014/main" id="{363B5AE8-0D12-EBD7-2D4E-CBDBB035B2F4}"/>
              </a:ext>
            </a:extLst>
          </p:cNvPr>
          <p:cNvSpPr txBox="1"/>
          <p:nvPr/>
        </p:nvSpPr>
        <p:spPr>
          <a:xfrm>
            <a:off x="5005378" y="7709293"/>
            <a:ext cx="5392106" cy="3342453"/>
          </a:xfrm>
          <a:prstGeom prst="rect">
            <a:avLst/>
          </a:prstGeom>
          <a:noFill/>
        </p:spPr>
        <p:txBody>
          <a:bodyPr wrap="square" rtlCol="0">
            <a:spAutoFit/>
          </a:bodyPr>
          <a:lstStyle/>
          <a:p>
            <a:pPr>
              <a:lnSpc>
                <a:spcPct val="70000"/>
              </a:lnSpc>
            </a:pPr>
            <a:r>
              <a:rPr lang="en-GB" sz="9600" b="1">
                <a:solidFill>
                  <a:srgbClr val="132433"/>
                </a:solidFill>
                <a:effectLst/>
                <a:latin typeface="Apricus Black" pitchFamily="2" charset="0"/>
              </a:rPr>
              <a:t>Email</a:t>
            </a:r>
          </a:p>
          <a:p>
            <a:r>
              <a:rPr lang="en-GB" sz="3600">
                <a:solidFill>
                  <a:schemeClr val="bg1"/>
                </a:solidFill>
                <a:effectLst/>
                <a:latin typeface="Roboto Light" panose="02000000000000000000" pitchFamily="2" charset="0"/>
              </a:rPr>
              <a:t>Get your message into student inboxes, reliably and consistently, via our trusted email campaigns.</a:t>
            </a:r>
          </a:p>
        </p:txBody>
      </p:sp>
      <p:sp>
        <p:nvSpPr>
          <p:cNvPr id="6" name="TextBox 5">
            <a:extLst>
              <a:ext uri="{FF2B5EF4-FFF2-40B4-BE49-F238E27FC236}">
                <a16:creationId xmlns:a16="http://schemas.microsoft.com/office/drawing/2014/main" id="{8307DAD9-36E4-1230-4F91-01A3799AD11D}"/>
              </a:ext>
            </a:extLst>
          </p:cNvPr>
          <p:cNvSpPr txBox="1"/>
          <p:nvPr/>
        </p:nvSpPr>
        <p:spPr>
          <a:xfrm>
            <a:off x="25121359" y="7699328"/>
            <a:ext cx="6273041" cy="3342453"/>
          </a:xfrm>
          <a:prstGeom prst="rect">
            <a:avLst/>
          </a:prstGeom>
          <a:noFill/>
        </p:spPr>
        <p:txBody>
          <a:bodyPr wrap="square" rtlCol="0">
            <a:spAutoFit/>
          </a:bodyPr>
          <a:lstStyle/>
          <a:p>
            <a:pPr>
              <a:lnSpc>
                <a:spcPct val="70000"/>
              </a:lnSpc>
            </a:pPr>
            <a:r>
              <a:rPr lang="en-GB" sz="9600" b="1">
                <a:solidFill>
                  <a:srgbClr val="132433"/>
                </a:solidFill>
                <a:effectLst/>
                <a:latin typeface="Apricus Black" pitchFamily="2" charset="0"/>
              </a:rPr>
              <a:t>Website</a:t>
            </a:r>
          </a:p>
          <a:p>
            <a:r>
              <a:rPr lang="en-GB" sz="3600">
                <a:solidFill>
                  <a:schemeClr val="bg1"/>
                </a:solidFill>
                <a:effectLst/>
                <a:latin typeface="Roboto Light" panose="02000000000000000000" pitchFamily="2" charset="0"/>
              </a:rPr>
              <a:t>Target users with display ads throughout their research and decision phase on UCAS content pages and the Hub.</a:t>
            </a:r>
          </a:p>
        </p:txBody>
      </p:sp>
      <p:sp>
        <p:nvSpPr>
          <p:cNvPr id="7" name="TextBox 6">
            <a:extLst>
              <a:ext uri="{FF2B5EF4-FFF2-40B4-BE49-F238E27FC236}">
                <a16:creationId xmlns:a16="http://schemas.microsoft.com/office/drawing/2014/main" id="{57A89D04-73D1-E2AC-F5AF-FF1EE74988D8}"/>
              </a:ext>
            </a:extLst>
          </p:cNvPr>
          <p:cNvSpPr txBox="1"/>
          <p:nvPr/>
        </p:nvSpPr>
        <p:spPr>
          <a:xfrm>
            <a:off x="15343008" y="7709293"/>
            <a:ext cx="5016225" cy="3342453"/>
          </a:xfrm>
          <a:prstGeom prst="rect">
            <a:avLst/>
          </a:prstGeom>
          <a:noFill/>
        </p:spPr>
        <p:txBody>
          <a:bodyPr wrap="square" rtlCol="0">
            <a:spAutoFit/>
          </a:bodyPr>
          <a:lstStyle/>
          <a:p>
            <a:pPr>
              <a:lnSpc>
                <a:spcPct val="70000"/>
              </a:lnSpc>
            </a:pPr>
            <a:r>
              <a:rPr lang="en-GB" sz="9600" b="1">
                <a:solidFill>
                  <a:srgbClr val="132433"/>
                </a:solidFill>
                <a:effectLst/>
                <a:latin typeface="Apricus Black" pitchFamily="2" charset="0"/>
              </a:rPr>
              <a:t>Events</a:t>
            </a:r>
          </a:p>
          <a:p>
            <a:r>
              <a:rPr lang="en-GB" sz="3600">
                <a:solidFill>
                  <a:schemeClr val="bg1"/>
                </a:solidFill>
                <a:effectLst/>
                <a:latin typeface="Roboto Light" panose="02000000000000000000" pitchFamily="2" charset="0"/>
              </a:rPr>
              <a:t>Exhibit your brand and </a:t>
            </a:r>
            <a:br>
              <a:rPr lang="en-GB" sz="3600">
                <a:solidFill>
                  <a:schemeClr val="bg1"/>
                </a:solidFill>
                <a:effectLst/>
                <a:latin typeface="Roboto Light" panose="02000000000000000000" pitchFamily="2" charset="0"/>
              </a:rPr>
            </a:br>
            <a:r>
              <a:rPr lang="en-GB" sz="3600">
                <a:solidFill>
                  <a:schemeClr val="bg1"/>
                </a:solidFill>
                <a:effectLst/>
                <a:latin typeface="Roboto Light" panose="02000000000000000000" pitchFamily="2" charset="0"/>
              </a:rPr>
              <a:t>meet future customers in person with UCAS events.</a:t>
            </a:r>
          </a:p>
        </p:txBody>
      </p:sp>
      <p:sp>
        <p:nvSpPr>
          <p:cNvPr id="8" name="TextBox 7">
            <a:extLst>
              <a:ext uri="{FF2B5EF4-FFF2-40B4-BE49-F238E27FC236}">
                <a16:creationId xmlns:a16="http://schemas.microsoft.com/office/drawing/2014/main" id="{4D4C29A6-C13F-708A-B808-7F513B54A72C}"/>
              </a:ext>
            </a:extLst>
          </p:cNvPr>
          <p:cNvSpPr txBox="1"/>
          <p:nvPr/>
        </p:nvSpPr>
        <p:spPr>
          <a:xfrm>
            <a:off x="8587914" y="12737210"/>
            <a:ext cx="5715882" cy="3342453"/>
          </a:xfrm>
          <a:prstGeom prst="rect">
            <a:avLst/>
          </a:prstGeom>
          <a:noFill/>
        </p:spPr>
        <p:txBody>
          <a:bodyPr wrap="square" rtlCol="0">
            <a:spAutoFit/>
          </a:bodyPr>
          <a:lstStyle/>
          <a:p>
            <a:pPr>
              <a:lnSpc>
                <a:spcPct val="70000"/>
              </a:lnSpc>
            </a:pPr>
            <a:r>
              <a:rPr lang="en-GB" sz="9600" b="1">
                <a:solidFill>
                  <a:srgbClr val="132433"/>
                </a:solidFill>
                <a:effectLst/>
                <a:latin typeface="Apricus Black" pitchFamily="2" charset="0"/>
              </a:rPr>
              <a:t>PAID MEDIA</a:t>
            </a:r>
          </a:p>
          <a:p>
            <a:r>
              <a:rPr lang="en-GB" sz="3600">
                <a:solidFill>
                  <a:schemeClr val="bg1"/>
                </a:solidFill>
                <a:effectLst/>
                <a:latin typeface="Roboto Light" panose="02000000000000000000" pitchFamily="2" charset="0"/>
              </a:rPr>
              <a:t>Reach Gen Z on their favourite platforms, using our verified student opt-ins with paid media.</a:t>
            </a:r>
          </a:p>
        </p:txBody>
      </p:sp>
      <p:sp>
        <p:nvSpPr>
          <p:cNvPr id="9" name="TextBox 8">
            <a:extLst>
              <a:ext uri="{FF2B5EF4-FFF2-40B4-BE49-F238E27FC236}">
                <a16:creationId xmlns:a16="http://schemas.microsoft.com/office/drawing/2014/main" id="{7A659A12-A136-E677-5B6A-2BECB456C086}"/>
              </a:ext>
            </a:extLst>
          </p:cNvPr>
          <p:cNvSpPr txBox="1"/>
          <p:nvPr/>
        </p:nvSpPr>
        <p:spPr>
          <a:xfrm>
            <a:off x="1106735" y="3863468"/>
            <a:ext cx="30287665" cy="2123658"/>
          </a:xfrm>
          <a:prstGeom prst="rect">
            <a:avLst/>
          </a:prstGeom>
          <a:noFill/>
        </p:spPr>
        <p:txBody>
          <a:bodyPr wrap="square" rtlCol="0">
            <a:spAutoFit/>
          </a:bodyPr>
          <a:lstStyle/>
          <a:p>
            <a:pPr algn="ctr"/>
            <a:r>
              <a:rPr lang="en-GB" sz="4400">
                <a:solidFill>
                  <a:schemeClr val="bg1"/>
                </a:solidFill>
                <a:effectLst/>
                <a:latin typeface="Roboto Light" panose="02000000000000000000" pitchFamily="2" charset="0"/>
              </a:rPr>
              <a:t>Promote a consistent message across our multi-channel offering. Our experts will work with you to understand </a:t>
            </a:r>
            <a:br>
              <a:rPr lang="en-GB" sz="4400">
                <a:solidFill>
                  <a:schemeClr val="bg1"/>
                </a:solidFill>
                <a:effectLst/>
                <a:latin typeface="Roboto Light" panose="02000000000000000000" pitchFamily="2" charset="0"/>
              </a:rPr>
            </a:br>
            <a:r>
              <a:rPr lang="en-GB" sz="4400">
                <a:solidFill>
                  <a:schemeClr val="bg1"/>
                </a:solidFill>
                <a:effectLst/>
                <a:latin typeface="Roboto Light" panose="02000000000000000000" pitchFamily="2" charset="0"/>
              </a:rPr>
              <a:t>your unique objectives to ensure you are targeting the right person, at the right time, with the right message using </a:t>
            </a:r>
            <a:br>
              <a:rPr lang="en-GB" sz="4400">
                <a:solidFill>
                  <a:schemeClr val="bg1"/>
                </a:solidFill>
                <a:effectLst/>
                <a:latin typeface="Roboto Light" panose="02000000000000000000" pitchFamily="2" charset="0"/>
              </a:rPr>
            </a:br>
            <a:r>
              <a:rPr lang="en-GB" sz="4400">
                <a:solidFill>
                  <a:schemeClr val="bg1"/>
                </a:solidFill>
                <a:effectLst/>
                <a:latin typeface="Roboto Light" panose="02000000000000000000" pitchFamily="2" charset="0"/>
              </a:rPr>
              <a:t>their preferred channel.</a:t>
            </a:r>
          </a:p>
        </p:txBody>
      </p:sp>
      <p:pic>
        <p:nvPicPr>
          <p:cNvPr id="10" name="Picture 9" descr="A black and white circle with a black and white circle with a black and white circle with a black and white circle with a black and white circle with a black and white circle with a black and&#10;&#10;Description automatically generated">
            <a:extLst>
              <a:ext uri="{FF2B5EF4-FFF2-40B4-BE49-F238E27FC236}">
                <a16:creationId xmlns:a16="http://schemas.microsoft.com/office/drawing/2014/main" id="{6BBDF008-202D-68AD-2C4D-A8358F224DD6}"/>
              </a:ext>
            </a:extLst>
          </p:cNvPr>
          <p:cNvPicPr>
            <a:picLocks noChangeAspect="1"/>
          </p:cNvPicPr>
          <p:nvPr/>
        </p:nvPicPr>
        <p:blipFill>
          <a:blip r:embed="rId2"/>
          <a:stretch>
            <a:fillRect/>
          </a:stretch>
        </p:blipFill>
        <p:spPr>
          <a:xfrm>
            <a:off x="1106735" y="7709293"/>
            <a:ext cx="3374644" cy="3374644"/>
          </a:xfrm>
          <a:prstGeom prst="rect">
            <a:avLst/>
          </a:prstGeom>
        </p:spPr>
      </p:pic>
      <p:grpSp>
        <p:nvGrpSpPr>
          <p:cNvPr id="11" name="Group 10">
            <a:extLst>
              <a:ext uri="{FF2B5EF4-FFF2-40B4-BE49-F238E27FC236}">
                <a16:creationId xmlns:a16="http://schemas.microsoft.com/office/drawing/2014/main" id="{8D6CC81F-5FD3-C9CD-C33F-0C689220EFE6}"/>
              </a:ext>
            </a:extLst>
          </p:cNvPr>
          <p:cNvGrpSpPr/>
          <p:nvPr/>
        </p:nvGrpSpPr>
        <p:grpSpPr>
          <a:xfrm>
            <a:off x="11447943" y="7709293"/>
            <a:ext cx="3455266" cy="3374644"/>
            <a:chOff x="12283924" y="8148888"/>
            <a:chExt cx="2600682" cy="2540000"/>
          </a:xfrm>
        </p:grpSpPr>
        <p:sp>
          <p:nvSpPr>
            <p:cNvPr id="12" name="Oval 11">
              <a:extLst>
                <a:ext uri="{FF2B5EF4-FFF2-40B4-BE49-F238E27FC236}">
                  <a16:creationId xmlns:a16="http://schemas.microsoft.com/office/drawing/2014/main" id="{4F258CE3-EE85-6E8B-3E0D-8D5764354A40}"/>
                </a:ext>
              </a:extLst>
            </p:cNvPr>
            <p:cNvSpPr/>
            <p:nvPr/>
          </p:nvSpPr>
          <p:spPr>
            <a:xfrm>
              <a:off x="12459788" y="8294411"/>
              <a:ext cx="2248954" cy="2248954"/>
            </a:xfrm>
            <a:prstGeom prst="ellipse">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E8CD8591-9BB9-11C9-6610-53C09793B722}"/>
                </a:ext>
              </a:extLst>
            </p:cNvPr>
            <p:cNvPicPr>
              <a:picLocks noChangeAspect="1"/>
            </p:cNvPicPr>
            <p:nvPr/>
          </p:nvPicPr>
          <p:blipFill>
            <a:blip r:embed="rId3"/>
            <a:srcRect/>
            <a:stretch/>
          </p:blipFill>
          <p:spPr>
            <a:xfrm>
              <a:off x="12283924" y="8148888"/>
              <a:ext cx="2600682" cy="2540000"/>
            </a:xfrm>
            <a:prstGeom prst="rect">
              <a:avLst/>
            </a:prstGeom>
          </p:spPr>
        </p:pic>
      </p:grpSp>
      <p:pic>
        <p:nvPicPr>
          <p:cNvPr id="14" name="Picture 13" descr="A black and white circle with a star on it&#10;&#10;Description automatically generated">
            <a:extLst>
              <a:ext uri="{FF2B5EF4-FFF2-40B4-BE49-F238E27FC236}">
                <a16:creationId xmlns:a16="http://schemas.microsoft.com/office/drawing/2014/main" id="{72B2584E-D85C-BBF4-4FE2-063D073A6A37}"/>
              </a:ext>
            </a:extLst>
          </p:cNvPr>
          <p:cNvPicPr>
            <a:picLocks noChangeAspect="1"/>
          </p:cNvPicPr>
          <p:nvPr/>
        </p:nvPicPr>
        <p:blipFill>
          <a:blip r:embed="rId4"/>
          <a:stretch>
            <a:fillRect/>
          </a:stretch>
        </p:blipFill>
        <p:spPr>
          <a:xfrm>
            <a:off x="21324316" y="7699328"/>
            <a:ext cx="3374644" cy="3374644"/>
          </a:xfrm>
          <a:prstGeom prst="rect">
            <a:avLst/>
          </a:prstGeom>
        </p:spPr>
      </p:pic>
      <p:pic>
        <p:nvPicPr>
          <p:cNvPr id="15" name="Picture 14" descr="A black and white circle with a sign on a cellphone&#10;&#10;Description automatically generated">
            <a:extLst>
              <a:ext uri="{FF2B5EF4-FFF2-40B4-BE49-F238E27FC236}">
                <a16:creationId xmlns:a16="http://schemas.microsoft.com/office/drawing/2014/main" id="{574AE705-2811-7195-8C9B-517CE1F0D038}"/>
              </a:ext>
            </a:extLst>
          </p:cNvPr>
          <p:cNvPicPr>
            <a:picLocks noChangeAspect="1"/>
          </p:cNvPicPr>
          <p:nvPr/>
        </p:nvPicPr>
        <p:blipFill>
          <a:blip r:embed="rId5"/>
          <a:stretch>
            <a:fillRect/>
          </a:stretch>
        </p:blipFill>
        <p:spPr>
          <a:xfrm>
            <a:off x="4481379" y="12737210"/>
            <a:ext cx="3374644" cy="3374644"/>
          </a:xfrm>
          <a:prstGeom prst="rect">
            <a:avLst/>
          </a:prstGeom>
        </p:spPr>
      </p:pic>
      <p:sp>
        <p:nvSpPr>
          <p:cNvPr id="16" name="TextBox 15">
            <a:extLst>
              <a:ext uri="{FF2B5EF4-FFF2-40B4-BE49-F238E27FC236}">
                <a16:creationId xmlns:a16="http://schemas.microsoft.com/office/drawing/2014/main" id="{5B8624AC-1918-A74A-96A2-B6B03CE32BEA}"/>
              </a:ext>
            </a:extLst>
          </p:cNvPr>
          <p:cNvSpPr txBox="1"/>
          <p:nvPr/>
        </p:nvSpPr>
        <p:spPr>
          <a:xfrm>
            <a:off x="20054902" y="12737210"/>
            <a:ext cx="8251796" cy="3342453"/>
          </a:xfrm>
          <a:prstGeom prst="rect">
            <a:avLst/>
          </a:prstGeom>
          <a:noFill/>
        </p:spPr>
        <p:txBody>
          <a:bodyPr wrap="square" rtlCol="0">
            <a:spAutoFit/>
          </a:bodyPr>
          <a:lstStyle/>
          <a:p>
            <a:pPr>
              <a:lnSpc>
                <a:spcPct val="70000"/>
              </a:lnSpc>
            </a:pPr>
            <a:r>
              <a:rPr lang="en-GB" sz="9600" b="1">
                <a:solidFill>
                  <a:srgbClr val="132433"/>
                </a:solidFill>
                <a:effectLst/>
                <a:latin typeface="Apricus Black" pitchFamily="2" charset="0"/>
              </a:rPr>
              <a:t>Direct Mail</a:t>
            </a:r>
          </a:p>
          <a:p>
            <a:r>
              <a:rPr lang="en-GB" sz="3600">
                <a:solidFill>
                  <a:schemeClr val="bg1"/>
                </a:solidFill>
                <a:effectLst/>
                <a:latin typeface="Roboto Light" panose="02000000000000000000" pitchFamily="2" charset="0"/>
              </a:rPr>
              <a:t>Showcase your brand experience, not just your message, by getting it through the letterboxes of young people, students, and potential new customers.</a:t>
            </a:r>
          </a:p>
        </p:txBody>
      </p:sp>
      <p:pic>
        <p:nvPicPr>
          <p:cNvPr id="17" name="Picture 16" descr="A black and white circle with a black and white circle with a black and white circle with a black and white circle with a black and white circle with a black and white circle with a black and&#10;&#10;Description automatically generated">
            <a:extLst>
              <a:ext uri="{FF2B5EF4-FFF2-40B4-BE49-F238E27FC236}">
                <a16:creationId xmlns:a16="http://schemas.microsoft.com/office/drawing/2014/main" id="{BFFAF56C-5C16-2527-FB08-2A1117090CE2}"/>
              </a:ext>
            </a:extLst>
          </p:cNvPr>
          <p:cNvPicPr>
            <a:picLocks noChangeAspect="1"/>
          </p:cNvPicPr>
          <p:nvPr/>
        </p:nvPicPr>
        <p:blipFill>
          <a:blip r:embed="rId2"/>
          <a:stretch>
            <a:fillRect/>
          </a:stretch>
        </p:blipFill>
        <p:spPr>
          <a:xfrm>
            <a:off x="15991487" y="12737210"/>
            <a:ext cx="3374644" cy="3374644"/>
          </a:xfrm>
          <a:prstGeom prst="rect">
            <a:avLst/>
          </a:prstGeom>
        </p:spPr>
      </p:pic>
    </p:spTree>
    <p:extLst>
      <p:ext uri="{BB962C8B-B14F-4D97-AF65-F5344CB8AC3E}">
        <p14:creationId xmlns:p14="http://schemas.microsoft.com/office/powerpoint/2010/main" val="1919264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A38CE3-7292-7450-ADD4-8FC983CD3167}"/>
              </a:ext>
            </a:extLst>
          </p:cNvPr>
          <p:cNvSpPr txBox="1"/>
          <p:nvPr/>
        </p:nvSpPr>
        <p:spPr>
          <a:xfrm>
            <a:off x="1198178" y="2956370"/>
            <a:ext cx="15518197" cy="6494085"/>
          </a:xfrm>
          <a:prstGeom prst="rect">
            <a:avLst/>
          </a:prstGeom>
          <a:noFill/>
        </p:spPr>
        <p:txBody>
          <a:bodyPr wrap="square" rtlCol="0">
            <a:spAutoFit/>
          </a:bodyPr>
          <a:lstStyle/>
          <a:p>
            <a:pPr>
              <a:lnSpc>
                <a:spcPct val="80000"/>
              </a:lnSpc>
            </a:pPr>
            <a:r>
              <a:rPr lang="en-GB" sz="13000" b="1">
                <a:solidFill>
                  <a:srgbClr val="706CB2"/>
                </a:solidFill>
                <a:effectLst/>
                <a:latin typeface="Apricus Black" pitchFamily="2" charset="0"/>
              </a:rPr>
              <a:t>get your message into student mailboxes, </a:t>
            </a:r>
            <a:r>
              <a:rPr lang="en-GB" sz="13000" b="1">
                <a:solidFill>
                  <a:schemeClr val="bg1"/>
                </a:solidFill>
                <a:effectLst/>
                <a:latin typeface="Apricus Black" pitchFamily="2" charset="0"/>
              </a:rPr>
              <a:t>RELIABLY AND CONSISTENTLY, VIA OUR TRUSTED EMAIL CAMPAIGNS</a:t>
            </a:r>
          </a:p>
        </p:txBody>
      </p:sp>
      <p:sp>
        <p:nvSpPr>
          <p:cNvPr id="5" name="TextBox 4">
            <a:extLst>
              <a:ext uri="{FF2B5EF4-FFF2-40B4-BE49-F238E27FC236}">
                <a16:creationId xmlns:a16="http://schemas.microsoft.com/office/drawing/2014/main" id="{44004BE7-F657-72EC-50B6-F2A959982972}"/>
              </a:ext>
            </a:extLst>
          </p:cNvPr>
          <p:cNvSpPr txBox="1"/>
          <p:nvPr/>
        </p:nvSpPr>
        <p:spPr>
          <a:xfrm>
            <a:off x="1198177" y="10100329"/>
            <a:ext cx="13946573" cy="5940088"/>
          </a:xfrm>
          <a:prstGeom prst="rect">
            <a:avLst/>
          </a:prstGeom>
          <a:noFill/>
        </p:spPr>
        <p:txBody>
          <a:bodyPr wrap="square" rtlCol="0">
            <a:spAutoFit/>
          </a:bodyPr>
          <a:lstStyle/>
          <a:p>
            <a:pPr>
              <a:spcAft>
                <a:spcPts val="2400"/>
              </a:spcAft>
            </a:pPr>
            <a:r>
              <a:rPr lang="en-GB" sz="4400" b="1">
                <a:solidFill>
                  <a:schemeClr val="bg1"/>
                </a:solidFill>
                <a:effectLst/>
                <a:latin typeface="Roboto" panose="02000000000000000000" pitchFamily="2" charset="0"/>
                <a:ea typeface="Roboto" panose="02000000000000000000" pitchFamily="2" charset="0"/>
                <a:cs typeface="Roboto" panose="02000000000000000000" pitchFamily="2" charset="0"/>
              </a:rPr>
              <a:t>Drive awareness of your brand amongst our audiences, who are uniquely engaged with the </a:t>
            </a:r>
            <a:br>
              <a:rPr lang="en-GB" sz="4400" b="1">
                <a:solidFill>
                  <a:schemeClr val="bg1"/>
                </a:solidFill>
                <a:effectLst/>
                <a:latin typeface="Roboto" panose="02000000000000000000" pitchFamily="2" charset="0"/>
                <a:ea typeface="Roboto" panose="02000000000000000000" pitchFamily="2" charset="0"/>
                <a:cs typeface="Roboto" panose="02000000000000000000" pitchFamily="2" charset="0"/>
              </a:rPr>
            </a:br>
            <a:r>
              <a:rPr lang="en-GB" sz="4400" b="1">
                <a:solidFill>
                  <a:schemeClr val="bg1"/>
                </a:solidFill>
                <a:effectLst/>
                <a:latin typeface="Roboto" panose="02000000000000000000" pitchFamily="2" charset="0"/>
                <a:ea typeface="Roboto" panose="02000000000000000000" pitchFamily="2" charset="0"/>
                <a:cs typeface="Roboto" panose="02000000000000000000" pitchFamily="2" charset="0"/>
              </a:rPr>
              <a:t>emails we send, demonstrated by our unparalleled open rates.</a:t>
            </a:r>
          </a:p>
          <a:p>
            <a:pPr marL="571500" indent="-571500">
              <a:spcAft>
                <a:spcPts val="2400"/>
              </a:spcAft>
              <a:buFont typeface="Wingdings" pitchFamily="2" charset="2"/>
              <a:buChar char="Ø"/>
            </a:pPr>
            <a:r>
              <a:rPr lang="en-GB" sz="3600">
                <a:solidFill>
                  <a:schemeClr val="bg1"/>
                </a:solidFill>
                <a:effectLst/>
                <a:latin typeface="Roboto Light" panose="02000000000000000000" pitchFamily="2" charset="0"/>
              </a:rPr>
              <a:t>Communicate directly with your target audience with sophisticated filtering and the ability to segment subscribers </a:t>
            </a:r>
          </a:p>
          <a:p>
            <a:pPr marL="571500" indent="-571500">
              <a:spcAft>
                <a:spcPts val="2400"/>
              </a:spcAft>
              <a:buFont typeface="Wingdings" pitchFamily="2" charset="2"/>
              <a:buChar char="Ø"/>
            </a:pPr>
            <a:r>
              <a:rPr lang="en-GB" sz="3600">
                <a:solidFill>
                  <a:schemeClr val="bg1"/>
                </a:solidFill>
                <a:effectLst/>
                <a:latin typeface="Roboto Light" panose="02000000000000000000" pitchFamily="2" charset="0"/>
              </a:rPr>
              <a:t>Clearly measure your results</a:t>
            </a:r>
          </a:p>
          <a:p>
            <a:pPr marL="571500" indent="-571500">
              <a:spcAft>
                <a:spcPts val="2400"/>
              </a:spcAft>
              <a:buFont typeface="Wingdings" pitchFamily="2" charset="2"/>
              <a:buChar char="Ø"/>
            </a:pPr>
            <a:r>
              <a:rPr lang="en-GB" sz="3600">
                <a:solidFill>
                  <a:schemeClr val="bg1"/>
                </a:solidFill>
                <a:effectLst/>
                <a:latin typeface="Roboto Light" panose="02000000000000000000" pitchFamily="2" charset="0"/>
              </a:rPr>
              <a:t>Personalise your message</a:t>
            </a:r>
          </a:p>
        </p:txBody>
      </p:sp>
      <p:sp>
        <p:nvSpPr>
          <p:cNvPr id="6" name="Rectangle 5">
            <a:extLst>
              <a:ext uri="{FF2B5EF4-FFF2-40B4-BE49-F238E27FC236}">
                <a16:creationId xmlns:a16="http://schemas.microsoft.com/office/drawing/2014/main" id="{C8E9F73A-28D7-7A3B-8578-6F14BFE4441B}"/>
              </a:ext>
            </a:extLst>
          </p:cNvPr>
          <p:cNvSpPr/>
          <p:nvPr/>
        </p:nvSpPr>
        <p:spPr>
          <a:xfrm>
            <a:off x="17876606" y="0"/>
            <a:ext cx="7222300" cy="1828800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AEEF"/>
              </a:solidFill>
            </a:endParaRPr>
          </a:p>
        </p:txBody>
      </p:sp>
      <p:sp>
        <p:nvSpPr>
          <p:cNvPr id="7" name="TextBox 6">
            <a:extLst>
              <a:ext uri="{FF2B5EF4-FFF2-40B4-BE49-F238E27FC236}">
                <a16:creationId xmlns:a16="http://schemas.microsoft.com/office/drawing/2014/main" id="{0248BABF-B681-0633-16C0-773880CE24D3}"/>
              </a:ext>
            </a:extLst>
          </p:cNvPr>
          <p:cNvSpPr txBox="1"/>
          <p:nvPr/>
        </p:nvSpPr>
        <p:spPr>
          <a:xfrm>
            <a:off x="1109812" y="1095874"/>
            <a:ext cx="6831156" cy="1274195"/>
          </a:xfrm>
          <a:prstGeom prst="rect">
            <a:avLst/>
          </a:prstGeom>
          <a:noFill/>
        </p:spPr>
        <p:txBody>
          <a:bodyPr wrap="square" rtlCol="0">
            <a:spAutoFit/>
          </a:bodyPr>
          <a:lstStyle/>
          <a:p>
            <a:pPr>
              <a:lnSpc>
                <a:spcPct val="80000"/>
              </a:lnSpc>
            </a:pPr>
            <a:r>
              <a:rPr lang="en-GB" sz="9600">
                <a:solidFill>
                  <a:schemeClr val="bg1"/>
                </a:solidFill>
                <a:effectLst/>
                <a:latin typeface="Apricus" pitchFamily="2" charset="0"/>
              </a:rPr>
              <a:t>EMAIL</a:t>
            </a:r>
          </a:p>
        </p:txBody>
      </p:sp>
      <p:pic>
        <p:nvPicPr>
          <p:cNvPr id="8" name="Picture 7" descr="A black and white circle with a black and white circle with a black and white circle with a black and white circle with a black and white circle with a black and white circle with a black and&#10;&#10;Description automatically generated">
            <a:extLst>
              <a:ext uri="{FF2B5EF4-FFF2-40B4-BE49-F238E27FC236}">
                <a16:creationId xmlns:a16="http://schemas.microsoft.com/office/drawing/2014/main" id="{2F9B1D66-28D8-5639-673E-88F8580CD4C9}"/>
              </a:ext>
            </a:extLst>
          </p:cNvPr>
          <p:cNvPicPr>
            <a:picLocks noChangeAspect="1"/>
          </p:cNvPicPr>
          <p:nvPr/>
        </p:nvPicPr>
        <p:blipFill>
          <a:blip r:embed="rId2"/>
          <a:stretch>
            <a:fillRect/>
          </a:stretch>
        </p:blipFill>
        <p:spPr>
          <a:xfrm>
            <a:off x="3860186" y="1100068"/>
            <a:ext cx="1270000" cy="1270000"/>
          </a:xfrm>
          <a:prstGeom prst="rect">
            <a:avLst/>
          </a:prstGeom>
        </p:spPr>
      </p:pic>
      <p:sp>
        <p:nvSpPr>
          <p:cNvPr id="9" name="TextBox 8">
            <a:extLst>
              <a:ext uri="{FF2B5EF4-FFF2-40B4-BE49-F238E27FC236}">
                <a16:creationId xmlns:a16="http://schemas.microsoft.com/office/drawing/2014/main" id="{8AC547D8-0469-9D3F-D2E1-26D7AB1469F7}"/>
              </a:ext>
            </a:extLst>
          </p:cNvPr>
          <p:cNvSpPr txBox="1"/>
          <p:nvPr/>
        </p:nvSpPr>
        <p:spPr>
          <a:xfrm>
            <a:off x="18793018" y="870657"/>
            <a:ext cx="5238557" cy="2751522"/>
          </a:xfrm>
          <a:prstGeom prst="rect">
            <a:avLst/>
          </a:prstGeom>
          <a:noFill/>
        </p:spPr>
        <p:txBody>
          <a:bodyPr wrap="square">
            <a:spAutoFit/>
          </a:bodyPr>
          <a:lstStyle/>
          <a:p>
            <a:pPr>
              <a:lnSpc>
                <a:spcPct val="80000"/>
              </a:lnSpc>
            </a:pPr>
            <a:r>
              <a:rPr lang="en-GB" sz="5400" b="1">
                <a:solidFill>
                  <a:schemeClr val="bg1"/>
                </a:solidFill>
                <a:latin typeface="Apricus Black" pitchFamily="2" charset="0"/>
              </a:rPr>
              <a:t>More students would trust UCAS with their private data than their high street bank </a:t>
            </a:r>
          </a:p>
        </p:txBody>
      </p:sp>
      <p:sp>
        <p:nvSpPr>
          <p:cNvPr id="10" name="TextBox 9">
            <a:extLst>
              <a:ext uri="{FF2B5EF4-FFF2-40B4-BE49-F238E27FC236}">
                <a16:creationId xmlns:a16="http://schemas.microsoft.com/office/drawing/2014/main" id="{081CB723-D2CD-44E3-FB76-3FFACDF57C36}"/>
              </a:ext>
            </a:extLst>
          </p:cNvPr>
          <p:cNvSpPr txBox="1"/>
          <p:nvPr/>
        </p:nvSpPr>
        <p:spPr>
          <a:xfrm>
            <a:off x="18793017" y="4127052"/>
            <a:ext cx="5009958" cy="3416320"/>
          </a:xfrm>
          <a:prstGeom prst="rect">
            <a:avLst/>
          </a:prstGeom>
          <a:noFill/>
        </p:spPr>
        <p:txBody>
          <a:bodyPr wrap="square">
            <a:spAutoFit/>
          </a:bodyPr>
          <a:lstStyle/>
          <a:p>
            <a:pPr>
              <a:lnSpc>
                <a:spcPct val="80000"/>
              </a:lnSpc>
            </a:pPr>
            <a:r>
              <a:rPr lang="en-GB" sz="5400" b="1">
                <a:solidFill>
                  <a:schemeClr val="bg1"/>
                </a:solidFill>
                <a:latin typeface="Apricus Black" pitchFamily="2" charset="0"/>
              </a:rPr>
              <a:t>77% of students have said they trust the communications we send on behalf of our partners</a:t>
            </a:r>
          </a:p>
        </p:txBody>
      </p:sp>
      <p:sp>
        <p:nvSpPr>
          <p:cNvPr id="11" name="TextBox 10">
            <a:extLst>
              <a:ext uri="{FF2B5EF4-FFF2-40B4-BE49-F238E27FC236}">
                <a16:creationId xmlns:a16="http://schemas.microsoft.com/office/drawing/2014/main" id="{B4E1897E-6D88-A26A-C544-6602019A40FA}"/>
              </a:ext>
            </a:extLst>
          </p:cNvPr>
          <p:cNvSpPr txBox="1"/>
          <p:nvPr/>
        </p:nvSpPr>
        <p:spPr>
          <a:xfrm>
            <a:off x="18793017" y="8103269"/>
            <a:ext cx="5442731" cy="2751522"/>
          </a:xfrm>
          <a:prstGeom prst="rect">
            <a:avLst/>
          </a:prstGeom>
          <a:noFill/>
        </p:spPr>
        <p:txBody>
          <a:bodyPr wrap="square">
            <a:spAutoFit/>
          </a:bodyPr>
          <a:lstStyle/>
          <a:p>
            <a:pPr>
              <a:lnSpc>
                <a:spcPct val="80000"/>
              </a:lnSpc>
            </a:pPr>
            <a:r>
              <a:rPr lang="en-GB" sz="5400" b="1">
                <a:solidFill>
                  <a:schemeClr val="bg1"/>
                </a:solidFill>
                <a:latin typeface="Apricus Black" pitchFamily="2" charset="0"/>
              </a:rPr>
              <a:t>Commercial businesses have seen a 66.8% average open rate, with top rates reaching 90%</a:t>
            </a:r>
          </a:p>
        </p:txBody>
      </p:sp>
      <p:sp>
        <p:nvSpPr>
          <p:cNvPr id="12" name="TextBox 11">
            <a:extLst>
              <a:ext uri="{FF2B5EF4-FFF2-40B4-BE49-F238E27FC236}">
                <a16:creationId xmlns:a16="http://schemas.microsoft.com/office/drawing/2014/main" id="{8F8D3867-B1DD-D7BD-9DD2-C99BEF917F2F}"/>
              </a:ext>
            </a:extLst>
          </p:cNvPr>
          <p:cNvSpPr txBox="1"/>
          <p:nvPr/>
        </p:nvSpPr>
        <p:spPr>
          <a:xfrm>
            <a:off x="18846019" y="11478099"/>
            <a:ext cx="5442731" cy="4524315"/>
          </a:xfrm>
          <a:prstGeom prst="rect">
            <a:avLst/>
          </a:prstGeom>
          <a:noFill/>
        </p:spPr>
        <p:txBody>
          <a:bodyPr wrap="square" rtlCol="0">
            <a:spAutoFit/>
          </a:bodyPr>
          <a:lstStyle/>
          <a:p>
            <a:r>
              <a:rPr lang="en-GB" sz="3600">
                <a:solidFill>
                  <a:schemeClr val="bg1"/>
                </a:solidFill>
                <a:effectLst/>
                <a:latin typeface="Roboto Light" panose="02000000000000000000" pitchFamily="2" charset="0"/>
              </a:rPr>
              <a:t>With the ability to send standalone, dynamic or multiple trigger-based automated email campaigns you can maximise the opportunity and take advantage of our highly engaged database.</a:t>
            </a:r>
          </a:p>
        </p:txBody>
      </p:sp>
      <p:sp>
        <p:nvSpPr>
          <p:cNvPr id="13" name="TextBox 12">
            <a:extLst>
              <a:ext uri="{FF2B5EF4-FFF2-40B4-BE49-F238E27FC236}">
                <a16:creationId xmlns:a16="http://schemas.microsoft.com/office/drawing/2014/main" id="{F376367B-81DB-4F6C-1907-69EA70C082CB}"/>
              </a:ext>
            </a:extLst>
          </p:cNvPr>
          <p:cNvSpPr txBox="1"/>
          <p:nvPr/>
        </p:nvSpPr>
        <p:spPr>
          <a:xfrm>
            <a:off x="18846019" y="17074383"/>
            <a:ext cx="3534942" cy="400110"/>
          </a:xfrm>
          <a:prstGeom prst="rect">
            <a:avLst/>
          </a:prstGeom>
          <a:noFill/>
        </p:spPr>
        <p:txBody>
          <a:bodyPr wrap="none" rtlCol="0">
            <a:spAutoFit/>
          </a:bodyPr>
          <a:lstStyle/>
          <a:p>
            <a:r>
              <a:rPr lang="en-GB" sz="2000">
                <a:solidFill>
                  <a:schemeClr val="bg1"/>
                </a:solidFill>
                <a:effectLst/>
                <a:latin typeface="Roboto Light" panose="02000000000000000000" pitchFamily="2" charset="0"/>
              </a:rPr>
              <a:t>Source: 2022 campaigns data</a:t>
            </a:r>
          </a:p>
        </p:txBody>
      </p:sp>
      <p:pic>
        <p:nvPicPr>
          <p:cNvPr id="16" name="Picture 15" descr="A person sitting on a bed looking at a tablet&#10;&#10;Description automatically generated">
            <a:extLst>
              <a:ext uri="{FF2B5EF4-FFF2-40B4-BE49-F238E27FC236}">
                <a16:creationId xmlns:a16="http://schemas.microsoft.com/office/drawing/2014/main" id="{631E5C6C-048C-EB98-BE37-8B4D00056719}"/>
              </a:ext>
            </a:extLst>
          </p:cNvPr>
          <p:cNvPicPr>
            <a:picLocks noChangeAspect="1"/>
          </p:cNvPicPr>
          <p:nvPr/>
        </p:nvPicPr>
        <p:blipFill>
          <a:blip r:embed="rId3"/>
          <a:srcRect l="41486" r="35767"/>
          <a:stretch/>
        </p:blipFill>
        <p:spPr>
          <a:xfrm>
            <a:off x="25098906" y="-43125"/>
            <a:ext cx="7413094" cy="18331125"/>
          </a:xfrm>
          <a:prstGeom prst="rect">
            <a:avLst/>
          </a:prstGeom>
        </p:spPr>
      </p:pic>
    </p:spTree>
    <p:extLst>
      <p:ext uri="{BB962C8B-B14F-4D97-AF65-F5344CB8AC3E}">
        <p14:creationId xmlns:p14="http://schemas.microsoft.com/office/powerpoint/2010/main" val="773409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9DC4DD-2C73-E7FE-CE5F-CCDFD5AA77E3}"/>
              </a:ext>
            </a:extLst>
          </p:cNvPr>
          <p:cNvSpPr txBox="1"/>
          <p:nvPr/>
        </p:nvSpPr>
        <p:spPr>
          <a:xfrm>
            <a:off x="1198179" y="2956370"/>
            <a:ext cx="12174922" cy="4893647"/>
          </a:xfrm>
          <a:prstGeom prst="rect">
            <a:avLst/>
          </a:prstGeom>
          <a:noFill/>
        </p:spPr>
        <p:txBody>
          <a:bodyPr wrap="square" rtlCol="0">
            <a:spAutoFit/>
          </a:bodyPr>
          <a:lstStyle/>
          <a:p>
            <a:pPr>
              <a:lnSpc>
                <a:spcPct val="80000"/>
              </a:lnSpc>
            </a:pPr>
            <a:r>
              <a:rPr lang="en-GB" sz="13000" b="1">
                <a:solidFill>
                  <a:srgbClr val="F37561"/>
                </a:solidFill>
                <a:effectLst/>
                <a:latin typeface="Apricus Black" pitchFamily="2" charset="0"/>
              </a:rPr>
              <a:t>EXHIBIT YOUR BRAND </a:t>
            </a:r>
            <a:r>
              <a:rPr lang="en-GB" sz="13000" b="1">
                <a:solidFill>
                  <a:schemeClr val="bg1"/>
                </a:solidFill>
                <a:effectLst/>
                <a:latin typeface="Apricus Black" pitchFamily="2" charset="0"/>
              </a:rPr>
              <a:t>AND MEET FUTURE CUSTOMERS IN PERSON</a:t>
            </a:r>
          </a:p>
        </p:txBody>
      </p:sp>
      <p:sp>
        <p:nvSpPr>
          <p:cNvPr id="5" name="TextBox 4">
            <a:extLst>
              <a:ext uri="{FF2B5EF4-FFF2-40B4-BE49-F238E27FC236}">
                <a16:creationId xmlns:a16="http://schemas.microsoft.com/office/drawing/2014/main" id="{949F6C69-E05C-70D0-C6D3-24780E560D8A}"/>
              </a:ext>
            </a:extLst>
          </p:cNvPr>
          <p:cNvSpPr txBox="1"/>
          <p:nvPr/>
        </p:nvSpPr>
        <p:spPr>
          <a:xfrm>
            <a:off x="1198177" y="8688966"/>
            <a:ext cx="13946573" cy="6247864"/>
          </a:xfrm>
          <a:prstGeom prst="rect">
            <a:avLst/>
          </a:prstGeom>
          <a:noFill/>
        </p:spPr>
        <p:txBody>
          <a:bodyPr wrap="square" rtlCol="0">
            <a:spAutoFit/>
          </a:bodyPr>
          <a:lstStyle/>
          <a:p>
            <a:pPr>
              <a:spcAft>
                <a:spcPts val="2400"/>
              </a:spcAft>
            </a:pPr>
            <a:r>
              <a:rPr lang="en-GB" sz="4400" b="1">
                <a:solidFill>
                  <a:schemeClr val="bg1"/>
                </a:solidFill>
                <a:effectLst/>
                <a:latin typeface="Roboto" panose="02000000000000000000" pitchFamily="2" charset="0"/>
                <a:ea typeface="Roboto" panose="02000000000000000000" pitchFamily="2" charset="0"/>
                <a:cs typeface="Roboto" panose="02000000000000000000" pitchFamily="2" charset="0"/>
              </a:rPr>
              <a:t>Over 9 months, UCAS events visit more than 40 towns and cities across the UK. This provides brands with ample opportunity to connect with and make a lasting connection on young people.</a:t>
            </a:r>
          </a:p>
          <a:p>
            <a:pPr marL="571500" indent="-571500">
              <a:spcAft>
                <a:spcPts val="2400"/>
              </a:spcAft>
              <a:buFont typeface="Wingdings" pitchFamily="2" charset="2"/>
              <a:buChar char="Ø"/>
            </a:pPr>
            <a:r>
              <a:rPr lang="en-GB" sz="3600">
                <a:solidFill>
                  <a:schemeClr val="bg1"/>
                </a:solidFill>
                <a:effectLst/>
                <a:latin typeface="Roboto Light" panose="02000000000000000000" pitchFamily="2" charset="0"/>
              </a:rPr>
              <a:t>Increase brand awareness</a:t>
            </a:r>
          </a:p>
          <a:p>
            <a:pPr marL="571500" indent="-571500">
              <a:spcAft>
                <a:spcPts val="2400"/>
              </a:spcAft>
              <a:buFont typeface="Wingdings" pitchFamily="2" charset="2"/>
              <a:buChar char="Ø"/>
            </a:pPr>
            <a:r>
              <a:rPr lang="en-GB" sz="3600">
                <a:solidFill>
                  <a:schemeClr val="bg1"/>
                </a:solidFill>
                <a:effectLst/>
                <a:latin typeface="Roboto Light" panose="02000000000000000000" pitchFamily="2" charset="0"/>
              </a:rPr>
              <a:t>Interact with potential customers face-to-face</a:t>
            </a:r>
          </a:p>
          <a:p>
            <a:pPr marL="571500" indent="-571500">
              <a:spcAft>
                <a:spcPts val="2400"/>
              </a:spcAft>
              <a:buFont typeface="Wingdings" pitchFamily="2" charset="2"/>
              <a:buChar char="Ø"/>
            </a:pPr>
            <a:r>
              <a:rPr lang="en-GB" sz="3600">
                <a:solidFill>
                  <a:schemeClr val="bg1"/>
                </a:solidFill>
                <a:effectLst/>
                <a:latin typeface="Roboto Light" panose="02000000000000000000" pitchFamily="2" charset="0"/>
              </a:rPr>
              <a:t>Network and explore partnerships</a:t>
            </a:r>
          </a:p>
          <a:p>
            <a:pPr marL="571500" indent="-571500">
              <a:spcAft>
                <a:spcPts val="2400"/>
              </a:spcAft>
              <a:buFont typeface="Wingdings" pitchFamily="2" charset="2"/>
              <a:buChar char="Ø"/>
            </a:pPr>
            <a:r>
              <a:rPr lang="en-GB" sz="3600">
                <a:solidFill>
                  <a:schemeClr val="bg1"/>
                </a:solidFill>
                <a:effectLst/>
                <a:latin typeface="Roboto Light" panose="02000000000000000000" pitchFamily="2" charset="0"/>
              </a:rPr>
              <a:t>Create loyal customers</a:t>
            </a:r>
          </a:p>
        </p:txBody>
      </p:sp>
      <p:sp>
        <p:nvSpPr>
          <p:cNvPr id="6" name="Rectangle 5">
            <a:extLst>
              <a:ext uri="{FF2B5EF4-FFF2-40B4-BE49-F238E27FC236}">
                <a16:creationId xmlns:a16="http://schemas.microsoft.com/office/drawing/2014/main" id="{99F278F2-634C-FDD9-6077-5550CA71FE68}"/>
              </a:ext>
            </a:extLst>
          </p:cNvPr>
          <p:cNvSpPr/>
          <p:nvPr/>
        </p:nvSpPr>
        <p:spPr>
          <a:xfrm>
            <a:off x="16256000" y="0"/>
            <a:ext cx="7222300" cy="1828800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AEEF"/>
              </a:solidFill>
            </a:endParaRPr>
          </a:p>
        </p:txBody>
      </p:sp>
      <p:sp>
        <p:nvSpPr>
          <p:cNvPr id="7" name="TextBox 6">
            <a:extLst>
              <a:ext uri="{FF2B5EF4-FFF2-40B4-BE49-F238E27FC236}">
                <a16:creationId xmlns:a16="http://schemas.microsoft.com/office/drawing/2014/main" id="{6C6C4209-7A5E-5665-9B8D-4378CCE13CF7}"/>
              </a:ext>
            </a:extLst>
          </p:cNvPr>
          <p:cNvSpPr txBox="1"/>
          <p:nvPr/>
        </p:nvSpPr>
        <p:spPr>
          <a:xfrm>
            <a:off x="1109812" y="1095874"/>
            <a:ext cx="6831156" cy="1274195"/>
          </a:xfrm>
          <a:prstGeom prst="rect">
            <a:avLst/>
          </a:prstGeom>
          <a:noFill/>
        </p:spPr>
        <p:txBody>
          <a:bodyPr wrap="square" rtlCol="0">
            <a:spAutoFit/>
          </a:bodyPr>
          <a:lstStyle/>
          <a:p>
            <a:pPr>
              <a:lnSpc>
                <a:spcPct val="80000"/>
              </a:lnSpc>
            </a:pPr>
            <a:r>
              <a:rPr lang="en-GB" sz="9600">
                <a:solidFill>
                  <a:schemeClr val="bg1"/>
                </a:solidFill>
                <a:effectLst/>
                <a:latin typeface="Apricus" pitchFamily="2" charset="0"/>
              </a:rPr>
              <a:t>EVENTS</a:t>
            </a:r>
          </a:p>
        </p:txBody>
      </p:sp>
      <p:sp>
        <p:nvSpPr>
          <p:cNvPr id="8" name="TextBox 7">
            <a:extLst>
              <a:ext uri="{FF2B5EF4-FFF2-40B4-BE49-F238E27FC236}">
                <a16:creationId xmlns:a16="http://schemas.microsoft.com/office/drawing/2014/main" id="{6C012054-CAB1-E9A7-6D90-728CBFAC339A}"/>
              </a:ext>
            </a:extLst>
          </p:cNvPr>
          <p:cNvSpPr txBox="1"/>
          <p:nvPr/>
        </p:nvSpPr>
        <p:spPr>
          <a:xfrm>
            <a:off x="17247872" y="1732971"/>
            <a:ext cx="4152707" cy="5410712"/>
          </a:xfrm>
          <a:prstGeom prst="rect">
            <a:avLst/>
          </a:prstGeom>
          <a:noFill/>
        </p:spPr>
        <p:txBody>
          <a:bodyPr wrap="square">
            <a:spAutoFit/>
          </a:bodyPr>
          <a:lstStyle/>
          <a:p>
            <a:pPr>
              <a:lnSpc>
                <a:spcPct val="80000"/>
              </a:lnSpc>
            </a:pPr>
            <a:r>
              <a:rPr lang="en-GB" sz="7200" b="1">
                <a:solidFill>
                  <a:schemeClr val="bg1"/>
                </a:solidFill>
                <a:latin typeface="Apricus Black" pitchFamily="2" charset="0"/>
              </a:rPr>
              <a:t>Event sponsorship drives brand engagement with 98% of consumers</a:t>
            </a:r>
          </a:p>
        </p:txBody>
      </p:sp>
      <p:sp>
        <p:nvSpPr>
          <p:cNvPr id="9" name="TextBox 8">
            <a:extLst>
              <a:ext uri="{FF2B5EF4-FFF2-40B4-BE49-F238E27FC236}">
                <a16:creationId xmlns:a16="http://schemas.microsoft.com/office/drawing/2014/main" id="{A383C0C8-2AF8-5F4B-8364-1430A0F8A99B}"/>
              </a:ext>
            </a:extLst>
          </p:cNvPr>
          <p:cNvSpPr txBox="1"/>
          <p:nvPr/>
        </p:nvSpPr>
        <p:spPr>
          <a:xfrm>
            <a:off x="17247871" y="8556177"/>
            <a:ext cx="5009958" cy="2751522"/>
          </a:xfrm>
          <a:prstGeom prst="rect">
            <a:avLst/>
          </a:prstGeom>
          <a:noFill/>
        </p:spPr>
        <p:txBody>
          <a:bodyPr wrap="square">
            <a:spAutoFit/>
          </a:bodyPr>
          <a:lstStyle/>
          <a:p>
            <a:pPr>
              <a:lnSpc>
                <a:spcPct val="80000"/>
              </a:lnSpc>
            </a:pPr>
            <a:r>
              <a:rPr lang="en-GB" sz="7200" b="1">
                <a:solidFill>
                  <a:schemeClr val="bg1"/>
                </a:solidFill>
                <a:latin typeface="Apricus Black" pitchFamily="2" charset="0"/>
              </a:rPr>
              <a:t>Over 160,000 attendees across 40 cities</a:t>
            </a:r>
          </a:p>
        </p:txBody>
      </p:sp>
      <p:sp>
        <p:nvSpPr>
          <p:cNvPr id="10" name="TextBox 9">
            <a:extLst>
              <a:ext uri="{FF2B5EF4-FFF2-40B4-BE49-F238E27FC236}">
                <a16:creationId xmlns:a16="http://schemas.microsoft.com/office/drawing/2014/main" id="{699164FB-196B-3893-714F-B6B804495CFD}"/>
              </a:ext>
            </a:extLst>
          </p:cNvPr>
          <p:cNvSpPr txBox="1"/>
          <p:nvPr/>
        </p:nvSpPr>
        <p:spPr>
          <a:xfrm>
            <a:off x="17247871" y="12730201"/>
            <a:ext cx="5442731" cy="3637919"/>
          </a:xfrm>
          <a:prstGeom prst="rect">
            <a:avLst/>
          </a:prstGeom>
          <a:noFill/>
        </p:spPr>
        <p:txBody>
          <a:bodyPr wrap="square">
            <a:spAutoFit/>
          </a:bodyPr>
          <a:lstStyle/>
          <a:p>
            <a:pPr>
              <a:lnSpc>
                <a:spcPct val="80000"/>
              </a:lnSpc>
            </a:pPr>
            <a:r>
              <a:rPr lang="en-GB" sz="7200" b="1">
                <a:solidFill>
                  <a:schemeClr val="bg1"/>
                </a:solidFill>
                <a:latin typeface="Apricus Black" pitchFamily="2" charset="0"/>
              </a:rPr>
              <a:t>Our commercial partners generate 596 leads on average</a:t>
            </a:r>
          </a:p>
        </p:txBody>
      </p:sp>
      <p:grpSp>
        <p:nvGrpSpPr>
          <p:cNvPr id="11" name="Group 10">
            <a:extLst>
              <a:ext uri="{FF2B5EF4-FFF2-40B4-BE49-F238E27FC236}">
                <a16:creationId xmlns:a16="http://schemas.microsoft.com/office/drawing/2014/main" id="{DF5C7AC3-C091-A90C-4354-98D205654C73}"/>
              </a:ext>
            </a:extLst>
          </p:cNvPr>
          <p:cNvGrpSpPr/>
          <p:nvPr/>
        </p:nvGrpSpPr>
        <p:grpSpPr>
          <a:xfrm>
            <a:off x="4525390" y="1057275"/>
            <a:ext cx="1344157" cy="1312793"/>
            <a:chOff x="12283924" y="8148888"/>
            <a:chExt cx="2600682" cy="2540000"/>
          </a:xfrm>
        </p:grpSpPr>
        <p:sp>
          <p:nvSpPr>
            <p:cNvPr id="12" name="Oval 11">
              <a:extLst>
                <a:ext uri="{FF2B5EF4-FFF2-40B4-BE49-F238E27FC236}">
                  <a16:creationId xmlns:a16="http://schemas.microsoft.com/office/drawing/2014/main" id="{DB251615-70C7-720C-A40C-B513FCEF6577}"/>
                </a:ext>
              </a:extLst>
            </p:cNvPr>
            <p:cNvSpPr/>
            <p:nvPr/>
          </p:nvSpPr>
          <p:spPr>
            <a:xfrm>
              <a:off x="12459788" y="8294411"/>
              <a:ext cx="2248954" cy="2248954"/>
            </a:xfrm>
            <a:prstGeom prst="ellipse">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433E2E99-ED34-AD39-D075-DDE06BDE981E}"/>
                </a:ext>
              </a:extLst>
            </p:cNvPr>
            <p:cNvPicPr>
              <a:picLocks noChangeAspect="1"/>
            </p:cNvPicPr>
            <p:nvPr/>
          </p:nvPicPr>
          <p:blipFill>
            <a:blip r:embed="rId2"/>
            <a:srcRect/>
            <a:stretch/>
          </p:blipFill>
          <p:spPr>
            <a:xfrm>
              <a:off x="12283924" y="8148888"/>
              <a:ext cx="2600682" cy="2540000"/>
            </a:xfrm>
            <a:prstGeom prst="rect">
              <a:avLst/>
            </a:prstGeom>
          </p:spPr>
        </p:pic>
      </p:grpSp>
      <p:pic>
        <p:nvPicPr>
          <p:cNvPr id="16" name="Picture 15" descr="A person holding a mug and smiling&#10;&#10;Description automatically generated">
            <a:extLst>
              <a:ext uri="{FF2B5EF4-FFF2-40B4-BE49-F238E27FC236}">
                <a16:creationId xmlns:a16="http://schemas.microsoft.com/office/drawing/2014/main" id="{FD2EEBEA-A8EB-66C4-9052-DBBB63425463}"/>
              </a:ext>
            </a:extLst>
          </p:cNvPr>
          <p:cNvPicPr>
            <a:picLocks noChangeAspect="1"/>
          </p:cNvPicPr>
          <p:nvPr/>
        </p:nvPicPr>
        <p:blipFill>
          <a:blip r:embed="rId3"/>
          <a:srcRect l="29362" r="42852"/>
          <a:stretch/>
        </p:blipFill>
        <p:spPr>
          <a:xfrm>
            <a:off x="23478300" y="0"/>
            <a:ext cx="9033700" cy="18288000"/>
          </a:xfrm>
          <a:prstGeom prst="rect">
            <a:avLst/>
          </a:prstGeom>
        </p:spPr>
      </p:pic>
    </p:spTree>
    <p:extLst>
      <p:ext uri="{BB962C8B-B14F-4D97-AF65-F5344CB8AC3E}">
        <p14:creationId xmlns:p14="http://schemas.microsoft.com/office/powerpoint/2010/main" val="164527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CB5CD7-4F45-C4BC-BAB4-5103BAA2F7D6}"/>
              </a:ext>
            </a:extLst>
          </p:cNvPr>
          <p:cNvSpPr txBox="1"/>
          <p:nvPr/>
        </p:nvSpPr>
        <p:spPr>
          <a:xfrm>
            <a:off x="1198179" y="2956370"/>
            <a:ext cx="13289346" cy="6494085"/>
          </a:xfrm>
          <a:prstGeom prst="rect">
            <a:avLst/>
          </a:prstGeom>
          <a:noFill/>
        </p:spPr>
        <p:txBody>
          <a:bodyPr wrap="square" rtlCol="0">
            <a:spAutoFit/>
          </a:bodyPr>
          <a:lstStyle/>
          <a:p>
            <a:pPr>
              <a:lnSpc>
                <a:spcPct val="80000"/>
              </a:lnSpc>
            </a:pPr>
            <a:r>
              <a:rPr lang="en-GB" sz="13000" b="1">
                <a:solidFill>
                  <a:srgbClr val="57BF93"/>
                </a:solidFill>
                <a:effectLst/>
                <a:latin typeface="Apricus Black" pitchFamily="2" charset="0"/>
              </a:rPr>
              <a:t>ENGAGE WITH YOUNG PEOPLE ON UCAS.COM </a:t>
            </a:r>
            <a:br>
              <a:rPr lang="en-GB" sz="13000" b="1">
                <a:solidFill>
                  <a:schemeClr val="bg1"/>
                </a:solidFill>
                <a:effectLst/>
                <a:latin typeface="Apricus Black" pitchFamily="2" charset="0"/>
              </a:rPr>
            </a:br>
            <a:r>
              <a:rPr lang="en-GB" sz="13000" b="1">
                <a:solidFill>
                  <a:schemeClr val="bg1"/>
                </a:solidFill>
                <a:effectLst/>
                <a:latin typeface="Apricus Black" pitchFamily="2" charset="0"/>
              </a:rPr>
              <a:t>AT KEY MOMENTS IN THEIR DECISION-MAKING PROCESS</a:t>
            </a:r>
          </a:p>
        </p:txBody>
      </p:sp>
      <p:sp>
        <p:nvSpPr>
          <p:cNvPr id="6" name="TextBox 5">
            <a:extLst>
              <a:ext uri="{FF2B5EF4-FFF2-40B4-BE49-F238E27FC236}">
                <a16:creationId xmlns:a16="http://schemas.microsoft.com/office/drawing/2014/main" id="{20E171CC-2C47-EF7A-1AB5-547D874F5CA4}"/>
              </a:ext>
            </a:extLst>
          </p:cNvPr>
          <p:cNvSpPr txBox="1"/>
          <p:nvPr/>
        </p:nvSpPr>
        <p:spPr>
          <a:xfrm>
            <a:off x="1198177" y="9864746"/>
            <a:ext cx="13946573" cy="6063198"/>
          </a:xfrm>
          <a:prstGeom prst="rect">
            <a:avLst/>
          </a:prstGeom>
          <a:noFill/>
        </p:spPr>
        <p:txBody>
          <a:bodyPr wrap="square" rtlCol="0">
            <a:spAutoFit/>
          </a:bodyPr>
          <a:lstStyle/>
          <a:p>
            <a:pPr>
              <a:spcAft>
                <a:spcPts val="2400"/>
              </a:spcAft>
            </a:pPr>
            <a:r>
              <a:rPr lang="en-GB" sz="4400" b="1">
                <a:solidFill>
                  <a:schemeClr val="bg1"/>
                </a:solidFill>
                <a:effectLst/>
                <a:latin typeface="Roboto" panose="02000000000000000000" pitchFamily="2" charset="0"/>
                <a:ea typeface="Roboto" panose="02000000000000000000" pitchFamily="2" charset="0"/>
                <a:cs typeface="Roboto" panose="02000000000000000000" pitchFamily="2" charset="0"/>
              </a:rPr>
              <a:t>Position your brand at the forefront of young people’s minds by securing a prime spot on UCAS. This is the place where big decisions are made – and where your brand could sit front and centre for young people and their influencers.</a:t>
            </a:r>
          </a:p>
          <a:p>
            <a:pPr marL="571500" indent="-571500">
              <a:spcAft>
                <a:spcPts val="2400"/>
              </a:spcAft>
              <a:buFont typeface="Wingdings" pitchFamily="2" charset="2"/>
              <a:buChar char="Ø"/>
            </a:pPr>
            <a:r>
              <a:rPr lang="en-GB" sz="3600">
                <a:solidFill>
                  <a:schemeClr val="bg1"/>
                </a:solidFill>
                <a:effectLst/>
                <a:latin typeface="Roboto Light" panose="02000000000000000000" pitchFamily="2" charset="0"/>
              </a:rPr>
              <a:t>Create a visual impact</a:t>
            </a:r>
          </a:p>
          <a:p>
            <a:pPr marL="571500" indent="-571500">
              <a:spcAft>
                <a:spcPts val="2400"/>
              </a:spcAft>
              <a:buFont typeface="Wingdings" pitchFamily="2" charset="2"/>
              <a:buChar char="Ø"/>
            </a:pPr>
            <a:r>
              <a:rPr lang="en-GB" sz="3600">
                <a:solidFill>
                  <a:schemeClr val="bg1"/>
                </a:solidFill>
                <a:effectLst/>
                <a:latin typeface="Roboto Light" panose="02000000000000000000" pitchFamily="2" charset="0"/>
              </a:rPr>
              <a:t>Target millions of potential new customers  </a:t>
            </a:r>
          </a:p>
          <a:p>
            <a:pPr marL="571500" indent="-571500">
              <a:spcAft>
                <a:spcPts val="2400"/>
              </a:spcAft>
              <a:buFont typeface="Wingdings" pitchFamily="2" charset="2"/>
              <a:buChar char="Ø"/>
            </a:pPr>
            <a:r>
              <a:rPr lang="en-GB" sz="3600">
                <a:solidFill>
                  <a:schemeClr val="bg1"/>
                </a:solidFill>
                <a:effectLst/>
                <a:latin typeface="Roboto Light" panose="02000000000000000000" pitchFamily="2" charset="0"/>
              </a:rPr>
              <a:t>Increase brand awareness</a:t>
            </a:r>
          </a:p>
        </p:txBody>
      </p:sp>
      <p:sp>
        <p:nvSpPr>
          <p:cNvPr id="7" name="Rectangle 6">
            <a:extLst>
              <a:ext uri="{FF2B5EF4-FFF2-40B4-BE49-F238E27FC236}">
                <a16:creationId xmlns:a16="http://schemas.microsoft.com/office/drawing/2014/main" id="{DD1C96A9-7A31-8A0C-859C-355E3DD3C430}"/>
              </a:ext>
            </a:extLst>
          </p:cNvPr>
          <p:cNvSpPr/>
          <p:nvPr/>
        </p:nvSpPr>
        <p:spPr>
          <a:xfrm>
            <a:off x="16256000" y="0"/>
            <a:ext cx="6032500" cy="1828800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AEEF"/>
              </a:solidFill>
            </a:endParaRPr>
          </a:p>
        </p:txBody>
      </p:sp>
      <p:sp>
        <p:nvSpPr>
          <p:cNvPr id="8" name="TextBox 7">
            <a:extLst>
              <a:ext uri="{FF2B5EF4-FFF2-40B4-BE49-F238E27FC236}">
                <a16:creationId xmlns:a16="http://schemas.microsoft.com/office/drawing/2014/main" id="{6E605FBD-7F44-5580-4C16-99390DF2B8AF}"/>
              </a:ext>
            </a:extLst>
          </p:cNvPr>
          <p:cNvSpPr txBox="1"/>
          <p:nvPr/>
        </p:nvSpPr>
        <p:spPr>
          <a:xfrm>
            <a:off x="1109812" y="1095874"/>
            <a:ext cx="6831156" cy="1274195"/>
          </a:xfrm>
          <a:prstGeom prst="rect">
            <a:avLst/>
          </a:prstGeom>
          <a:noFill/>
        </p:spPr>
        <p:txBody>
          <a:bodyPr wrap="square" rtlCol="0">
            <a:spAutoFit/>
          </a:bodyPr>
          <a:lstStyle/>
          <a:p>
            <a:pPr>
              <a:lnSpc>
                <a:spcPct val="80000"/>
              </a:lnSpc>
            </a:pPr>
            <a:r>
              <a:rPr lang="en-GB" sz="9600">
                <a:solidFill>
                  <a:schemeClr val="bg1"/>
                </a:solidFill>
                <a:effectLst/>
                <a:latin typeface="Apricus" pitchFamily="2" charset="0"/>
              </a:rPr>
              <a:t>WEBSITE</a:t>
            </a:r>
          </a:p>
        </p:txBody>
      </p:sp>
      <p:pic>
        <p:nvPicPr>
          <p:cNvPr id="9" name="Picture 8" descr="A black and white circle with a star on it&#10;&#10;Description automatically generated">
            <a:extLst>
              <a:ext uri="{FF2B5EF4-FFF2-40B4-BE49-F238E27FC236}">
                <a16:creationId xmlns:a16="http://schemas.microsoft.com/office/drawing/2014/main" id="{8D68E9CA-AC1A-E9FC-096E-A9B165439F23}"/>
              </a:ext>
            </a:extLst>
          </p:cNvPr>
          <p:cNvPicPr>
            <a:picLocks noChangeAspect="1"/>
          </p:cNvPicPr>
          <p:nvPr/>
        </p:nvPicPr>
        <p:blipFill>
          <a:blip r:embed="rId2"/>
          <a:stretch>
            <a:fillRect/>
          </a:stretch>
        </p:blipFill>
        <p:spPr>
          <a:xfrm>
            <a:off x="4512525" y="1057274"/>
            <a:ext cx="1382757" cy="1382757"/>
          </a:xfrm>
          <a:prstGeom prst="rect">
            <a:avLst/>
          </a:prstGeom>
        </p:spPr>
      </p:pic>
      <p:sp>
        <p:nvSpPr>
          <p:cNvPr id="10" name="TextBox 9">
            <a:extLst>
              <a:ext uri="{FF2B5EF4-FFF2-40B4-BE49-F238E27FC236}">
                <a16:creationId xmlns:a16="http://schemas.microsoft.com/office/drawing/2014/main" id="{B83CD7E2-CE3D-9317-5749-4A3DDBA368EB}"/>
              </a:ext>
            </a:extLst>
          </p:cNvPr>
          <p:cNvSpPr txBox="1"/>
          <p:nvPr/>
        </p:nvSpPr>
        <p:spPr>
          <a:xfrm>
            <a:off x="17306826" y="870657"/>
            <a:ext cx="3924399" cy="2751522"/>
          </a:xfrm>
          <a:prstGeom prst="rect">
            <a:avLst/>
          </a:prstGeom>
          <a:noFill/>
        </p:spPr>
        <p:txBody>
          <a:bodyPr wrap="square">
            <a:spAutoFit/>
          </a:bodyPr>
          <a:lstStyle/>
          <a:p>
            <a:pPr>
              <a:lnSpc>
                <a:spcPct val="80000"/>
              </a:lnSpc>
            </a:pPr>
            <a:r>
              <a:rPr lang="en-GB" sz="5400" b="1">
                <a:solidFill>
                  <a:schemeClr val="bg1"/>
                </a:solidFill>
                <a:latin typeface="Apricus Black" pitchFamily="2" charset="0"/>
              </a:rPr>
              <a:t>Be seen by 1.8 million monthly visitors on </a:t>
            </a:r>
            <a:r>
              <a:rPr lang="en-GB" sz="5400" b="1" err="1">
                <a:solidFill>
                  <a:schemeClr val="bg1"/>
                </a:solidFill>
                <a:latin typeface="Apricus Black" pitchFamily="2" charset="0"/>
              </a:rPr>
              <a:t>UCAS.com</a:t>
            </a:r>
            <a:endParaRPr lang="en-GB" sz="5400" b="1">
              <a:solidFill>
                <a:schemeClr val="bg1"/>
              </a:solidFill>
              <a:latin typeface="Apricus Black" pitchFamily="2" charset="0"/>
            </a:endParaRPr>
          </a:p>
        </p:txBody>
      </p:sp>
      <p:sp>
        <p:nvSpPr>
          <p:cNvPr id="11" name="TextBox 10">
            <a:extLst>
              <a:ext uri="{FF2B5EF4-FFF2-40B4-BE49-F238E27FC236}">
                <a16:creationId xmlns:a16="http://schemas.microsoft.com/office/drawing/2014/main" id="{11D19CE9-8156-E2A0-E8A2-E635CAD9D105}"/>
              </a:ext>
            </a:extLst>
          </p:cNvPr>
          <p:cNvSpPr txBox="1"/>
          <p:nvPr/>
        </p:nvSpPr>
        <p:spPr>
          <a:xfrm>
            <a:off x="17306824" y="4127052"/>
            <a:ext cx="3924401" cy="2751522"/>
          </a:xfrm>
          <a:prstGeom prst="rect">
            <a:avLst/>
          </a:prstGeom>
          <a:noFill/>
        </p:spPr>
        <p:txBody>
          <a:bodyPr wrap="square">
            <a:spAutoFit/>
          </a:bodyPr>
          <a:lstStyle/>
          <a:p>
            <a:pPr>
              <a:lnSpc>
                <a:spcPct val="80000"/>
              </a:lnSpc>
            </a:pPr>
            <a:r>
              <a:rPr lang="en-GB" sz="5400" b="1">
                <a:solidFill>
                  <a:schemeClr val="bg1"/>
                </a:solidFill>
                <a:latin typeface="Apricus Black" pitchFamily="2" charset="0"/>
              </a:rPr>
              <a:t>Target 700,000 students within their university application</a:t>
            </a:r>
          </a:p>
        </p:txBody>
      </p:sp>
      <p:sp>
        <p:nvSpPr>
          <p:cNvPr id="12" name="TextBox 11">
            <a:extLst>
              <a:ext uri="{FF2B5EF4-FFF2-40B4-BE49-F238E27FC236}">
                <a16:creationId xmlns:a16="http://schemas.microsoft.com/office/drawing/2014/main" id="{81E1E2B8-6C08-7BCF-1390-E8A17ED3EABF}"/>
              </a:ext>
            </a:extLst>
          </p:cNvPr>
          <p:cNvSpPr txBox="1"/>
          <p:nvPr/>
        </p:nvSpPr>
        <p:spPr>
          <a:xfrm>
            <a:off x="17306824" y="7426876"/>
            <a:ext cx="3924401" cy="4081117"/>
          </a:xfrm>
          <a:prstGeom prst="rect">
            <a:avLst/>
          </a:prstGeom>
          <a:noFill/>
        </p:spPr>
        <p:txBody>
          <a:bodyPr wrap="square">
            <a:spAutoFit/>
          </a:bodyPr>
          <a:lstStyle/>
          <a:p>
            <a:pPr>
              <a:lnSpc>
                <a:spcPct val="80000"/>
              </a:lnSpc>
            </a:pPr>
            <a:r>
              <a:rPr lang="en-GB" sz="5400" b="1">
                <a:solidFill>
                  <a:schemeClr val="bg1"/>
                </a:solidFill>
                <a:latin typeface="Apricus Black" pitchFamily="2" charset="0"/>
              </a:rPr>
              <a:t>Personalise your ads to targeted audiences and generate 10x more clicks</a:t>
            </a:r>
          </a:p>
        </p:txBody>
      </p:sp>
      <p:sp>
        <p:nvSpPr>
          <p:cNvPr id="13" name="TextBox 12">
            <a:extLst>
              <a:ext uri="{FF2B5EF4-FFF2-40B4-BE49-F238E27FC236}">
                <a16:creationId xmlns:a16="http://schemas.microsoft.com/office/drawing/2014/main" id="{AAB9B383-360D-EF4D-02D0-CD2F7B8C73A0}"/>
              </a:ext>
            </a:extLst>
          </p:cNvPr>
          <p:cNvSpPr txBox="1"/>
          <p:nvPr/>
        </p:nvSpPr>
        <p:spPr>
          <a:xfrm>
            <a:off x="17359827" y="12309913"/>
            <a:ext cx="4185723" cy="5078313"/>
          </a:xfrm>
          <a:prstGeom prst="rect">
            <a:avLst/>
          </a:prstGeom>
          <a:noFill/>
        </p:spPr>
        <p:txBody>
          <a:bodyPr wrap="square" rtlCol="0">
            <a:spAutoFit/>
          </a:bodyPr>
          <a:lstStyle/>
          <a:p>
            <a:r>
              <a:rPr lang="en-GB" sz="3600">
                <a:solidFill>
                  <a:schemeClr val="bg1"/>
                </a:solidFill>
                <a:effectLst/>
                <a:latin typeface="Roboto Light" panose="02000000000000000000" pitchFamily="2" charset="0"/>
              </a:rPr>
              <a:t>Whether it be targeted display, sponsored content, programmatic or peer-to-peer engagement, we have an opportunity to promote your brand.</a:t>
            </a:r>
          </a:p>
        </p:txBody>
      </p:sp>
      <p:pic>
        <p:nvPicPr>
          <p:cNvPr id="16" name="Picture 15" descr="A person sitting on a bed reading a book&#10;&#10;Description automatically generated">
            <a:extLst>
              <a:ext uri="{FF2B5EF4-FFF2-40B4-BE49-F238E27FC236}">
                <a16:creationId xmlns:a16="http://schemas.microsoft.com/office/drawing/2014/main" id="{EA5CEFFD-AB43-D003-26F7-41D85648B327}"/>
              </a:ext>
            </a:extLst>
          </p:cNvPr>
          <p:cNvPicPr>
            <a:picLocks noChangeAspect="1"/>
          </p:cNvPicPr>
          <p:nvPr/>
        </p:nvPicPr>
        <p:blipFill>
          <a:blip r:embed="rId3"/>
          <a:srcRect l="33479" r="35210"/>
          <a:stretch/>
        </p:blipFill>
        <p:spPr>
          <a:xfrm>
            <a:off x="22282049" y="-89767"/>
            <a:ext cx="10229951" cy="18377767"/>
          </a:xfrm>
          <a:prstGeom prst="rect">
            <a:avLst/>
          </a:prstGeom>
        </p:spPr>
      </p:pic>
    </p:spTree>
    <p:extLst>
      <p:ext uri="{BB962C8B-B14F-4D97-AF65-F5344CB8AC3E}">
        <p14:creationId xmlns:p14="http://schemas.microsoft.com/office/powerpoint/2010/main" val="2675318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D9B0666-4B12-0D17-EA2A-B6157322BA7F}"/>
              </a:ext>
            </a:extLst>
          </p:cNvPr>
          <p:cNvSpPr txBox="1"/>
          <p:nvPr/>
        </p:nvSpPr>
        <p:spPr>
          <a:xfrm>
            <a:off x="1198178" y="2956370"/>
            <a:ext cx="12361665" cy="3293209"/>
          </a:xfrm>
          <a:prstGeom prst="rect">
            <a:avLst/>
          </a:prstGeom>
          <a:noFill/>
        </p:spPr>
        <p:txBody>
          <a:bodyPr wrap="square" rtlCol="0">
            <a:spAutoFit/>
          </a:bodyPr>
          <a:lstStyle/>
          <a:p>
            <a:pPr>
              <a:lnSpc>
                <a:spcPct val="80000"/>
              </a:lnSpc>
            </a:pPr>
            <a:r>
              <a:rPr lang="en-GB" sz="13000" b="1">
                <a:solidFill>
                  <a:srgbClr val="15BCBC"/>
                </a:solidFill>
                <a:effectLst/>
                <a:latin typeface="Apricus Black" pitchFamily="2" charset="0"/>
              </a:rPr>
              <a:t>REACH GEN Z ON </a:t>
            </a:r>
            <a:r>
              <a:rPr lang="en-GB" sz="13000" b="1">
                <a:solidFill>
                  <a:schemeClr val="bg1"/>
                </a:solidFill>
                <a:effectLst/>
                <a:latin typeface="Apricus Black" pitchFamily="2" charset="0"/>
              </a:rPr>
              <a:t>THEIR FAVOURITE PLATFORMS</a:t>
            </a:r>
          </a:p>
        </p:txBody>
      </p:sp>
      <p:sp>
        <p:nvSpPr>
          <p:cNvPr id="13" name="TextBox 12">
            <a:extLst>
              <a:ext uri="{FF2B5EF4-FFF2-40B4-BE49-F238E27FC236}">
                <a16:creationId xmlns:a16="http://schemas.microsoft.com/office/drawing/2014/main" id="{33B6FD74-2CF8-207C-B775-D18E79E1A5D5}"/>
              </a:ext>
            </a:extLst>
          </p:cNvPr>
          <p:cNvSpPr txBox="1"/>
          <p:nvPr/>
        </p:nvSpPr>
        <p:spPr>
          <a:xfrm>
            <a:off x="1198177" y="6797101"/>
            <a:ext cx="13260773" cy="8463855"/>
          </a:xfrm>
          <a:prstGeom prst="rect">
            <a:avLst/>
          </a:prstGeom>
          <a:noFill/>
        </p:spPr>
        <p:txBody>
          <a:bodyPr wrap="square" rtlCol="0">
            <a:spAutoFit/>
          </a:bodyPr>
          <a:lstStyle/>
          <a:p>
            <a:pPr>
              <a:spcAft>
                <a:spcPts val="2400"/>
              </a:spcAft>
            </a:pPr>
            <a:r>
              <a:rPr lang="en-GB" sz="4400" b="1">
                <a:solidFill>
                  <a:schemeClr val="bg1"/>
                </a:solidFill>
                <a:effectLst/>
                <a:latin typeface="Roboto" panose="02000000000000000000" pitchFamily="2" charset="0"/>
                <a:ea typeface="Roboto" panose="02000000000000000000" pitchFamily="2" charset="0"/>
                <a:cs typeface="Roboto" panose="02000000000000000000" pitchFamily="2" charset="0"/>
              </a:rPr>
              <a:t>Whether you’re building strong brand awareness or encouraging direct action, our paid media is a smarter solution to the growing demand for personalised, relevant advertising.</a:t>
            </a:r>
          </a:p>
          <a:p>
            <a:pPr marL="571500" indent="-571500">
              <a:spcAft>
                <a:spcPts val="2400"/>
              </a:spcAft>
              <a:buFont typeface="Wingdings" pitchFamily="2" charset="2"/>
              <a:buChar char="Ø"/>
            </a:pPr>
            <a:r>
              <a:rPr lang="en-GB" sz="3600">
                <a:solidFill>
                  <a:schemeClr val="bg1"/>
                </a:solidFill>
                <a:effectLst/>
                <a:latin typeface="Roboto Light" panose="02000000000000000000" pitchFamily="2" charset="0"/>
              </a:rPr>
              <a:t>Precisely define your ideal audience based on </a:t>
            </a:r>
            <a:br>
              <a:rPr lang="en-GB" sz="3600">
                <a:solidFill>
                  <a:schemeClr val="bg1"/>
                </a:solidFill>
                <a:effectLst/>
                <a:latin typeface="Roboto Light" panose="02000000000000000000" pitchFamily="2" charset="0"/>
              </a:rPr>
            </a:br>
            <a:r>
              <a:rPr lang="en-GB" sz="3600">
                <a:solidFill>
                  <a:schemeClr val="bg1"/>
                </a:solidFill>
                <a:effectLst/>
                <a:latin typeface="Roboto Light" panose="02000000000000000000" pitchFamily="2" charset="0"/>
              </a:rPr>
              <a:t>their HUB favourites and </a:t>
            </a:r>
            <a:r>
              <a:rPr lang="en-GB" sz="3600" err="1">
                <a:solidFill>
                  <a:schemeClr val="bg1"/>
                </a:solidFill>
                <a:effectLst/>
                <a:latin typeface="Roboto Light" panose="02000000000000000000" pitchFamily="2" charset="0"/>
              </a:rPr>
              <a:t>UCAS.com</a:t>
            </a:r>
            <a:r>
              <a:rPr lang="en-GB" sz="3600">
                <a:solidFill>
                  <a:schemeClr val="bg1"/>
                </a:solidFill>
                <a:effectLst/>
                <a:latin typeface="Roboto Light" panose="02000000000000000000" pitchFamily="2" charset="0"/>
              </a:rPr>
              <a:t> searches</a:t>
            </a:r>
          </a:p>
          <a:p>
            <a:pPr marL="571500" indent="-571500">
              <a:spcAft>
                <a:spcPts val="2400"/>
              </a:spcAft>
              <a:buFont typeface="Wingdings" pitchFamily="2" charset="2"/>
              <a:buChar char="Ø"/>
            </a:pPr>
            <a:r>
              <a:rPr lang="en-GB" sz="3600">
                <a:solidFill>
                  <a:schemeClr val="bg1"/>
                </a:solidFill>
                <a:effectLst/>
                <a:latin typeface="Roboto Light" panose="02000000000000000000" pitchFamily="2" charset="0"/>
              </a:rPr>
              <a:t>Increase your reach to a verified </a:t>
            </a:r>
            <a:br>
              <a:rPr lang="en-GB" sz="3600">
                <a:solidFill>
                  <a:schemeClr val="bg1"/>
                </a:solidFill>
                <a:effectLst/>
                <a:latin typeface="Roboto Light" panose="02000000000000000000" pitchFamily="2" charset="0"/>
              </a:rPr>
            </a:br>
            <a:r>
              <a:rPr lang="en-GB" sz="3600">
                <a:solidFill>
                  <a:schemeClr val="bg1"/>
                </a:solidFill>
                <a:effectLst/>
                <a:latin typeface="Roboto Light" panose="02000000000000000000" pitchFamily="2" charset="0"/>
              </a:rPr>
              <a:t>student audience group</a:t>
            </a:r>
          </a:p>
          <a:p>
            <a:pPr marL="571500" indent="-571500">
              <a:spcAft>
                <a:spcPts val="2400"/>
              </a:spcAft>
              <a:buFont typeface="Wingdings" pitchFamily="2" charset="2"/>
              <a:buChar char="Ø"/>
            </a:pPr>
            <a:r>
              <a:rPr lang="en-GB" sz="3600">
                <a:solidFill>
                  <a:schemeClr val="bg1"/>
                </a:solidFill>
                <a:effectLst/>
                <a:latin typeface="Roboto Light" panose="02000000000000000000" pitchFamily="2" charset="0"/>
              </a:rPr>
              <a:t>Remarket to users you know are </a:t>
            </a:r>
            <a:br>
              <a:rPr lang="en-GB" sz="3600">
                <a:solidFill>
                  <a:schemeClr val="bg1"/>
                </a:solidFill>
                <a:effectLst/>
                <a:latin typeface="Roboto Light" panose="02000000000000000000" pitchFamily="2" charset="0"/>
              </a:rPr>
            </a:br>
            <a:r>
              <a:rPr lang="en-GB" sz="3600">
                <a:solidFill>
                  <a:schemeClr val="bg1"/>
                </a:solidFill>
                <a:effectLst/>
                <a:latin typeface="Roboto Light" panose="02000000000000000000" pitchFamily="2" charset="0"/>
              </a:rPr>
              <a:t>interested based on their activity </a:t>
            </a:r>
          </a:p>
          <a:p>
            <a:pPr marL="571500" indent="-571500">
              <a:spcAft>
                <a:spcPts val="2400"/>
              </a:spcAft>
              <a:buFont typeface="Wingdings" pitchFamily="2" charset="2"/>
              <a:buChar char="Ø"/>
            </a:pPr>
            <a:r>
              <a:rPr lang="en-GB" sz="3600">
                <a:solidFill>
                  <a:schemeClr val="bg1"/>
                </a:solidFill>
                <a:effectLst/>
                <a:latin typeface="Roboto Light" panose="02000000000000000000" pitchFamily="2" charset="0"/>
              </a:rPr>
              <a:t>Retarget users on the platforms </a:t>
            </a:r>
            <a:br>
              <a:rPr lang="en-GB" sz="3600">
                <a:solidFill>
                  <a:schemeClr val="bg1"/>
                </a:solidFill>
                <a:effectLst/>
                <a:latin typeface="Roboto Light" panose="02000000000000000000" pitchFamily="2" charset="0"/>
              </a:rPr>
            </a:br>
            <a:r>
              <a:rPr lang="en-GB" sz="3600">
                <a:solidFill>
                  <a:schemeClr val="bg1"/>
                </a:solidFill>
                <a:effectLst/>
                <a:latin typeface="Roboto Light" panose="02000000000000000000" pitchFamily="2" charset="0"/>
              </a:rPr>
              <a:t>they are most engaged</a:t>
            </a:r>
          </a:p>
        </p:txBody>
      </p:sp>
      <p:sp>
        <p:nvSpPr>
          <p:cNvPr id="14" name="Rectangle 13">
            <a:extLst>
              <a:ext uri="{FF2B5EF4-FFF2-40B4-BE49-F238E27FC236}">
                <a16:creationId xmlns:a16="http://schemas.microsoft.com/office/drawing/2014/main" id="{839126AA-1C21-D675-708F-B2818D39D75D}"/>
              </a:ext>
            </a:extLst>
          </p:cNvPr>
          <p:cNvSpPr/>
          <p:nvPr/>
        </p:nvSpPr>
        <p:spPr>
          <a:xfrm>
            <a:off x="15145721" y="0"/>
            <a:ext cx="8545333" cy="18288000"/>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AEEF"/>
              </a:solidFill>
            </a:endParaRPr>
          </a:p>
        </p:txBody>
      </p:sp>
      <p:sp>
        <p:nvSpPr>
          <p:cNvPr id="15" name="TextBox 14">
            <a:extLst>
              <a:ext uri="{FF2B5EF4-FFF2-40B4-BE49-F238E27FC236}">
                <a16:creationId xmlns:a16="http://schemas.microsoft.com/office/drawing/2014/main" id="{6F914AA2-8FEB-8119-3335-9C399B4061C8}"/>
              </a:ext>
            </a:extLst>
          </p:cNvPr>
          <p:cNvSpPr txBox="1"/>
          <p:nvPr/>
        </p:nvSpPr>
        <p:spPr>
          <a:xfrm>
            <a:off x="1109812" y="1095874"/>
            <a:ext cx="6831156" cy="1274195"/>
          </a:xfrm>
          <a:prstGeom prst="rect">
            <a:avLst/>
          </a:prstGeom>
          <a:noFill/>
        </p:spPr>
        <p:txBody>
          <a:bodyPr wrap="square" rtlCol="0">
            <a:spAutoFit/>
          </a:bodyPr>
          <a:lstStyle/>
          <a:p>
            <a:pPr>
              <a:lnSpc>
                <a:spcPct val="80000"/>
              </a:lnSpc>
            </a:pPr>
            <a:r>
              <a:rPr lang="en-GB" sz="9600">
                <a:solidFill>
                  <a:schemeClr val="bg1"/>
                </a:solidFill>
                <a:effectLst/>
                <a:latin typeface="Apricus" pitchFamily="2" charset="0"/>
              </a:rPr>
              <a:t>PAID MEDIA</a:t>
            </a:r>
          </a:p>
        </p:txBody>
      </p:sp>
      <p:sp>
        <p:nvSpPr>
          <p:cNvPr id="16" name="TextBox 15">
            <a:extLst>
              <a:ext uri="{FF2B5EF4-FFF2-40B4-BE49-F238E27FC236}">
                <a16:creationId xmlns:a16="http://schemas.microsoft.com/office/drawing/2014/main" id="{8B6FA7E7-32BD-F1EC-19D5-544F731C22BD}"/>
              </a:ext>
            </a:extLst>
          </p:cNvPr>
          <p:cNvSpPr txBox="1"/>
          <p:nvPr/>
        </p:nvSpPr>
        <p:spPr>
          <a:xfrm>
            <a:off x="16130706" y="2376261"/>
            <a:ext cx="5621897" cy="2751522"/>
          </a:xfrm>
          <a:prstGeom prst="rect">
            <a:avLst/>
          </a:prstGeom>
          <a:noFill/>
        </p:spPr>
        <p:txBody>
          <a:bodyPr wrap="square">
            <a:spAutoFit/>
          </a:bodyPr>
          <a:lstStyle/>
          <a:p>
            <a:pPr>
              <a:lnSpc>
                <a:spcPct val="80000"/>
              </a:lnSpc>
            </a:pPr>
            <a:r>
              <a:rPr lang="en-GB" sz="5400" b="1">
                <a:solidFill>
                  <a:schemeClr val="bg1"/>
                </a:solidFill>
                <a:effectLst/>
                <a:latin typeface="Apricus Black" pitchFamily="2" charset="0"/>
              </a:rPr>
              <a:t>Use insight to target the right student, at the right time, on the right channel</a:t>
            </a:r>
          </a:p>
        </p:txBody>
      </p:sp>
      <p:sp>
        <p:nvSpPr>
          <p:cNvPr id="17" name="TextBox 16">
            <a:extLst>
              <a:ext uri="{FF2B5EF4-FFF2-40B4-BE49-F238E27FC236}">
                <a16:creationId xmlns:a16="http://schemas.microsoft.com/office/drawing/2014/main" id="{F0D3F133-689F-9C85-03DF-D4068BBCC941}"/>
              </a:ext>
            </a:extLst>
          </p:cNvPr>
          <p:cNvSpPr txBox="1"/>
          <p:nvPr/>
        </p:nvSpPr>
        <p:spPr>
          <a:xfrm>
            <a:off x="16222771" y="5895521"/>
            <a:ext cx="5803510" cy="2751522"/>
          </a:xfrm>
          <a:prstGeom prst="rect">
            <a:avLst/>
          </a:prstGeom>
          <a:noFill/>
        </p:spPr>
        <p:txBody>
          <a:bodyPr wrap="square">
            <a:spAutoFit/>
          </a:bodyPr>
          <a:lstStyle/>
          <a:p>
            <a:pPr>
              <a:lnSpc>
                <a:spcPct val="80000"/>
              </a:lnSpc>
            </a:pPr>
            <a:r>
              <a:rPr lang="en-GB" sz="5400" b="1">
                <a:solidFill>
                  <a:schemeClr val="bg1"/>
                </a:solidFill>
                <a:effectLst/>
                <a:latin typeface="Apricus Black" pitchFamily="2" charset="0"/>
              </a:rPr>
              <a:t>Our research suggests that </a:t>
            </a:r>
            <a:r>
              <a:rPr lang="en-GB" sz="5400" b="1" err="1">
                <a:solidFill>
                  <a:schemeClr val="bg1"/>
                </a:solidFill>
                <a:effectLst/>
                <a:latin typeface="Apricus Black" pitchFamily="2" charset="0"/>
              </a:rPr>
              <a:t>youtube</a:t>
            </a:r>
            <a:r>
              <a:rPr lang="en-GB" sz="5400" b="1">
                <a:solidFill>
                  <a:schemeClr val="bg1"/>
                </a:solidFill>
                <a:effectLst/>
                <a:latin typeface="Apricus Black" pitchFamily="2" charset="0"/>
              </a:rPr>
              <a:t> is one of the most engaging platforms</a:t>
            </a:r>
          </a:p>
        </p:txBody>
      </p:sp>
      <p:sp>
        <p:nvSpPr>
          <p:cNvPr id="18" name="TextBox 17">
            <a:extLst>
              <a:ext uri="{FF2B5EF4-FFF2-40B4-BE49-F238E27FC236}">
                <a16:creationId xmlns:a16="http://schemas.microsoft.com/office/drawing/2014/main" id="{9AE76B5C-A083-0AF7-27DF-F8925002C66C}"/>
              </a:ext>
            </a:extLst>
          </p:cNvPr>
          <p:cNvSpPr txBox="1"/>
          <p:nvPr/>
        </p:nvSpPr>
        <p:spPr>
          <a:xfrm>
            <a:off x="16130706" y="9451304"/>
            <a:ext cx="6413561" cy="2751522"/>
          </a:xfrm>
          <a:prstGeom prst="rect">
            <a:avLst/>
          </a:prstGeom>
          <a:noFill/>
        </p:spPr>
        <p:txBody>
          <a:bodyPr wrap="square">
            <a:spAutoFit/>
          </a:bodyPr>
          <a:lstStyle/>
          <a:p>
            <a:pPr>
              <a:lnSpc>
                <a:spcPct val="80000"/>
              </a:lnSpc>
            </a:pPr>
            <a:r>
              <a:rPr lang="en-GB" sz="5400" b="1">
                <a:solidFill>
                  <a:schemeClr val="bg1"/>
                </a:solidFill>
                <a:latin typeface="Apricus Black" pitchFamily="2" charset="0"/>
              </a:rPr>
              <a:t>71% of young people say that they would prefer ads that are tailored to their interests and habits</a:t>
            </a:r>
          </a:p>
        </p:txBody>
      </p:sp>
      <p:sp>
        <p:nvSpPr>
          <p:cNvPr id="19" name="TextBox 18">
            <a:extLst>
              <a:ext uri="{FF2B5EF4-FFF2-40B4-BE49-F238E27FC236}">
                <a16:creationId xmlns:a16="http://schemas.microsoft.com/office/drawing/2014/main" id="{5A6BEBB7-34B7-5F22-A71D-EF9DA8CD91EE}"/>
              </a:ext>
            </a:extLst>
          </p:cNvPr>
          <p:cNvSpPr txBox="1"/>
          <p:nvPr/>
        </p:nvSpPr>
        <p:spPr>
          <a:xfrm>
            <a:off x="16130706" y="13007087"/>
            <a:ext cx="6687239" cy="4524315"/>
          </a:xfrm>
          <a:prstGeom prst="rect">
            <a:avLst/>
          </a:prstGeom>
          <a:noFill/>
        </p:spPr>
        <p:txBody>
          <a:bodyPr wrap="square" rtlCol="0">
            <a:spAutoFit/>
          </a:bodyPr>
          <a:lstStyle/>
          <a:p>
            <a:r>
              <a:rPr lang="en-GB" sz="3600">
                <a:solidFill>
                  <a:schemeClr val="bg1"/>
                </a:solidFill>
                <a:effectLst/>
                <a:latin typeface="Roboto Light" panose="02000000000000000000" pitchFamily="2" charset="0"/>
              </a:rPr>
              <a:t>With UCAS paid media, we </a:t>
            </a:r>
            <a:br>
              <a:rPr lang="en-GB" sz="3600">
                <a:solidFill>
                  <a:schemeClr val="bg1"/>
                </a:solidFill>
                <a:effectLst/>
                <a:latin typeface="Roboto Light" panose="02000000000000000000" pitchFamily="2" charset="0"/>
              </a:rPr>
            </a:br>
            <a:r>
              <a:rPr lang="en-GB" sz="3600">
                <a:solidFill>
                  <a:schemeClr val="bg1"/>
                </a:solidFill>
                <a:effectLst/>
                <a:latin typeface="Roboto Light" panose="02000000000000000000" pitchFamily="2" charset="0"/>
              </a:rPr>
              <a:t>have the ability to target precise, verified audiences based on your specific objectives. Our high match rate allows us to connect with these audiences on their preferred platforms </a:t>
            </a:r>
            <a:br>
              <a:rPr lang="en-GB" sz="3600">
                <a:solidFill>
                  <a:schemeClr val="bg1"/>
                </a:solidFill>
                <a:effectLst/>
                <a:latin typeface="Roboto Light" panose="02000000000000000000" pitchFamily="2" charset="0"/>
              </a:rPr>
            </a:br>
            <a:r>
              <a:rPr lang="en-GB" sz="3600">
                <a:solidFill>
                  <a:schemeClr val="bg1"/>
                </a:solidFill>
                <a:effectLst/>
                <a:latin typeface="Roboto Light" panose="02000000000000000000" pitchFamily="2" charset="0"/>
              </a:rPr>
              <a:t>and channels.</a:t>
            </a:r>
          </a:p>
        </p:txBody>
      </p:sp>
      <p:pic>
        <p:nvPicPr>
          <p:cNvPr id="20" name="Picture 19" descr="A black and white circle with a sign on a cellphone&#10;&#10;Description automatically generated">
            <a:extLst>
              <a:ext uri="{FF2B5EF4-FFF2-40B4-BE49-F238E27FC236}">
                <a16:creationId xmlns:a16="http://schemas.microsoft.com/office/drawing/2014/main" id="{64330FF3-A187-E5F8-B653-51BCFC783314}"/>
              </a:ext>
            </a:extLst>
          </p:cNvPr>
          <p:cNvPicPr>
            <a:picLocks noChangeAspect="1"/>
          </p:cNvPicPr>
          <p:nvPr/>
        </p:nvPicPr>
        <p:blipFill>
          <a:blip r:embed="rId2"/>
          <a:stretch>
            <a:fillRect/>
          </a:stretch>
        </p:blipFill>
        <p:spPr>
          <a:xfrm>
            <a:off x="5684100" y="1057274"/>
            <a:ext cx="1382757" cy="1382757"/>
          </a:xfrm>
          <a:prstGeom prst="rect">
            <a:avLst/>
          </a:prstGeom>
        </p:spPr>
      </p:pic>
      <p:pic>
        <p:nvPicPr>
          <p:cNvPr id="23" name="Picture 22" descr="A person wearing headphones and using a computer&#10;&#10;Description automatically generated">
            <a:extLst>
              <a:ext uri="{FF2B5EF4-FFF2-40B4-BE49-F238E27FC236}">
                <a16:creationId xmlns:a16="http://schemas.microsoft.com/office/drawing/2014/main" id="{75E50B5A-D927-ABE4-16BB-8112EEA7931F}"/>
              </a:ext>
            </a:extLst>
          </p:cNvPr>
          <p:cNvPicPr>
            <a:picLocks noChangeAspect="1"/>
          </p:cNvPicPr>
          <p:nvPr/>
        </p:nvPicPr>
        <p:blipFill>
          <a:blip r:embed="rId3"/>
          <a:srcRect l="53508" r="19511"/>
          <a:stretch/>
        </p:blipFill>
        <p:spPr>
          <a:xfrm>
            <a:off x="23691055" y="-54419"/>
            <a:ext cx="8820946" cy="18390082"/>
          </a:xfrm>
          <a:prstGeom prst="rect">
            <a:avLst/>
          </a:prstGeom>
        </p:spPr>
      </p:pic>
    </p:spTree>
    <p:extLst>
      <p:ext uri="{BB962C8B-B14F-4D97-AF65-F5344CB8AC3E}">
        <p14:creationId xmlns:p14="http://schemas.microsoft.com/office/powerpoint/2010/main" val="280978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68DA1C-A79E-6553-8B80-52FB5597ABA1}"/>
              </a:ext>
            </a:extLst>
          </p:cNvPr>
          <p:cNvSpPr/>
          <p:nvPr/>
        </p:nvSpPr>
        <p:spPr>
          <a:xfrm>
            <a:off x="16256000" y="0"/>
            <a:ext cx="8622875" cy="1828800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AEEF"/>
              </a:solidFill>
            </a:endParaRPr>
          </a:p>
        </p:txBody>
      </p:sp>
      <p:sp>
        <p:nvSpPr>
          <p:cNvPr id="5" name="TextBox 4">
            <a:extLst>
              <a:ext uri="{FF2B5EF4-FFF2-40B4-BE49-F238E27FC236}">
                <a16:creationId xmlns:a16="http://schemas.microsoft.com/office/drawing/2014/main" id="{043A4A5E-C52D-3732-336B-3B06AC55AFEB}"/>
              </a:ext>
            </a:extLst>
          </p:cNvPr>
          <p:cNvSpPr txBox="1"/>
          <p:nvPr/>
        </p:nvSpPr>
        <p:spPr>
          <a:xfrm>
            <a:off x="1109812" y="1095874"/>
            <a:ext cx="6831156" cy="1274195"/>
          </a:xfrm>
          <a:prstGeom prst="rect">
            <a:avLst/>
          </a:prstGeom>
          <a:noFill/>
        </p:spPr>
        <p:txBody>
          <a:bodyPr wrap="square" rtlCol="0">
            <a:spAutoFit/>
          </a:bodyPr>
          <a:lstStyle/>
          <a:p>
            <a:pPr>
              <a:lnSpc>
                <a:spcPct val="80000"/>
              </a:lnSpc>
            </a:pPr>
            <a:r>
              <a:rPr lang="en-GB" sz="9600">
                <a:solidFill>
                  <a:schemeClr val="bg1"/>
                </a:solidFill>
                <a:effectLst/>
                <a:latin typeface="Apricus" pitchFamily="2" charset="0"/>
              </a:rPr>
              <a:t>Direct Mail</a:t>
            </a:r>
          </a:p>
        </p:txBody>
      </p:sp>
      <p:sp>
        <p:nvSpPr>
          <p:cNvPr id="7" name="TextBox 6">
            <a:extLst>
              <a:ext uri="{FF2B5EF4-FFF2-40B4-BE49-F238E27FC236}">
                <a16:creationId xmlns:a16="http://schemas.microsoft.com/office/drawing/2014/main" id="{65E7888B-2729-A440-1939-794ECD42498E}"/>
              </a:ext>
            </a:extLst>
          </p:cNvPr>
          <p:cNvSpPr txBox="1"/>
          <p:nvPr/>
        </p:nvSpPr>
        <p:spPr>
          <a:xfrm>
            <a:off x="17416058" y="2370069"/>
            <a:ext cx="6541222" cy="6617196"/>
          </a:xfrm>
          <a:prstGeom prst="rect">
            <a:avLst/>
          </a:prstGeom>
          <a:noFill/>
        </p:spPr>
        <p:txBody>
          <a:bodyPr wrap="square" rtlCol="0">
            <a:spAutoFit/>
          </a:bodyPr>
          <a:lstStyle/>
          <a:p>
            <a:pPr>
              <a:spcAft>
                <a:spcPts val="2400"/>
              </a:spcAft>
            </a:pPr>
            <a:r>
              <a:rPr lang="en-GB" sz="7200" b="1">
                <a:solidFill>
                  <a:schemeClr val="bg1"/>
                </a:solidFill>
                <a:effectLst/>
                <a:latin typeface="Apricus Black" pitchFamily="2" charset="0"/>
              </a:rPr>
              <a:t>3.85 TIMES</a:t>
            </a:r>
            <a:br>
              <a:rPr lang="en-GB" sz="4400">
                <a:solidFill>
                  <a:schemeClr val="bg1"/>
                </a:solidFill>
                <a:effectLst/>
                <a:latin typeface="Roboto Light" panose="02000000000000000000" pitchFamily="2" charset="0"/>
              </a:rPr>
            </a:br>
            <a:r>
              <a:rPr lang="en-GB" sz="4400">
                <a:solidFill>
                  <a:schemeClr val="bg1"/>
                </a:solidFill>
                <a:effectLst/>
                <a:latin typeface="Roboto Light" panose="02000000000000000000" pitchFamily="2" charset="0"/>
              </a:rPr>
              <a:t>a month is the average number of interactions young people have with a particular piece of direct mail – including opening, reading, pinning to notice board or passing it on to someone else.</a:t>
            </a:r>
          </a:p>
        </p:txBody>
      </p:sp>
      <p:sp>
        <p:nvSpPr>
          <p:cNvPr id="8" name="TextBox 7">
            <a:extLst>
              <a:ext uri="{FF2B5EF4-FFF2-40B4-BE49-F238E27FC236}">
                <a16:creationId xmlns:a16="http://schemas.microsoft.com/office/drawing/2014/main" id="{8F06EBB7-E000-5D73-B5A0-DD0053817928}"/>
              </a:ext>
            </a:extLst>
          </p:cNvPr>
          <p:cNvSpPr txBox="1"/>
          <p:nvPr/>
        </p:nvSpPr>
        <p:spPr>
          <a:xfrm>
            <a:off x="17416058" y="10329034"/>
            <a:ext cx="6541222" cy="5940088"/>
          </a:xfrm>
          <a:prstGeom prst="rect">
            <a:avLst/>
          </a:prstGeom>
          <a:noFill/>
        </p:spPr>
        <p:txBody>
          <a:bodyPr wrap="square" rtlCol="0">
            <a:spAutoFit/>
          </a:bodyPr>
          <a:lstStyle/>
          <a:p>
            <a:pPr>
              <a:spcAft>
                <a:spcPts val="2400"/>
              </a:spcAft>
            </a:pPr>
            <a:r>
              <a:rPr lang="en-GB" sz="7200" b="1">
                <a:solidFill>
                  <a:schemeClr val="bg1"/>
                </a:solidFill>
                <a:effectLst/>
                <a:latin typeface="Apricus Black" pitchFamily="2" charset="0"/>
              </a:rPr>
              <a:t>10.4 Days</a:t>
            </a:r>
            <a:br>
              <a:rPr lang="en-GB" sz="4400">
                <a:solidFill>
                  <a:schemeClr val="bg1"/>
                </a:solidFill>
                <a:effectLst/>
                <a:latin typeface="Roboto Light" panose="02000000000000000000" pitchFamily="2" charset="0"/>
              </a:rPr>
            </a:br>
            <a:r>
              <a:rPr lang="en-GB" sz="4400">
                <a:solidFill>
                  <a:schemeClr val="bg1"/>
                </a:solidFill>
                <a:effectLst/>
                <a:latin typeface="Roboto Light" panose="02000000000000000000" pitchFamily="2" charset="0"/>
              </a:rPr>
              <a:t>is the average time direct mail is kept in the home by young people before being thrown or filed away – more than 2 days longer than the general average.</a:t>
            </a:r>
          </a:p>
        </p:txBody>
      </p:sp>
      <p:pic>
        <p:nvPicPr>
          <p:cNvPr id="9" name="Picture 8" descr="A black and white circle with a black and white circle with a black and white circle with a black and white circle with a black and white circle with a black and white circle with a black and&#10;&#10;Description automatically generated">
            <a:extLst>
              <a:ext uri="{FF2B5EF4-FFF2-40B4-BE49-F238E27FC236}">
                <a16:creationId xmlns:a16="http://schemas.microsoft.com/office/drawing/2014/main" id="{675FD7AA-B0F9-692D-4623-A205B61E7223}"/>
              </a:ext>
            </a:extLst>
          </p:cNvPr>
          <p:cNvPicPr>
            <a:picLocks noChangeAspect="1"/>
          </p:cNvPicPr>
          <p:nvPr/>
        </p:nvPicPr>
        <p:blipFill>
          <a:blip r:embed="rId2"/>
          <a:stretch>
            <a:fillRect/>
          </a:stretch>
        </p:blipFill>
        <p:spPr>
          <a:xfrm>
            <a:off x="6082875" y="1095874"/>
            <a:ext cx="1293285" cy="1293285"/>
          </a:xfrm>
          <a:prstGeom prst="rect">
            <a:avLst/>
          </a:prstGeom>
        </p:spPr>
      </p:pic>
      <p:sp>
        <p:nvSpPr>
          <p:cNvPr id="10" name="TextBox 9">
            <a:extLst>
              <a:ext uri="{FF2B5EF4-FFF2-40B4-BE49-F238E27FC236}">
                <a16:creationId xmlns:a16="http://schemas.microsoft.com/office/drawing/2014/main" id="{BCC50FC5-F136-CF00-2A1D-14DFCDC811E0}"/>
              </a:ext>
            </a:extLst>
          </p:cNvPr>
          <p:cNvSpPr txBox="1"/>
          <p:nvPr/>
        </p:nvSpPr>
        <p:spPr>
          <a:xfrm>
            <a:off x="1198177" y="9251816"/>
            <a:ext cx="13260773" cy="6494085"/>
          </a:xfrm>
          <a:prstGeom prst="rect">
            <a:avLst/>
          </a:prstGeom>
          <a:noFill/>
        </p:spPr>
        <p:txBody>
          <a:bodyPr wrap="square" rtlCol="0">
            <a:spAutoFit/>
          </a:bodyPr>
          <a:lstStyle/>
          <a:p>
            <a:pPr>
              <a:spcAft>
                <a:spcPts val="2400"/>
              </a:spcAft>
            </a:pPr>
            <a:r>
              <a:rPr lang="en-GB" sz="4400" b="1">
                <a:solidFill>
                  <a:schemeClr val="bg1"/>
                </a:solidFill>
                <a:effectLst/>
                <a:latin typeface="Roboto" panose="02000000000000000000" pitchFamily="2" charset="0"/>
                <a:ea typeface="Roboto" panose="02000000000000000000" pitchFamily="2" charset="0"/>
                <a:cs typeface="Roboto" panose="02000000000000000000" pitchFamily="2" charset="0"/>
              </a:rPr>
              <a:t>Get your message across in a format which has fantastic cut-through with students, is kept longer than other forms of communication and is more </a:t>
            </a:r>
            <a:br>
              <a:rPr lang="en-GB" sz="4400" b="1">
                <a:solidFill>
                  <a:schemeClr val="bg1"/>
                </a:solidFill>
                <a:effectLst/>
                <a:latin typeface="Roboto" panose="02000000000000000000" pitchFamily="2" charset="0"/>
                <a:ea typeface="Roboto" panose="02000000000000000000" pitchFamily="2" charset="0"/>
                <a:cs typeface="Roboto" panose="02000000000000000000" pitchFamily="2" charset="0"/>
              </a:rPr>
            </a:br>
            <a:r>
              <a:rPr lang="en-GB" sz="4400" b="1">
                <a:solidFill>
                  <a:schemeClr val="bg1"/>
                </a:solidFill>
                <a:effectLst/>
                <a:latin typeface="Roboto" panose="02000000000000000000" pitchFamily="2" charset="0"/>
                <a:ea typeface="Roboto" panose="02000000000000000000" pitchFamily="2" charset="0"/>
                <a:cs typeface="Roboto" panose="02000000000000000000" pitchFamily="2" charset="0"/>
              </a:rPr>
              <a:t>likely to be seen by parents and family too.</a:t>
            </a:r>
          </a:p>
          <a:p>
            <a:pPr marL="571500" indent="-571500">
              <a:spcAft>
                <a:spcPts val="2400"/>
              </a:spcAft>
              <a:buFont typeface="Wingdings" pitchFamily="2" charset="2"/>
              <a:buChar char="Ø"/>
            </a:pPr>
            <a:r>
              <a:rPr lang="en-GB" sz="3600">
                <a:solidFill>
                  <a:schemeClr val="bg1"/>
                </a:solidFill>
                <a:effectLst/>
                <a:latin typeface="Roboto Light" panose="02000000000000000000" pitchFamily="2" charset="0"/>
              </a:rPr>
              <a:t>Cut through the digital noise</a:t>
            </a:r>
          </a:p>
          <a:p>
            <a:pPr marL="571500" indent="-571500">
              <a:spcAft>
                <a:spcPts val="2400"/>
              </a:spcAft>
              <a:buFont typeface="Wingdings" pitchFamily="2" charset="2"/>
              <a:buChar char="Ø"/>
            </a:pPr>
            <a:r>
              <a:rPr lang="en-GB" sz="3600">
                <a:solidFill>
                  <a:schemeClr val="bg1"/>
                </a:solidFill>
                <a:effectLst/>
                <a:latin typeface="Roboto Light" panose="02000000000000000000" pitchFamily="2" charset="0"/>
              </a:rPr>
              <a:t>Differentiate your brand </a:t>
            </a:r>
            <a:br>
              <a:rPr lang="en-GB" sz="3600">
                <a:solidFill>
                  <a:schemeClr val="bg1"/>
                </a:solidFill>
                <a:effectLst/>
                <a:latin typeface="Roboto Light" panose="02000000000000000000" pitchFamily="2" charset="0"/>
              </a:rPr>
            </a:br>
            <a:r>
              <a:rPr lang="en-GB" sz="3600">
                <a:solidFill>
                  <a:schemeClr val="bg1"/>
                </a:solidFill>
                <a:effectLst/>
                <a:latin typeface="Roboto Light" panose="02000000000000000000" pitchFamily="2" charset="0"/>
              </a:rPr>
              <a:t>and stand out in the market</a:t>
            </a:r>
          </a:p>
          <a:p>
            <a:pPr marL="571500" indent="-571500">
              <a:spcAft>
                <a:spcPts val="2400"/>
              </a:spcAft>
              <a:buFont typeface="Wingdings" pitchFamily="2" charset="2"/>
              <a:buChar char="Ø"/>
            </a:pPr>
            <a:r>
              <a:rPr lang="en-GB" sz="3600">
                <a:solidFill>
                  <a:schemeClr val="bg1"/>
                </a:solidFill>
                <a:effectLst/>
                <a:latin typeface="Roboto Light" panose="02000000000000000000" pitchFamily="2" charset="0"/>
              </a:rPr>
              <a:t>Get in front of young people </a:t>
            </a:r>
            <a:br>
              <a:rPr lang="en-GB" sz="3600">
                <a:solidFill>
                  <a:schemeClr val="bg1"/>
                </a:solidFill>
                <a:effectLst/>
                <a:latin typeface="Roboto Light" panose="02000000000000000000" pitchFamily="2" charset="0"/>
              </a:rPr>
            </a:br>
            <a:r>
              <a:rPr lang="en-GB" sz="3600">
                <a:solidFill>
                  <a:schemeClr val="bg1"/>
                </a:solidFill>
                <a:effectLst/>
                <a:latin typeface="Roboto Light" panose="02000000000000000000" pitchFamily="2" charset="0"/>
              </a:rPr>
              <a:t>and their influencers</a:t>
            </a:r>
          </a:p>
        </p:txBody>
      </p:sp>
      <p:sp>
        <p:nvSpPr>
          <p:cNvPr id="11" name="TextBox 10">
            <a:extLst>
              <a:ext uri="{FF2B5EF4-FFF2-40B4-BE49-F238E27FC236}">
                <a16:creationId xmlns:a16="http://schemas.microsoft.com/office/drawing/2014/main" id="{37C0ECA0-9F1F-A7D0-9538-55CFE11E773C}"/>
              </a:ext>
            </a:extLst>
          </p:cNvPr>
          <p:cNvSpPr txBox="1"/>
          <p:nvPr/>
        </p:nvSpPr>
        <p:spPr>
          <a:xfrm>
            <a:off x="1198179" y="3684673"/>
            <a:ext cx="14282400" cy="4893647"/>
          </a:xfrm>
          <a:prstGeom prst="rect">
            <a:avLst/>
          </a:prstGeom>
          <a:noFill/>
        </p:spPr>
        <p:txBody>
          <a:bodyPr wrap="square" rtlCol="0">
            <a:spAutoFit/>
          </a:bodyPr>
          <a:lstStyle/>
          <a:p>
            <a:pPr>
              <a:lnSpc>
                <a:spcPct val="80000"/>
              </a:lnSpc>
            </a:pPr>
            <a:r>
              <a:rPr lang="en-GB" sz="13000" b="1">
                <a:solidFill>
                  <a:srgbClr val="706CB2"/>
                </a:solidFill>
                <a:effectLst/>
                <a:latin typeface="Apricus Black" pitchFamily="2" charset="0"/>
              </a:rPr>
              <a:t>Showcase your brand </a:t>
            </a:r>
            <a:r>
              <a:rPr lang="en-GB" sz="13000" b="1">
                <a:solidFill>
                  <a:schemeClr val="bg1"/>
                </a:solidFill>
                <a:effectLst/>
                <a:latin typeface="Apricus Black" pitchFamily="2" charset="0"/>
              </a:rPr>
              <a:t>with gen z &amp; their influencers, direct to their door</a:t>
            </a:r>
          </a:p>
        </p:txBody>
      </p:sp>
      <p:pic>
        <p:nvPicPr>
          <p:cNvPr id="13" name="Picture 12" descr="A group of people standing around a table&#10;&#10;Description automatically generated">
            <a:extLst>
              <a:ext uri="{FF2B5EF4-FFF2-40B4-BE49-F238E27FC236}">
                <a16:creationId xmlns:a16="http://schemas.microsoft.com/office/drawing/2014/main" id="{AB3783AA-5ED2-BD7C-1F8B-5BBF0A69426B}"/>
              </a:ext>
            </a:extLst>
          </p:cNvPr>
          <p:cNvPicPr>
            <a:picLocks noChangeAspect="1"/>
          </p:cNvPicPr>
          <p:nvPr/>
        </p:nvPicPr>
        <p:blipFill>
          <a:blip r:embed="rId3"/>
          <a:srcRect l="39704" r="36818"/>
          <a:stretch/>
        </p:blipFill>
        <p:spPr>
          <a:xfrm>
            <a:off x="24878875" y="0"/>
            <a:ext cx="7633126" cy="18288000"/>
          </a:xfrm>
          <a:prstGeom prst="rect">
            <a:avLst/>
          </a:prstGeom>
        </p:spPr>
      </p:pic>
    </p:spTree>
    <p:extLst>
      <p:ext uri="{BB962C8B-B14F-4D97-AF65-F5344CB8AC3E}">
        <p14:creationId xmlns:p14="http://schemas.microsoft.com/office/powerpoint/2010/main" val="2983068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49FA80-2187-9D6C-1043-FCFE8062E881}"/>
              </a:ext>
            </a:extLst>
          </p:cNvPr>
          <p:cNvSpPr>
            <a:spLocks noGrp="1"/>
          </p:cNvSpPr>
          <p:nvPr>
            <p:ph idx="1"/>
          </p:nvPr>
        </p:nvSpPr>
        <p:spPr>
          <a:xfrm>
            <a:off x="1545605" y="9645822"/>
            <a:ext cx="14710395" cy="6899103"/>
          </a:xfrm>
        </p:spPr>
        <p:txBody>
          <a:bodyPr/>
          <a:lstStyle/>
          <a:p>
            <a:r>
              <a:rPr lang="en-GB" sz="4000">
                <a:solidFill>
                  <a:srgbClr val="FFFFFF"/>
                </a:solidFill>
                <a:effectLst/>
                <a:latin typeface="Roboto Light" panose="02000000000000000000" pitchFamily="2" charset="0"/>
              </a:rPr>
              <a:t>Finding accommodation is high on the priorities of students – in part because of the fundamental role it plays in their experience of university.</a:t>
            </a:r>
          </a:p>
          <a:p>
            <a:r>
              <a:rPr lang="en-GB" sz="4000">
                <a:solidFill>
                  <a:srgbClr val="FFFFFF"/>
                </a:solidFill>
                <a:effectLst/>
                <a:latin typeface="Roboto Light" panose="02000000000000000000" pitchFamily="2" charset="0"/>
              </a:rPr>
              <a:t>Offering private accommodation in the current climate comes with a vast range of challenges – and all too often it comes down to chasing students in the final moments of decision-making and resorting to expensive incentives.</a:t>
            </a:r>
          </a:p>
          <a:p>
            <a:r>
              <a:rPr lang="en-GB" sz="4000">
                <a:solidFill>
                  <a:srgbClr val="FFFFFF"/>
                </a:solidFill>
                <a:effectLst/>
                <a:latin typeface="Roboto Light" panose="02000000000000000000" pitchFamily="2" charset="0"/>
              </a:rPr>
              <a:t>But the need students have for accommodation – and the fact it is often a source of some anxiety – means there is huge opportunity in reaching those audiences early and offering much needed support in finding the right place for them.</a:t>
            </a:r>
          </a:p>
        </p:txBody>
      </p:sp>
      <p:sp>
        <p:nvSpPr>
          <p:cNvPr id="4" name="Title 3">
            <a:extLst>
              <a:ext uri="{FF2B5EF4-FFF2-40B4-BE49-F238E27FC236}">
                <a16:creationId xmlns:a16="http://schemas.microsoft.com/office/drawing/2014/main" id="{FE95E5F0-E3FC-DE8C-494B-B81CB1C0A0C0}"/>
              </a:ext>
            </a:extLst>
          </p:cNvPr>
          <p:cNvSpPr>
            <a:spLocks noGrp="1"/>
          </p:cNvSpPr>
          <p:nvPr>
            <p:ph type="title"/>
          </p:nvPr>
        </p:nvSpPr>
        <p:spPr>
          <a:xfrm>
            <a:off x="1545605" y="847725"/>
            <a:ext cx="16342345" cy="7723812"/>
          </a:xfrm>
        </p:spPr>
        <p:txBody>
          <a:bodyPr/>
          <a:lstStyle/>
          <a:p>
            <a:r>
              <a:rPr lang="en-GB"/>
              <a:t>For an audience searching for a place to belong, accommodation is fundamental</a:t>
            </a:r>
          </a:p>
        </p:txBody>
      </p:sp>
      <p:sp>
        <p:nvSpPr>
          <p:cNvPr id="6" name="Oval 5">
            <a:extLst>
              <a:ext uri="{FF2B5EF4-FFF2-40B4-BE49-F238E27FC236}">
                <a16:creationId xmlns:a16="http://schemas.microsoft.com/office/drawing/2014/main" id="{766A761A-81C4-4C18-D00E-E788F708E486}"/>
              </a:ext>
            </a:extLst>
          </p:cNvPr>
          <p:cNvSpPr/>
          <p:nvPr/>
        </p:nvSpPr>
        <p:spPr>
          <a:xfrm>
            <a:off x="18802349" y="847725"/>
            <a:ext cx="8296275" cy="82962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BFA1A6AC-86C5-FAB6-CC64-AABF9DF237C1}"/>
              </a:ext>
            </a:extLst>
          </p:cNvPr>
          <p:cNvSpPr txBox="1"/>
          <p:nvPr/>
        </p:nvSpPr>
        <p:spPr>
          <a:xfrm>
            <a:off x="21455855" y="2113389"/>
            <a:ext cx="2989262" cy="2172861"/>
          </a:xfrm>
          <a:prstGeom prst="rect">
            <a:avLst/>
          </a:prstGeom>
          <a:noFill/>
        </p:spPr>
        <p:txBody>
          <a:bodyPr wrap="square" tIns="0" bIns="540000" anchor="ctr" anchorCtr="0">
            <a:noAutofit/>
          </a:bodyPr>
          <a:lstStyle/>
          <a:p>
            <a:pPr algn="ctr"/>
            <a:r>
              <a:rPr lang="en-GB" sz="19900" b="1">
                <a:solidFill>
                  <a:srgbClr val="57BF93"/>
                </a:solidFill>
                <a:latin typeface="Apricus Black" pitchFamily="2" charset="0"/>
              </a:rPr>
              <a:t>1/3</a:t>
            </a:r>
          </a:p>
        </p:txBody>
      </p:sp>
      <p:sp>
        <p:nvSpPr>
          <p:cNvPr id="10" name="TextBox 9">
            <a:extLst>
              <a:ext uri="{FF2B5EF4-FFF2-40B4-BE49-F238E27FC236}">
                <a16:creationId xmlns:a16="http://schemas.microsoft.com/office/drawing/2014/main" id="{2D14E6D4-1C4B-DFFA-9D98-A9C153E24EBA}"/>
              </a:ext>
            </a:extLst>
          </p:cNvPr>
          <p:cNvSpPr txBox="1"/>
          <p:nvPr/>
        </p:nvSpPr>
        <p:spPr>
          <a:xfrm>
            <a:off x="20304269" y="4709631"/>
            <a:ext cx="5298931" cy="3046988"/>
          </a:xfrm>
          <a:prstGeom prst="rect">
            <a:avLst/>
          </a:prstGeom>
          <a:noFill/>
        </p:spPr>
        <p:txBody>
          <a:bodyPr wrap="square" rtlCol="0">
            <a:spAutoFit/>
          </a:bodyPr>
          <a:lstStyle/>
          <a:p>
            <a:pPr algn="ctr"/>
            <a:r>
              <a:rPr lang="en-GB">
                <a:solidFill>
                  <a:srgbClr val="0E2432"/>
                </a:solidFill>
                <a:latin typeface="Roboto" panose="02000000000000000000" pitchFamily="2" charset="0"/>
                <a:ea typeface="Roboto" panose="02000000000000000000" pitchFamily="2" charset="0"/>
                <a:cs typeface="Roboto" panose="02000000000000000000" pitchFamily="2" charset="0"/>
              </a:rPr>
              <a:t>Accommodation is the third biggest driver of university selection.</a:t>
            </a:r>
          </a:p>
        </p:txBody>
      </p:sp>
      <p:sp>
        <p:nvSpPr>
          <p:cNvPr id="14" name="Oval 13">
            <a:extLst>
              <a:ext uri="{FF2B5EF4-FFF2-40B4-BE49-F238E27FC236}">
                <a16:creationId xmlns:a16="http://schemas.microsoft.com/office/drawing/2014/main" id="{D248A411-1466-447C-300C-6DFB8FDED9B2}"/>
              </a:ext>
            </a:extLst>
          </p:cNvPr>
          <p:cNvSpPr/>
          <p:nvPr/>
        </p:nvSpPr>
        <p:spPr>
          <a:xfrm>
            <a:off x="23348950" y="9172575"/>
            <a:ext cx="8296275" cy="82962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7F0384A9-5B17-EFD5-BC0F-FF844BAC331C}"/>
              </a:ext>
            </a:extLst>
          </p:cNvPr>
          <p:cNvSpPr txBox="1"/>
          <p:nvPr/>
        </p:nvSpPr>
        <p:spPr>
          <a:xfrm>
            <a:off x="25167827" y="10638264"/>
            <a:ext cx="4658519" cy="2172861"/>
          </a:xfrm>
          <a:prstGeom prst="rect">
            <a:avLst/>
          </a:prstGeom>
          <a:noFill/>
        </p:spPr>
        <p:txBody>
          <a:bodyPr wrap="square" tIns="0" bIns="540000" anchor="ctr" anchorCtr="0">
            <a:noAutofit/>
          </a:bodyPr>
          <a:lstStyle/>
          <a:p>
            <a:pPr algn="ctr"/>
            <a:r>
              <a:rPr lang="en-GB" sz="19900" b="1">
                <a:solidFill>
                  <a:srgbClr val="57BF93"/>
                </a:solidFill>
                <a:latin typeface="Apricus Black" pitchFamily="2" charset="0"/>
              </a:rPr>
              <a:t>£641</a:t>
            </a:r>
          </a:p>
        </p:txBody>
      </p:sp>
      <p:sp>
        <p:nvSpPr>
          <p:cNvPr id="16" name="TextBox 15">
            <a:extLst>
              <a:ext uri="{FF2B5EF4-FFF2-40B4-BE49-F238E27FC236}">
                <a16:creationId xmlns:a16="http://schemas.microsoft.com/office/drawing/2014/main" id="{E44C5A51-81DD-6951-C3B5-FA520D9E069D}"/>
              </a:ext>
            </a:extLst>
          </p:cNvPr>
          <p:cNvSpPr txBox="1"/>
          <p:nvPr/>
        </p:nvSpPr>
        <p:spPr>
          <a:xfrm>
            <a:off x="25536670" y="13348806"/>
            <a:ext cx="4095605" cy="3046988"/>
          </a:xfrm>
          <a:prstGeom prst="rect">
            <a:avLst/>
          </a:prstGeom>
          <a:noFill/>
        </p:spPr>
        <p:txBody>
          <a:bodyPr wrap="square" rtlCol="0">
            <a:spAutoFit/>
          </a:bodyPr>
          <a:lstStyle/>
          <a:p>
            <a:pPr algn="ctr"/>
            <a:r>
              <a:rPr lang="en-GB">
                <a:solidFill>
                  <a:srgbClr val="0E2432"/>
                </a:solidFill>
                <a:latin typeface="Roboto" panose="02000000000000000000" pitchFamily="2" charset="0"/>
                <a:ea typeface="Roboto" panose="02000000000000000000" pitchFamily="2" charset="0"/>
                <a:cs typeface="Roboto" panose="02000000000000000000" pitchFamily="2" charset="0"/>
              </a:rPr>
              <a:t>Average UK spend per month </a:t>
            </a:r>
            <a:br>
              <a:rPr lang="en-GB">
                <a:solidFill>
                  <a:srgbClr val="0E2432"/>
                </a:solidFill>
                <a:latin typeface="Roboto" panose="02000000000000000000" pitchFamily="2" charset="0"/>
                <a:ea typeface="Roboto" panose="02000000000000000000" pitchFamily="2" charset="0"/>
                <a:cs typeface="Roboto" panose="02000000000000000000" pitchFamily="2" charset="0"/>
              </a:rPr>
            </a:br>
            <a:r>
              <a:rPr lang="en-GB">
                <a:solidFill>
                  <a:srgbClr val="0E2432"/>
                </a:solidFill>
                <a:latin typeface="Roboto" panose="02000000000000000000" pitchFamily="2" charset="0"/>
                <a:ea typeface="Roboto" panose="02000000000000000000" pitchFamily="2" charset="0"/>
                <a:cs typeface="Roboto" panose="02000000000000000000" pitchFamily="2" charset="0"/>
              </a:rPr>
              <a:t>on rent.</a:t>
            </a:r>
          </a:p>
        </p:txBody>
      </p:sp>
    </p:spTree>
    <p:extLst>
      <p:ext uri="{BB962C8B-B14F-4D97-AF65-F5344CB8AC3E}">
        <p14:creationId xmlns:p14="http://schemas.microsoft.com/office/powerpoint/2010/main" val="102095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C0D120-3F2B-2EBA-4775-93C1831B3F6D}"/>
              </a:ext>
            </a:extLst>
          </p:cNvPr>
          <p:cNvSpPr txBox="1"/>
          <p:nvPr/>
        </p:nvSpPr>
        <p:spPr>
          <a:xfrm>
            <a:off x="1198179" y="2956370"/>
            <a:ext cx="14282400" cy="6494085"/>
          </a:xfrm>
          <a:prstGeom prst="rect">
            <a:avLst/>
          </a:prstGeom>
          <a:noFill/>
        </p:spPr>
        <p:txBody>
          <a:bodyPr wrap="square" rtlCol="0">
            <a:spAutoFit/>
          </a:bodyPr>
          <a:lstStyle/>
          <a:p>
            <a:pPr>
              <a:lnSpc>
                <a:spcPct val="80000"/>
              </a:lnSpc>
            </a:pPr>
            <a:r>
              <a:rPr lang="en-GB" sz="13000" b="1">
                <a:solidFill>
                  <a:srgbClr val="ED2881"/>
                </a:solidFill>
                <a:effectLst/>
                <a:latin typeface="Apricus Black" pitchFamily="2" charset="0"/>
              </a:rPr>
              <a:t>SPONSOR VIDEOS </a:t>
            </a:r>
            <a:r>
              <a:rPr lang="en-GB" sz="13000" b="1">
                <a:solidFill>
                  <a:schemeClr val="bg1"/>
                </a:solidFill>
                <a:effectLst/>
                <a:latin typeface="Apricus Black" pitchFamily="2" charset="0"/>
              </a:rPr>
              <a:t>ON UCAS’ MOST ENGAGING PLATFORMS AND ESTABLISH YOUR BRAND AS A TRUSTED AUTHORITY</a:t>
            </a:r>
          </a:p>
        </p:txBody>
      </p:sp>
      <p:sp>
        <p:nvSpPr>
          <p:cNvPr id="5" name="TextBox 4">
            <a:extLst>
              <a:ext uri="{FF2B5EF4-FFF2-40B4-BE49-F238E27FC236}">
                <a16:creationId xmlns:a16="http://schemas.microsoft.com/office/drawing/2014/main" id="{695EA166-A9DE-8DB6-A20F-27EBBCD0ACF5}"/>
              </a:ext>
            </a:extLst>
          </p:cNvPr>
          <p:cNvSpPr txBox="1"/>
          <p:nvPr/>
        </p:nvSpPr>
        <p:spPr>
          <a:xfrm>
            <a:off x="1198177" y="9816699"/>
            <a:ext cx="13832273" cy="6740307"/>
          </a:xfrm>
          <a:prstGeom prst="rect">
            <a:avLst/>
          </a:prstGeom>
          <a:noFill/>
        </p:spPr>
        <p:txBody>
          <a:bodyPr wrap="square" rtlCol="0">
            <a:spAutoFit/>
          </a:bodyPr>
          <a:lstStyle/>
          <a:p>
            <a:pPr>
              <a:spcAft>
                <a:spcPts val="2400"/>
              </a:spcAft>
            </a:pPr>
            <a:r>
              <a:rPr lang="en-GB" sz="4400" b="1">
                <a:solidFill>
                  <a:schemeClr val="bg1"/>
                </a:solidFill>
                <a:effectLst/>
                <a:latin typeface="Roboto" panose="02000000000000000000" pitchFamily="2" charset="0"/>
                <a:ea typeface="Roboto" panose="02000000000000000000" pitchFamily="2" charset="0"/>
                <a:cs typeface="Roboto" panose="02000000000000000000" pitchFamily="2" charset="0"/>
              </a:rPr>
              <a:t>Our innovative video service allows brands to host videos on UCAS’ channels, directly engaging with a vast audience of digital natives on their favourite platforms. Tap into UCAS’ trusted brand with authentic, organic content that young people are actively looking for.</a:t>
            </a:r>
          </a:p>
          <a:p>
            <a:pPr marL="571500" indent="-571500">
              <a:spcAft>
                <a:spcPts val="2400"/>
              </a:spcAft>
              <a:buFont typeface="Wingdings" pitchFamily="2" charset="2"/>
              <a:buChar char="Ø"/>
            </a:pPr>
            <a:r>
              <a:rPr lang="en-GB" sz="3600">
                <a:solidFill>
                  <a:schemeClr val="bg1"/>
                </a:solidFill>
                <a:effectLst/>
                <a:latin typeface="Roboto Light" panose="02000000000000000000" pitchFamily="2" charset="0"/>
              </a:rPr>
              <a:t>Differentiate your brand and stand out in the market </a:t>
            </a:r>
          </a:p>
          <a:p>
            <a:pPr marL="571500" indent="-571500">
              <a:spcAft>
                <a:spcPts val="2400"/>
              </a:spcAft>
              <a:buFont typeface="Wingdings" pitchFamily="2" charset="2"/>
              <a:buChar char="Ø"/>
            </a:pPr>
            <a:r>
              <a:rPr lang="en-GB" sz="3600">
                <a:solidFill>
                  <a:schemeClr val="bg1"/>
                </a:solidFill>
                <a:effectLst/>
                <a:latin typeface="Roboto Light" panose="02000000000000000000" pitchFamily="2" charset="0"/>
              </a:rPr>
              <a:t>Establish yourself as a thought leader  </a:t>
            </a:r>
          </a:p>
          <a:p>
            <a:pPr marL="571500" indent="-571500">
              <a:spcAft>
                <a:spcPts val="2400"/>
              </a:spcAft>
              <a:buFont typeface="Wingdings" pitchFamily="2" charset="2"/>
              <a:buChar char="Ø"/>
            </a:pPr>
            <a:r>
              <a:rPr lang="en-GB" sz="3600">
                <a:solidFill>
                  <a:schemeClr val="bg1"/>
                </a:solidFill>
                <a:effectLst/>
                <a:latin typeface="Roboto Light" panose="02000000000000000000" pitchFamily="2" charset="0"/>
              </a:rPr>
              <a:t>Flex your creative muscle</a:t>
            </a:r>
          </a:p>
        </p:txBody>
      </p:sp>
      <p:sp>
        <p:nvSpPr>
          <p:cNvPr id="6" name="Rectangle 5">
            <a:extLst>
              <a:ext uri="{FF2B5EF4-FFF2-40B4-BE49-F238E27FC236}">
                <a16:creationId xmlns:a16="http://schemas.microsoft.com/office/drawing/2014/main" id="{B8AC17C4-BF81-C460-AC15-3AD6DA275481}"/>
              </a:ext>
            </a:extLst>
          </p:cNvPr>
          <p:cNvSpPr/>
          <p:nvPr/>
        </p:nvSpPr>
        <p:spPr>
          <a:xfrm>
            <a:off x="16256000" y="0"/>
            <a:ext cx="7710667" cy="1828800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AEEF"/>
              </a:solidFill>
            </a:endParaRPr>
          </a:p>
        </p:txBody>
      </p:sp>
      <p:sp>
        <p:nvSpPr>
          <p:cNvPr id="7" name="TextBox 6">
            <a:extLst>
              <a:ext uri="{FF2B5EF4-FFF2-40B4-BE49-F238E27FC236}">
                <a16:creationId xmlns:a16="http://schemas.microsoft.com/office/drawing/2014/main" id="{7BE6D349-5EDB-C958-2DEE-6C24A3AC7757}"/>
              </a:ext>
            </a:extLst>
          </p:cNvPr>
          <p:cNvSpPr txBox="1"/>
          <p:nvPr/>
        </p:nvSpPr>
        <p:spPr>
          <a:xfrm>
            <a:off x="1109812" y="1095874"/>
            <a:ext cx="2347763" cy="1274195"/>
          </a:xfrm>
          <a:prstGeom prst="rect">
            <a:avLst/>
          </a:prstGeom>
          <a:noFill/>
        </p:spPr>
        <p:txBody>
          <a:bodyPr wrap="square" rtlCol="0">
            <a:spAutoFit/>
          </a:bodyPr>
          <a:lstStyle/>
          <a:p>
            <a:pPr>
              <a:lnSpc>
                <a:spcPct val="80000"/>
              </a:lnSpc>
            </a:pPr>
            <a:r>
              <a:rPr lang="en-GB" sz="9600">
                <a:solidFill>
                  <a:schemeClr val="bg1"/>
                </a:solidFill>
                <a:effectLst/>
                <a:latin typeface="Apricus" pitchFamily="2" charset="0"/>
              </a:rPr>
              <a:t>VIDEO</a:t>
            </a:r>
          </a:p>
        </p:txBody>
      </p:sp>
      <p:sp>
        <p:nvSpPr>
          <p:cNvPr id="8" name="TextBox 7">
            <a:extLst>
              <a:ext uri="{FF2B5EF4-FFF2-40B4-BE49-F238E27FC236}">
                <a16:creationId xmlns:a16="http://schemas.microsoft.com/office/drawing/2014/main" id="{68DC51FE-BEB8-E841-8F78-F17F406E0D86}"/>
              </a:ext>
            </a:extLst>
          </p:cNvPr>
          <p:cNvSpPr txBox="1"/>
          <p:nvPr/>
        </p:nvSpPr>
        <p:spPr>
          <a:xfrm>
            <a:off x="17185048" y="3391864"/>
            <a:ext cx="5621897" cy="2086725"/>
          </a:xfrm>
          <a:prstGeom prst="rect">
            <a:avLst/>
          </a:prstGeom>
          <a:noFill/>
        </p:spPr>
        <p:txBody>
          <a:bodyPr wrap="square">
            <a:spAutoFit/>
          </a:bodyPr>
          <a:lstStyle/>
          <a:p>
            <a:pPr>
              <a:lnSpc>
                <a:spcPct val="80000"/>
              </a:lnSpc>
            </a:pPr>
            <a:r>
              <a:rPr lang="en-GB" sz="5400" b="1">
                <a:solidFill>
                  <a:schemeClr val="bg1"/>
                </a:solidFill>
                <a:latin typeface="Apricus Black" pitchFamily="2" charset="0"/>
              </a:rPr>
              <a:t>Over 600,000 followers across UCAS’ social media platforms</a:t>
            </a:r>
          </a:p>
        </p:txBody>
      </p:sp>
      <p:sp>
        <p:nvSpPr>
          <p:cNvPr id="9" name="TextBox 8">
            <a:extLst>
              <a:ext uri="{FF2B5EF4-FFF2-40B4-BE49-F238E27FC236}">
                <a16:creationId xmlns:a16="http://schemas.microsoft.com/office/drawing/2014/main" id="{4FD2D870-B774-BED5-C476-83EA9342A1D3}"/>
              </a:ext>
            </a:extLst>
          </p:cNvPr>
          <p:cNvSpPr txBox="1"/>
          <p:nvPr/>
        </p:nvSpPr>
        <p:spPr>
          <a:xfrm>
            <a:off x="17185048" y="6996192"/>
            <a:ext cx="5803510" cy="2086725"/>
          </a:xfrm>
          <a:prstGeom prst="rect">
            <a:avLst/>
          </a:prstGeom>
          <a:noFill/>
        </p:spPr>
        <p:txBody>
          <a:bodyPr wrap="square">
            <a:spAutoFit/>
          </a:bodyPr>
          <a:lstStyle/>
          <a:p>
            <a:pPr>
              <a:lnSpc>
                <a:spcPct val="80000"/>
              </a:lnSpc>
            </a:pPr>
            <a:r>
              <a:rPr lang="en-GB" sz="5400" b="1">
                <a:solidFill>
                  <a:schemeClr val="bg1"/>
                </a:solidFill>
                <a:latin typeface="Apricus Black" pitchFamily="2" charset="0"/>
              </a:rPr>
              <a:t>Average engagement rate of 3.7% compared to 2.9% industry average</a:t>
            </a:r>
          </a:p>
        </p:txBody>
      </p:sp>
      <p:sp>
        <p:nvSpPr>
          <p:cNvPr id="10" name="TextBox 9">
            <a:extLst>
              <a:ext uri="{FF2B5EF4-FFF2-40B4-BE49-F238E27FC236}">
                <a16:creationId xmlns:a16="http://schemas.microsoft.com/office/drawing/2014/main" id="{43334265-936B-92EF-B9A8-6AF7F4336A42}"/>
              </a:ext>
            </a:extLst>
          </p:cNvPr>
          <p:cNvSpPr txBox="1"/>
          <p:nvPr/>
        </p:nvSpPr>
        <p:spPr>
          <a:xfrm>
            <a:off x="17185048" y="10140673"/>
            <a:ext cx="5803510" cy="5078313"/>
          </a:xfrm>
          <a:prstGeom prst="rect">
            <a:avLst/>
          </a:prstGeom>
          <a:noFill/>
        </p:spPr>
        <p:txBody>
          <a:bodyPr wrap="square" rtlCol="0">
            <a:spAutoFit/>
          </a:bodyPr>
          <a:lstStyle/>
          <a:p>
            <a:r>
              <a:rPr lang="en-GB" sz="3600">
                <a:solidFill>
                  <a:schemeClr val="bg1"/>
                </a:solidFill>
                <a:effectLst/>
                <a:latin typeface="Roboto Light" panose="02000000000000000000" pitchFamily="2" charset="0"/>
              </a:rPr>
              <a:t>We’ll work closely with you to understand your campaign objectives – from in-studio filming at UCAS to site visits to bespoke solutions, our teams are on standby to ensure a seamless collaborative experience</a:t>
            </a:r>
          </a:p>
        </p:txBody>
      </p:sp>
      <p:pic>
        <p:nvPicPr>
          <p:cNvPr id="11" name="Picture 10">
            <a:extLst>
              <a:ext uri="{FF2B5EF4-FFF2-40B4-BE49-F238E27FC236}">
                <a16:creationId xmlns:a16="http://schemas.microsoft.com/office/drawing/2014/main" id="{8E80636D-5B98-DFC8-F553-ACDB6DC423CE}"/>
              </a:ext>
            </a:extLst>
          </p:cNvPr>
          <p:cNvPicPr>
            <a:picLocks noChangeAspect="1"/>
          </p:cNvPicPr>
          <p:nvPr/>
        </p:nvPicPr>
        <p:blipFill>
          <a:blip r:embed="rId2"/>
          <a:srcRect/>
          <a:stretch/>
        </p:blipFill>
        <p:spPr>
          <a:xfrm>
            <a:off x="3751181" y="1057274"/>
            <a:ext cx="1382757" cy="1382757"/>
          </a:xfrm>
          <a:prstGeom prst="rect">
            <a:avLst/>
          </a:prstGeom>
        </p:spPr>
      </p:pic>
      <p:sp>
        <p:nvSpPr>
          <p:cNvPr id="12" name="TextBox 11">
            <a:extLst>
              <a:ext uri="{FF2B5EF4-FFF2-40B4-BE49-F238E27FC236}">
                <a16:creationId xmlns:a16="http://schemas.microsoft.com/office/drawing/2014/main" id="{89739FB8-E824-85C3-1416-E81B0EBF09A7}"/>
              </a:ext>
            </a:extLst>
          </p:cNvPr>
          <p:cNvSpPr txBox="1"/>
          <p:nvPr/>
        </p:nvSpPr>
        <p:spPr>
          <a:xfrm>
            <a:off x="17185048" y="17074383"/>
            <a:ext cx="3534942" cy="400110"/>
          </a:xfrm>
          <a:prstGeom prst="rect">
            <a:avLst/>
          </a:prstGeom>
          <a:noFill/>
        </p:spPr>
        <p:txBody>
          <a:bodyPr wrap="none" rtlCol="0">
            <a:spAutoFit/>
          </a:bodyPr>
          <a:lstStyle/>
          <a:p>
            <a:r>
              <a:rPr lang="en-GB" sz="2000">
                <a:solidFill>
                  <a:schemeClr val="bg1"/>
                </a:solidFill>
                <a:effectLst/>
                <a:latin typeface="Roboto Light" panose="02000000000000000000" pitchFamily="2" charset="0"/>
              </a:rPr>
              <a:t>Source: 2022 campaigns data</a:t>
            </a:r>
          </a:p>
        </p:txBody>
      </p:sp>
      <p:pic>
        <p:nvPicPr>
          <p:cNvPr id="15" name="Picture 14" descr="A person sitting on a bed using a tablet&#10;&#10;Description automatically generated">
            <a:extLst>
              <a:ext uri="{FF2B5EF4-FFF2-40B4-BE49-F238E27FC236}">
                <a16:creationId xmlns:a16="http://schemas.microsoft.com/office/drawing/2014/main" id="{E492E90E-FED7-DB00-8CDD-00B932ECFE14}"/>
              </a:ext>
            </a:extLst>
          </p:cNvPr>
          <p:cNvPicPr>
            <a:picLocks noChangeAspect="1"/>
          </p:cNvPicPr>
          <p:nvPr/>
        </p:nvPicPr>
        <p:blipFill>
          <a:blip r:embed="rId3"/>
          <a:srcRect l="50000" r="23717"/>
          <a:stretch/>
        </p:blipFill>
        <p:spPr>
          <a:xfrm>
            <a:off x="23966667" y="0"/>
            <a:ext cx="8545334" cy="18288000"/>
          </a:xfrm>
          <a:prstGeom prst="rect">
            <a:avLst/>
          </a:prstGeom>
        </p:spPr>
      </p:pic>
    </p:spTree>
    <p:extLst>
      <p:ext uri="{BB962C8B-B14F-4D97-AF65-F5344CB8AC3E}">
        <p14:creationId xmlns:p14="http://schemas.microsoft.com/office/powerpoint/2010/main" val="11728825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sitting at a desk using a computer&#10;&#10;Description automatically generated">
            <a:extLst>
              <a:ext uri="{FF2B5EF4-FFF2-40B4-BE49-F238E27FC236}">
                <a16:creationId xmlns:a16="http://schemas.microsoft.com/office/drawing/2014/main" id="{CD2C8B45-C0C3-8B82-267D-E288D1692E2A}"/>
              </a:ext>
            </a:extLst>
          </p:cNvPr>
          <p:cNvPicPr>
            <a:picLocks noGrp="1" noChangeAspect="1"/>
          </p:cNvPicPr>
          <p:nvPr>
            <p:ph type="pic" sz="quarter" idx="13"/>
          </p:nvPr>
        </p:nvPicPr>
        <p:blipFill>
          <a:blip r:embed="rId2"/>
          <a:srcRect l="30264" r="30264"/>
          <a:stretch>
            <a:fillRect/>
          </a:stretch>
        </p:blipFill>
        <p:spPr>
          <a:xfrm>
            <a:off x="20069175" y="0"/>
            <a:ext cx="12833350" cy="18288000"/>
          </a:xfrm>
        </p:spPr>
      </p:pic>
      <p:sp>
        <p:nvSpPr>
          <p:cNvPr id="6" name="TextBox 5">
            <a:extLst>
              <a:ext uri="{FF2B5EF4-FFF2-40B4-BE49-F238E27FC236}">
                <a16:creationId xmlns:a16="http://schemas.microsoft.com/office/drawing/2014/main" id="{E195D2F4-5839-FBE9-8B68-E886F62234AE}"/>
              </a:ext>
            </a:extLst>
          </p:cNvPr>
          <p:cNvSpPr txBox="1"/>
          <p:nvPr/>
        </p:nvSpPr>
        <p:spPr>
          <a:xfrm>
            <a:off x="1198177" y="7072728"/>
            <a:ext cx="18034703" cy="2800767"/>
          </a:xfrm>
          <a:prstGeom prst="rect">
            <a:avLst/>
          </a:prstGeom>
          <a:noFill/>
        </p:spPr>
        <p:txBody>
          <a:bodyPr wrap="square" rtlCol="0">
            <a:spAutoFit/>
          </a:bodyPr>
          <a:lstStyle/>
          <a:p>
            <a:pPr>
              <a:spcAft>
                <a:spcPts val="2400"/>
              </a:spcAft>
            </a:pPr>
            <a:r>
              <a:rPr lang="en-GB" sz="4400">
                <a:solidFill>
                  <a:schemeClr val="bg1"/>
                </a:solidFill>
                <a:effectLst/>
                <a:latin typeface="Roboto Light" panose="02000000000000000000" pitchFamily="2" charset="0"/>
              </a:rPr>
              <a:t>Our data and channels can be combined to create a bespoke campaign that meets your own business objectives; however, we have also crafted a simple, powerful multi-channel package designed to amplify your brand and maximise the number of high-impact touchpoints.</a:t>
            </a:r>
          </a:p>
        </p:txBody>
      </p:sp>
      <p:sp>
        <p:nvSpPr>
          <p:cNvPr id="7" name="TextBox 6">
            <a:extLst>
              <a:ext uri="{FF2B5EF4-FFF2-40B4-BE49-F238E27FC236}">
                <a16:creationId xmlns:a16="http://schemas.microsoft.com/office/drawing/2014/main" id="{C08A4369-AF52-17D0-39B2-10A3FF699EFF}"/>
              </a:ext>
            </a:extLst>
          </p:cNvPr>
          <p:cNvSpPr txBox="1"/>
          <p:nvPr/>
        </p:nvSpPr>
        <p:spPr>
          <a:xfrm>
            <a:off x="1198179" y="1124353"/>
            <a:ext cx="15931582" cy="4696670"/>
          </a:xfrm>
          <a:prstGeom prst="rect">
            <a:avLst/>
          </a:prstGeom>
          <a:noFill/>
        </p:spPr>
        <p:txBody>
          <a:bodyPr wrap="square" rtlCol="0">
            <a:spAutoFit/>
          </a:bodyPr>
          <a:lstStyle/>
          <a:p>
            <a:pPr>
              <a:lnSpc>
                <a:spcPct val="80000"/>
              </a:lnSpc>
            </a:pPr>
            <a:r>
              <a:rPr lang="en-GB" sz="18700" b="1">
                <a:solidFill>
                  <a:schemeClr val="bg1"/>
                </a:solidFill>
                <a:effectLst/>
                <a:latin typeface="Apricus Black" pitchFamily="2" charset="0"/>
              </a:rPr>
              <a:t>Accommodation marketing packages</a:t>
            </a:r>
          </a:p>
        </p:txBody>
      </p:sp>
      <p:graphicFrame>
        <p:nvGraphicFramePr>
          <p:cNvPr id="8" name="Table 7">
            <a:extLst>
              <a:ext uri="{FF2B5EF4-FFF2-40B4-BE49-F238E27FC236}">
                <a16:creationId xmlns:a16="http://schemas.microsoft.com/office/drawing/2014/main" id="{8037D8F4-B0AD-869D-28E7-965BBB8EC039}"/>
              </a:ext>
            </a:extLst>
          </p:cNvPr>
          <p:cNvGraphicFramePr>
            <a:graphicFrameLocks noGrp="1"/>
          </p:cNvGraphicFramePr>
          <p:nvPr>
            <p:extLst>
              <p:ext uri="{D42A27DB-BD31-4B8C-83A1-F6EECF244321}">
                <p14:modId xmlns:p14="http://schemas.microsoft.com/office/powerpoint/2010/main" val="4043177196"/>
              </p:ext>
            </p:extLst>
          </p:nvPr>
        </p:nvGraphicFramePr>
        <p:xfrm>
          <a:off x="1198177" y="11308080"/>
          <a:ext cx="18004223" cy="5454468"/>
        </p:xfrm>
        <a:graphic>
          <a:graphicData uri="http://schemas.openxmlformats.org/drawingml/2006/table">
            <a:tbl>
              <a:tblPr bandRow="1">
                <a:tableStyleId>{5C22544A-7EE6-4342-B048-85BDC9FD1C3A}</a:tableStyleId>
              </a:tblPr>
              <a:tblGrid>
                <a:gridCol w="6238943">
                  <a:extLst>
                    <a:ext uri="{9D8B030D-6E8A-4147-A177-3AD203B41FA5}">
                      <a16:colId xmlns:a16="http://schemas.microsoft.com/office/drawing/2014/main" val="2856366020"/>
                    </a:ext>
                  </a:extLst>
                </a:gridCol>
                <a:gridCol w="7071360">
                  <a:extLst>
                    <a:ext uri="{9D8B030D-6E8A-4147-A177-3AD203B41FA5}">
                      <a16:colId xmlns:a16="http://schemas.microsoft.com/office/drawing/2014/main" val="297581485"/>
                    </a:ext>
                  </a:extLst>
                </a:gridCol>
                <a:gridCol w="4693920">
                  <a:extLst>
                    <a:ext uri="{9D8B030D-6E8A-4147-A177-3AD203B41FA5}">
                      <a16:colId xmlns:a16="http://schemas.microsoft.com/office/drawing/2014/main" val="3981272873"/>
                    </a:ext>
                  </a:extLst>
                </a:gridCol>
              </a:tblGrid>
              <a:tr h="2727234">
                <a:tc>
                  <a:txBody>
                    <a:bodyPr/>
                    <a:lstStyle/>
                    <a:p>
                      <a:pPr algn="l"/>
                      <a:r>
                        <a:rPr lang="en-GB" sz="7200" b="1" i="0">
                          <a:solidFill>
                            <a:schemeClr val="bg1"/>
                          </a:solidFill>
                          <a:latin typeface="Roboto" panose="02000000000000000000" pitchFamily="2" charset="0"/>
                          <a:ea typeface="Roboto" panose="02000000000000000000" pitchFamily="2" charset="0"/>
                          <a:cs typeface="Roboto" panose="02000000000000000000" pitchFamily="2" charset="0"/>
                        </a:rPr>
                        <a:t>Email</a:t>
                      </a:r>
                    </a:p>
                  </a:txBody>
                  <a:tcPr marL="720000" marR="108000" anchor="ctr">
                    <a:lnL w="76200" cap="flat" cmpd="sng" algn="ctr">
                      <a:solidFill>
                        <a:srgbClr val="F37561"/>
                      </a:solidFill>
                      <a:prstDash val="solid"/>
                      <a:round/>
                      <a:headEnd type="none" w="med" len="med"/>
                      <a:tailEnd type="none" w="med" len="med"/>
                    </a:lnL>
                    <a:lnR w="76200" cap="flat" cmpd="sng" algn="ctr">
                      <a:solidFill>
                        <a:srgbClr val="F37561"/>
                      </a:solidFill>
                      <a:prstDash val="solid"/>
                      <a:round/>
                      <a:headEnd type="none" w="med" len="med"/>
                      <a:tailEnd type="none" w="med" len="med"/>
                    </a:lnR>
                    <a:lnT w="76200" cap="flat" cmpd="sng" algn="ctr">
                      <a:solidFill>
                        <a:srgbClr val="F37561"/>
                      </a:solidFill>
                      <a:prstDash val="solid"/>
                      <a:round/>
                      <a:headEnd type="none" w="med" len="med"/>
                      <a:tailEnd type="none" w="med" len="med"/>
                    </a:lnT>
                    <a:lnB w="76200" cap="flat" cmpd="sng" algn="ctr">
                      <a:solidFill>
                        <a:srgbClr val="F37561"/>
                      </a:solidFill>
                      <a:prstDash val="solid"/>
                      <a:round/>
                      <a:headEnd type="none" w="med" len="med"/>
                      <a:tailEnd type="none" w="med" len="med"/>
                    </a:lnB>
                    <a:solidFill>
                      <a:srgbClr val="132433"/>
                    </a:solidFill>
                  </a:tcPr>
                </a:tc>
                <a:tc>
                  <a:txBody>
                    <a:bodyPr/>
                    <a:lstStyle/>
                    <a:p>
                      <a:pPr algn="ctr"/>
                      <a:r>
                        <a:rPr lang="en-GB" sz="4400">
                          <a:latin typeface="Roboto" panose="02000000000000000000" pitchFamily="2" charset="0"/>
                          <a:ea typeface="Roboto" panose="02000000000000000000" pitchFamily="2" charset="0"/>
                          <a:cs typeface="Roboto" panose="02000000000000000000" pitchFamily="2" charset="0"/>
                        </a:rPr>
                        <a:t>4,500 names </a:t>
                      </a:r>
                      <a:br>
                        <a:rPr lang="en-GB" sz="4400">
                          <a:latin typeface="Roboto" panose="02000000000000000000" pitchFamily="2" charset="0"/>
                          <a:ea typeface="Roboto" panose="02000000000000000000" pitchFamily="2" charset="0"/>
                          <a:cs typeface="Roboto" panose="02000000000000000000" pitchFamily="2" charset="0"/>
                        </a:rPr>
                      </a:br>
                      <a:r>
                        <a:rPr lang="en-GB" sz="4400">
                          <a:latin typeface="Roboto" panose="02000000000000000000" pitchFamily="2" charset="0"/>
                          <a:ea typeface="Roboto" panose="02000000000000000000" pitchFamily="2" charset="0"/>
                          <a:cs typeface="Roboto" panose="02000000000000000000" pitchFamily="2" charset="0"/>
                        </a:rPr>
                        <a:t>over 2 emails </a:t>
                      </a:r>
                    </a:p>
                  </a:txBody>
                  <a:tcPr anchor="ctr">
                    <a:lnL w="76200" cap="flat" cmpd="sng" algn="ctr">
                      <a:solidFill>
                        <a:srgbClr val="F37561"/>
                      </a:solidFill>
                      <a:prstDash val="solid"/>
                      <a:round/>
                      <a:headEnd type="none" w="med" len="med"/>
                      <a:tailEnd type="none" w="med" len="med"/>
                    </a:lnL>
                    <a:lnR w="76200" cap="flat" cmpd="sng" algn="ctr">
                      <a:solidFill>
                        <a:srgbClr val="F37561"/>
                      </a:solidFill>
                      <a:prstDash val="solid"/>
                      <a:round/>
                      <a:headEnd type="none" w="med" len="med"/>
                      <a:tailEnd type="none" w="med" len="med"/>
                    </a:lnR>
                    <a:lnT w="76200" cap="flat" cmpd="sng" algn="ctr">
                      <a:solidFill>
                        <a:srgbClr val="F37561"/>
                      </a:solidFill>
                      <a:prstDash val="solid"/>
                      <a:round/>
                      <a:headEnd type="none" w="med" len="med"/>
                      <a:tailEnd type="none" w="med" len="med"/>
                    </a:lnT>
                    <a:lnB w="76200" cap="flat" cmpd="sng" algn="ctr">
                      <a:solidFill>
                        <a:srgbClr val="F37561"/>
                      </a:solidFill>
                      <a:prstDash val="solid"/>
                      <a:round/>
                      <a:headEnd type="none" w="med" len="med"/>
                      <a:tailEnd type="none" w="med" len="med"/>
                    </a:lnB>
                    <a:solidFill>
                      <a:schemeClr val="bg1"/>
                    </a:solidFill>
                  </a:tcPr>
                </a:tc>
                <a:tc>
                  <a:txBody>
                    <a:bodyPr/>
                    <a:lstStyle/>
                    <a:p>
                      <a:pPr algn="ctr"/>
                      <a:r>
                        <a:rPr lang="en-GB" sz="7200" b="1" i="0">
                          <a:solidFill>
                            <a:schemeClr val="bg1"/>
                          </a:solidFill>
                          <a:latin typeface="Roboto" panose="02000000000000000000" pitchFamily="2" charset="0"/>
                          <a:ea typeface="Roboto" panose="02000000000000000000" pitchFamily="2" charset="0"/>
                          <a:cs typeface="Roboto" panose="02000000000000000000" pitchFamily="2" charset="0"/>
                        </a:rPr>
                        <a:t>£2,500</a:t>
                      </a:r>
                      <a:endParaRPr lang="en-GB" sz="7200">
                        <a:solidFill>
                          <a:schemeClr val="bg1"/>
                        </a:solidFill>
                      </a:endParaRPr>
                    </a:p>
                  </a:txBody>
                  <a:tcPr anchor="ctr">
                    <a:lnL w="76200" cap="flat" cmpd="sng" algn="ctr">
                      <a:solidFill>
                        <a:srgbClr val="F37561"/>
                      </a:solidFill>
                      <a:prstDash val="solid"/>
                      <a:round/>
                      <a:headEnd type="none" w="med" len="med"/>
                      <a:tailEnd type="none" w="med" len="med"/>
                    </a:lnL>
                    <a:lnR w="76200" cap="flat" cmpd="sng" algn="ctr">
                      <a:solidFill>
                        <a:srgbClr val="F37561"/>
                      </a:solidFill>
                      <a:prstDash val="solid"/>
                      <a:round/>
                      <a:headEnd type="none" w="med" len="med"/>
                      <a:tailEnd type="none" w="med" len="med"/>
                    </a:lnR>
                    <a:lnT w="76200" cap="flat" cmpd="sng" algn="ctr">
                      <a:solidFill>
                        <a:srgbClr val="F37561"/>
                      </a:solidFill>
                      <a:prstDash val="solid"/>
                      <a:round/>
                      <a:headEnd type="none" w="med" len="med"/>
                      <a:tailEnd type="none" w="med" len="med"/>
                    </a:lnT>
                    <a:lnB w="76200" cap="flat" cmpd="sng" algn="ctr">
                      <a:solidFill>
                        <a:srgbClr val="F37561"/>
                      </a:solidFill>
                      <a:prstDash val="solid"/>
                      <a:round/>
                      <a:headEnd type="none" w="med" len="med"/>
                      <a:tailEnd type="none" w="med" len="med"/>
                    </a:lnB>
                    <a:solidFill>
                      <a:srgbClr val="132433"/>
                    </a:solidFill>
                  </a:tcPr>
                </a:tc>
                <a:extLst>
                  <a:ext uri="{0D108BD9-81ED-4DB2-BD59-A6C34878D82A}">
                    <a16:rowId xmlns:a16="http://schemas.microsoft.com/office/drawing/2014/main" val="186205738"/>
                  </a:ext>
                </a:extLst>
              </a:tr>
              <a:tr h="2727234">
                <a:tc>
                  <a:txBody>
                    <a:bodyPr/>
                    <a:lstStyle/>
                    <a:p>
                      <a:pPr algn="l"/>
                      <a:r>
                        <a:rPr lang="en-GB" sz="7200" b="1" i="0">
                          <a:solidFill>
                            <a:schemeClr val="bg1"/>
                          </a:solidFill>
                          <a:latin typeface="Roboto" panose="02000000000000000000" pitchFamily="2" charset="0"/>
                          <a:ea typeface="Roboto" panose="02000000000000000000" pitchFamily="2" charset="0"/>
                          <a:cs typeface="Roboto" panose="02000000000000000000" pitchFamily="2" charset="0"/>
                        </a:rPr>
                        <a:t>Paid Media</a:t>
                      </a:r>
                      <a:endParaRPr lang="en-GB" sz="7200"/>
                    </a:p>
                  </a:txBody>
                  <a:tcPr marL="720000" marR="108000" anchor="ctr">
                    <a:lnL w="76200" cap="flat" cmpd="sng" algn="ctr">
                      <a:solidFill>
                        <a:srgbClr val="F37561"/>
                      </a:solidFill>
                      <a:prstDash val="solid"/>
                      <a:round/>
                      <a:headEnd type="none" w="med" len="med"/>
                      <a:tailEnd type="none" w="med" len="med"/>
                    </a:lnL>
                    <a:lnR w="76200" cap="flat" cmpd="sng" algn="ctr">
                      <a:solidFill>
                        <a:srgbClr val="F37561"/>
                      </a:solidFill>
                      <a:prstDash val="solid"/>
                      <a:round/>
                      <a:headEnd type="none" w="med" len="med"/>
                      <a:tailEnd type="none" w="med" len="med"/>
                    </a:lnR>
                    <a:lnT w="76200" cap="flat" cmpd="sng" algn="ctr">
                      <a:solidFill>
                        <a:srgbClr val="F37561"/>
                      </a:solidFill>
                      <a:prstDash val="solid"/>
                      <a:round/>
                      <a:headEnd type="none" w="med" len="med"/>
                      <a:tailEnd type="none" w="med" len="med"/>
                    </a:lnT>
                    <a:lnB w="76200" cap="flat" cmpd="sng" algn="ctr">
                      <a:solidFill>
                        <a:srgbClr val="F37561"/>
                      </a:solidFill>
                      <a:prstDash val="solid"/>
                      <a:round/>
                      <a:headEnd type="none" w="med" len="med"/>
                      <a:tailEnd type="none" w="med" len="med"/>
                    </a:lnB>
                    <a:solidFill>
                      <a:srgbClr val="132433"/>
                    </a:solidFill>
                  </a:tcPr>
                </a:tc>
                <a:tc>
                  <a:txBody>
                    <a:bodyPr/>
                    <a:lstStyle/>
                    <a:p>
                      <a:pPr algn="ctr"/>
                      <a:r>
                        <a:rPr lang="en-GB" sz="4400">
                          <a:latin typeface="Roboto" panose="02000000000000000000" pitchFamily="2" charset="0"/>
                          <a:ea typeface="Roboto" panose="02000000000000000000" pitchFamily="2" charset="0"/>
                          <a:cs typeface="Roboto" panose="02000000000000000000" pitchFamily="2" charset="0"/>
                        </a:rPr>
                        <a:t>2 channel, 4-week brand awareness campaign </a:t>
                      </a:r>
                    </a:p>
                  </a:txBody>
                  <a:tcPr anchor="ctr">
                    <a:lnL w="76200" cap="flat" cmpd="sng" algn="ctr">
                      <a:solidFill>
                        <a:srgbClr val="F37561"/>
                      </a:solidFill>
                      <a:prstDash val="solid"/>
                      <a:round/>
                      <a:headEnd type="none" w="med" len="med"/>
                      <a:tailEnd type="none" w="med" len="med"/>
                    </a:lnL>
                    <a:lnR w="76200" cap="flat" cmpd="sng" algn="ctr">
                      <a:solidFill>
                        <a:srgbClr val="F37561"/>
                      </a:solidFill>
                      <a:prstDash val="solid"/>
                      <a:round/>
                      <a:headEnd type="none" w="med" len="med"/>
                      <a:tailEnd type="none" w="med" len="med"/>
                    </a:lnR>
                    <a:lnT w="76200" cap="flat" cmpd="sng" algn="ctr">
                      <a:solidFill>
                        <a:srgbClr val="F37561"/>
                      </a:solidFill>
                      <a:prstDash val="solid"/>
                      <a:round/>
                      <a:headEnd type="none" w="med" len="med"/>
                      <a:tailEnd type="none" w="med" len="med"/>
                    </a:lnT>
                    <a:lnB w="76200" cap="flat" cmpd="sng" algn="ctr">
                      <a:solidFill>
                        <a:srgbClr val="F37561"/>
                      </a:solidFill>
                      <a:prstDash val="solid"/>
                      <a:round/>
                      <a:headEnd type="none" w="med" len="med"/>
                      <a:tailEnd type="none" w="med" len="med"/>
                    </a:lnB>
                    <a:solidFill>
                      <a:schemeClr val="bg1"/>
                    </a:solidFill>
                  </a:tcPr>
                </a:tc>
                <a:tc>
                  <a:txBody>
                    <a:bodyPr/>
                    <a:lstStyle/>
                    <a:p>
                      <a:pPr marL="0" marR="0" lvl="0" indent="0" algn="ctr" defTabSz="2438430" rtl="0" eaLnBrk="1" fontAlgn="auto" latinLnBrk="0" hangingPunct="1">
                        <a:lnSpc>
                          <a:spcPct val="100000"/>
                        </a:lnSpc>
                        <a:spcBef>
                          <a:spcPts val="0"/>
                        </a:spcBef>
                        <a:spcAft>
                          <a:spcPts val="0"/>
                        </a:spcAft>
                        <a:buClrTx/>
                        <a:buSzTx/>
                        <a:buFontTx/>
                        <a:buNone/>
                        <a:tabLst/>
                        <a:defRPr/>
                      </a:pPr>
                      <a:r>
                        <a:rPr lang="en-GB" sz="7200" b="1" i="0">
                          <a:solidFill>
                            <a:schemeClr val="bg1"/>
                          </a:solidFill>
                          <a:latin typeface="Roboto" panose="02000000000000000000" pitchFamily="2" charset="0"/>
                          <a:ea typeface="Roboto" panose="02000000000000000000" pitchFamily="2" charset="0"/>
                          <a:cs typeface="Roboto" panose="02000000000000000000" pitchFamily="2" charset="0"/>
                        </a:rPr>
                        <a:t>£7,500</a:t>
                      </a:r>
                      <a:endParaRPr lang="en-GB" sz="7200">
                        <a:solidFill>
                          <a:schemeClr val="bg1"/>
                        </a:solidFill>
                      </a:endParaRPr>
                    </a:p>
                  </a:txBody>
                  <a:tcPr anchor="ctr">
                    <a:lnL w="76200" cap="flat" cmpd="sng" algn="ctr">
                      <a:solidFill>
                        <a:srgbClr val="F37561"/>
                      </a:solidFill>
                      <a:prstDash val="solid"/>
                      <a:round/>
                      <a:headEnd type="none" w="med" len="med"/>
                      <a:tailEnd type="none" w="med" len="med"/>
                    </a:lnL>
                    <a:lnR w="76200" cap="flat" cmpd="sng" algn="ctr">
                      <a:solidFill>
                        <a:srgbClr val="F37561"/>
                      </a:solidFill>
                      <a:prstDash val="solid"/>
                      <a:round/>
                      <a:headEnd type="none" w="med" len="med"/>
                      <a:tailEnd type="none" w="med" len="med"/>
                    </a:lnR>
                    <a:lnT w="76200" cap="flat" cmpd="sng" algn="ctr">
                      <a:solidFill>
                        <a:srgbClr val="F37561"/>
                      </a:solidFill>
                      <a:prstDash val="solid"/>
                      <a:round/>
                      <a:headEnd type="none" w="med" len="med"/>
                      <a:tailEnd type="none" w="med" len="med"/>
                    </a:lnT>
                    <a:lnB w="76200" cap="flat" cmpd="sng" algn="ctr">
                      <a:solidFill>
                        <a:srgbClr val="F37561"/>
                      </a:solidFill>
                      <a:prstDash val="solid"/>
                      <a:round/>
                      <a:headEnd type="none" w="med" len="med"/>
                      <a:tailEnd type="none" w="med" len="med"/>
                    </a:lnB>
                    <a:solidFill>
                      <a:srgbClr val="132433"/>
                    </a:solidFill>
                  </a:tcPr>
                </a:tc>
                <a:extLst>
                  <a:ext uri="{0D108BD9-81ED-4DB2-BD59-A6C34878D82A}">
                    <a16:rowId xmlns:a16="http://schemas.microsoft.com/office/drawing/2014/main" val="1001441374"/>
                  </a:ext>
                </a:extLst>
              </a:tr>
            </a:tbl>
          </a:graphicData>
        </a:graphic>
      </p:graphicFrame>
    </p:spTree>
    <p:extLst>
      <p:ext uri="{BB962C8B-B14F-4D97-AF65-F5344CB8AC3E}">
        <p14:creationId xmlns:p14="http://schemas.microsoft.com/office/powerpoint/2010/main" val="4267448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31C444-9FFA-E7DB-36A8-9AB6ED0CD74D}"/>
              </a:ext>
            </a:extLst>
          </p:cNvPr>
          <p:cNvSpPr txBox="1"/>
          <p:nvPr/>
        </p:nvSpPr>
        <p:spPr>
          <a:xfrm>
            <a:off x="1226457" y="1222554"/>
            <a:ext cx="17701623" cy="2123658"/>
          </a:xfrm>
          <a:prstGeom prst="rect">
            <a:avLst/>
          </a:prstGeom>
          <a:noFill/>
        </p:spPr>
        <p:txBody>
          <a:bodyPr wrap="square" rtlCol="0">
            <a:spAutoFit/>
          </a:bodyPr>
          <a:lstStyle/>
          <a:p>
            <a:pPr>
              <a:spcAft>
                <a:spcPts val="2400"/>
              </a:spcAft>
            </a:pPr>
            <a:r>
              <a:rPr lang="en-GB" sz="4400">
                <a:solidFill>
                  <a:schemeClr val="bg1"/>
                </a:solidFill>
                <a:effectLst/>
                <a:latin typeface="Roboto Light" panose="02000000000000000000" pitchFamily="2" charset="0"/>
              </a:rPr>
              <a:t>Get in touch with the most trusted brand in education. With unique access to over 2 million applicants, current students and graduates, we’re uniquely positioned to help you connect with the next generation.</a:t>
            </a:r>
          </a:p>
        </p:txBody>
      </p:sp>
      <p:pic>
        <p:nvPicPr>
          <p:cNvPr id="5" name="Picture 4" descr="A black background with arrows&#10;&#10;Description automatically generated">
            <a:extLst>
              <a:ext uri="{FF2B5EF4-FFF2-40B4-BE49-F238E27FC236}">
                <a16:creationId xmlns:a16="http://schemas.microsoft.com/office/drawing/2014/main" id="{C91C7C23-CFB1-9173-B433-9B16302AFF58}"/>
              </a:ext>
            </a:extLst>
          </p:cNvPr>
          <p:cNvPicPr>
            <a:picLocks noChangeAspect="1"/>
          </p:cNvPicPr>
          <p:nvPr/>
        </p:nvPicPr>
        <p:blipFill rotWithShape="1">
          <a:blip r:embed="rId2"/>
          <a:srcRect l="1" t="6467" r="8394" b="7667"/>
          <a:stretch/>
        </p:blipFill>
        <p:spPr>
          <a:xfrm>
            <a:off x="17527038" y="1"/>
            <a:ext cx="14984962" cy="18288000"/>
          </a:xfrm>
          <a:prstGeom prst="rect">
            <a:avLst/>
          </a:prstGeom>
        </p:spPr>
      </p:pic>
      <p:sp>
        <p:nvSpPr>
          <p:cNvPr id="6" name="TextBox 5">
            <a:extLst>
              <a:ext uri="{FF2B5EF4-FFF2-40B4-BE49-F238E27FC236}">
                <a16:creationId xmlns:a16="http://schemas.microsoft.com/office/drawing/2014/main" id="{711B2C92-777D-E7B6-D257-ABC1700A2153}"/>
              </a:ext>
            </a:extLst>
          </p:cNvPr>
          <p:cNvSpPr txBox="1"/>
          <p:nvPr/>
        </p:nvSpPr>
        <p:spPr>
          <a:xfrm>
            <a:off x="1198178" y="4211473"/>
            <a:ext cx="13786786" cy="1692771"/>
          </a:xfrm>
          <a:prstGeom prst="rect">
            <a:avLst/>
          </a:prstGeom>
          <a:noFill/>
        </p:spPr>
        <p:txBody>
          <a:bodyPr wrap="square" rtlCol="0">
            <a:spAutoFit/>
          </a:bodyPr>
          <a:lstStyle/>
          <a:p>
            <a:pPr>
              <a:lnSpc>
                <a:spcPct val="80000"/>
              </a:lnSpc>
            </a:pPr>
            <a:r>
              <a:rPr lang="en-GB" sz="13000" b="1">
                <a:solidFill>
                  <a:schemeClr val="bg1"/>
                </a:solidFill>
                <a:effectLst/>
                <a:latin typeface="Apricus Black" pitchFamily="2" charset="0"/>
              </a:rPr>
              <a:t>CONTACT US</a:t>
            </a:r>
          </a:p>
        </p:txBody>
      </p:sp>
      <p:sp>
        <p:nvSpPr>
          <p:cNvPr id="7" name="TextBox 6">
            <a:extLst>
              <a:ext uri="{FF2B5EF4-FFF2-40B4-BE49-F238E27FC236}">
                <a16:creationId xmlns:a16="http://schemas.microsoft.com/office/drawing/2014/main" id="{49CF6A97-BE46-E83B-FC38-FD30F721B4B6}"/>
              </a:ext>
            </a:extLst>
          </p:cNvPr>
          <p:cNvSpPr txBox="1"/>
          <p:nvPr/>
        </p:nvSpPr>
        <p:spPr>
          <a:xfrm>
            <a:off x="3044277" y="10510941"/>
            <a:ext cx="7695259" cy="769441"/>
          </a:xfrm>
          <a:prstGeom prst="rect">
            <a:avLst/>
          </a:prstGeom>
          <a:noFill/>
        </p:spPr>
        <p:txBody>
          <a:bodyPr wrap="square" rtlCol="0">
            <a:spAutoFit/>
          </a:bodyPr>
          <a:lstStyle/>
          <a:p>
            <a:r>
              <a:rPr lang="en-GB" sz="4400" b="1">
                <a:solidFill>
                  <a:schemeClr val="bg1"/>
                </a:solidFill>
                <a:effectLst/>
                <a:latin typeface="Roboto" panose="02000000000000000000" pitchFamily="2" charset="0"/>
              </a:rPr>
              <a:t>Real Estate LinkedIn</a:t>
            </a:r>
          </a:p>
        </p:txBody>
      </p:sp>
      <p:sp>
        <p:nvSpPr>
          <p:cNvPr id="8" name="TextBox 7">
            <a:extLst>
              <a:ext uri="{FF2B5EF4-FFF2-40B4-BE49-F238E27FC236}">
                <a16:creationId xmlns:a16="http://schemas.microsoft.com/office/drawing/2014/main" id="{DFA782E2-839B-390F-C90E-B9AEF6C297F2}"/>
              </a:ext>
            </a:extLst>
          </p:cNvPr>
          <p:cNvSpPr txBox="1"/>
          <p:nvPr/>
        </p:nvSpPr>
        <p:spPr>
          <a:xfrm>
            <a:off x="3044277" y="8691125"/>
            <a:ext cx="13012057" cy="769441"/>
          </a:xfrm>
          <a:prstGeom prst="rect">
            <a:avLst/>
          </a:prstGeom>
          <a:noFill/>
        </p:spPr>
        <p:txBody>
          <a:bodyPr wrap="square" rtlCol="0">
            <a:spAutoFit/>
          </a:bodyPr>
          <a:lstStyle/>
          <a:p>
            <a:pPr marL="0" indent="0">
              <a:buNone/>
            </a:pPr>
            <a:r>
              <a:rPr lang="en-GB" sz="4400" b="1" i="0" u="none" strike="noStrike" baseline="0">
                <a:solidFill>
                  <a:schemeClr val="bg1"/>
                </a:solidFill>
                <a:latin typeface="Roboto" panose="02000000000000000000" pitchFamily="2" charset="0"/>
                <a:hlinkClick r:id="rId3">
                  <a:extLst>
                    <a:ext uri="{A12FA001-AC4F-418D-AE19-62706E023703}">
                      <ahyp:hlinkClr xmlns:ahyp="http://schemas.microsoft.com/office/drawing/2018/hyperlinkcolor" val="tx"/>
                    </a:ext>
                  </a:extLst>
                </a:hlinkClick>
              </a:rPr>
              <a:t>ucas.com/accommodation-solutions</a:t>
            </a:r>
            <a:endParaRPr lang="en-GB" sz="4400" b="0" i="0" u="none" strike="noStrike" baseline="0">
              <a:solidFill>
                <a:schemeClr val="bg1"/>
              </a:solidFill>
              <a:latin typeface="Roboto" panose="02000000000000000000" pitchFamily="2" charset="0"/>
            </a:endParaRPr>
          </a:p>
        </p:txBody>
      </p:sp>
      <p:sp>
        <p:nvSpPr>
          <p:cNvPr id="9" name="TextBox 8">
            <a:extLst>
              <a:ext uri="{FF2B5EF4-FFF2-40B4-BE49-F238E27FC236}">
                <a16:creationId xmlns:a16="http://schemas.microsoft.com/office/drawing/2014/main" id="{E261941A-613E-BFBB-4DAC-2B87AE652A01}"/>
              </a:ext>
            </a:extLst>
          </p:cNvPr>
          <p:cNvSpPr txBox="1"/>
          <p:nvPr/>
        </p:nvSpPr>
        <p:spPr>
          <a:xfrm>
            <a:off x="3044276" y="6665301"/>
            <a:ext cx="13012057" cy="769441"/>
          </a:xfrm>
          <a:prstGeom prst="rect">
            <a:avLst/>
          </a:prstGeom>
          <a:noFill/>
        </p:spPr>
        <p:txBody>
          <a:bodyPr wrap="square" rtlCol="0">
            <a:spAutoFit/>
          </a:bodyPr>
          <a:lstStyle/>
          <a:p>
            <a:r>
              <a:rPr lang="en-GB" sz="4400" b="1">
                <a:solidFill>
                  <a:schemeClr val="bg1"/>
                </a:solidFill>
                <a:effectLst/>
                <a:latin typeface="Roboto" panose="02000000000000000000" pitchFamily="2" charset="0"/>
                <a:hlinkClick r:id="rId4">
                  <a:extLst>
                    <a:ext uri="{A12FA001-AC4F-418D-AE19-62706E023703}">
                      <ahyp:hlinkClr xmlns:ahyp="http://schemas.microsoft.com/office/drawing/2018/hyperlinkcolor" val="tx"/>
                    </a:ext>
                  </a:extLst>
                </a:hlinkClick>
              </a:rPr>
              <a:t>Accommodation@ucas.ac.uk</a:t>
            </a:r>
            <a:endParaRPr lang="en-GB" sz="4400" b="1">
              <a:solidFill>
                <a:schemeClr val="bg1"/>
              </a:solidFill>
              <a:effectLst/>
              <a:latin typeface="Roboto" panose="02000000000000000000" pitchFamily="2" charset="0"/>
            </a:endParaRPr>
          </a:p>
        </p:txBody>
      </p:sp>
      <p:pic>
        <p:nvPicPr>
          <p:cNvPr id="10" name="Picture 9" descr="A black and white circle with letters in it&#10;&#10;Description automatically generated">
            <a:extLst>
              <a:ext uri="{FF2B5EF4-FFF2-40B4-BE49-F238E27FC236}">
                <a16:creationId xmlns:a16="http://schemas.microsoft.com/office/drawing/2014/main" id="{65B5ECF7-0092-EF31-45EA-60C8C0DE710F}"/>
              </a:ext>
            </a:extLst>
          </p:cNvPr>
          <p:cNvPicPr>
            <a:picLocks noChangeAspect="1"/>
          </p:cNvPicPr>
          <p:nvPr/>
        </p:nvPicPr>
        <p:blipFill>
          <a:blip r:embed="rId5"/>
          <a:stretch>
            <a:fillRect/>
          </a:stretch>
        </p:blipFill>
        <p:spPr>
          <a:xfrm>
            <a:off x="1226457" y="10194437"/>
            <a:ext cx="1429922" cy="1429922"/>
          </a:xfrm>
          <a:prstGeom prst="rect">
            <a:avLst/>
          </a:prstGeom>
        </p:spPr>
      </p:pic>
      <p:pic>
        <p:nvPicPr>
          <p:cNvPr id="11" name="Picture 10" descr="A black and white logo with a mouse pointer and a globe&#10;&#10;Description automatically generated">
            <a:extLst>
              <a:ext uri="{FF2B5EF4-FFF2-40B4-BE49-F238E27FC236}">
                <a16:creationId xmlns:a16="http://schemas.microsoft.com/office/drawing/2014/main" id="{B68010C9-1A82-8993-15B6-69DF6CA7DD1C}"/>
              </a:ext>
            </a:extLst>
          </p:cNvPr>
          <p:cNvPicPr>
            <a:picLocks noChangeAspect="1"/>
          </p:cNvPicPr>
          <p:nvPr/>
        </p:nvPicPr>
        <p:blipFill>
          <a:blip r:embed="rId6"/>
          <a:stretch>
            <a:fillRect/>
          </a:stretch>
        </p:blipFill>
        <p:spPr>
          <a:xfrm>
            <a:off x="1226457" y="8329701"/>
            <a:ext cx="1429922" cy="1429922"/>
          </a:xfrm>
          <a:prstGeom prst="rect">
            <a:avLst/>
          </a:prstGeom>
        </p:spPr>
      </p:pic>
      <p:pic>
        <p:nvPicPr>
          <p:cNvPr id="12" name="Picture 11" descr="A black and white circle with a letter in it&#10;&#10;Description automatically generated">
            <a:extLst>
              <a:ext uri="{FF2B5EF4-FFF2-40B4-BE49-F238E27FC236}">
                <a16:creationId xmlns:a16="http://schemas.microsoft.com/office/drawing/2014/main" id="{55C14E28-8C2B-D0EF-AF7D-1E1AC9BCC69D}"/>
              </a:ext>
            </a:extLst>
          </p:cNvPr>
          <p:cNvPicPr>
            <a:picLocks noChangeAspect="1"/>
          </p:cNvPicPr>
          <p:nvPr/>
        </p:nvPicPr>
        <p:blipFill>
          <a:blip r:embed="rId7"/>
          <a:stretch>
            <a:fillRect/>
          </a:stretch>
        </p:blipFill>
        <p:spPr>
          <a:xfrm>
            <a:off x="1226457" y="6429432"/>
            <a:ext cx="1429922" cy="1429922"/>
          </a:xfrm>
          <a:prstGeom prst="rect">
            <a:avLst/>
          </a:prstGeom>
        </p:spPr>
      </p:pic>
      <p:sp>
        <p:nvSpPr>
          <p:cNvPr id="13" name="TextBox 12">
            <a:extLst>
              <a:ext uri="{FF2B5EF4-FFF2-40B4-BE49-F238E27FC236}">
                <a16:creationId xmlns:a16="http://schemas.microsoft.com/office/drawing/2014/main" id="{6CDC3780-236E-EDFC-AD28-5FA37F84756E}"/>
              </a:ext>
            </a:extLst>
          </p:cNvPr>
          <p:cNvSpPr txBox="1"/>
          <p:nvPr/>
        </p:nvSpPr>
        <p:spPr>
          <a:xfrm>
            <a:off x="1226457" y="12192436"/>
            <a:ext cx="7695259" cy="2123658"/>
          </a:xfrm>
          <a:prstGeom prst="rect">
            <a:avLst/>
          </a:prstGeom>
          <a:noFill/>
        </p:spPr>
        <p:txBody>
          <a:bodyPr wrap="square" rtlCol="0">
            <a:spAutoFit/>
          </a:bodyPr>
          <a:lstStyle/>
          <a:p>
            <a:pPr marL="0" indent="0" algn="l">
              <a:buNone/>
            </a:pPr>
            <a:r>
              <a:rPr lang="en-GB" sz="4400" b="0" i="0" u="none" strike="noStrike" baseline="0">
                <a:solidFill>
                  <a:schemeClr val="bg1"/>
                </a:solidFill>
              </a:rPr>
              <a:t>Stephen </a:t>
            </a:r>
            <a:r>
              <a:rPr lang="en-GB" sz="4400" b="0" i="0" u="none" strike="noStrike" baseline="0" err="1">
                <a:solidFill>
                  <a:schemeClr val="bg1"/>
                </a:solidFill>
              </a:rPr>
              <a:t>Cleal</a:t>
            </a:r>
            <a:br>
              <a:rPr lang="en-GB" sz="4400" b="0" i="0" u="none" strike="noStrike" baseline="0">
                <a:solidFill>
                  <a:schemeClr val="bg1"/>
                </a:solidFill>
              </a:rPr>
            </a:br>
            <a:r>
              <a:rPr lang="en-GB" sz="4400" b="0" i="0" u="none" strike="noStrike" baseline="0">
                <a:solidFill>
                  <a:schemeClr val="bg1"/>
                </a:solidFill>
              </a:rPr>
              <a:t>Senior Sales Manager</a:t>
            </a:r>
          </a:p>
          <a:p>
            <a:pPr marL="0" indent="0" algn="l">
              <a:buNone/>
            </a:pPr>
            <a:r>
              <a:rPr lang="en-GB" sz="4400" b="0" i="0" u="none" strike="noStrike" baseline="0">
                <a:solidFill>
                  <a:schemeClr val="bg1"/>
                </a:solidFill>
                <a:hlinkClick r:id="rId8">
                  <a:extLst>
                    <a:ext uri="{A12FA001-AC4F-418D-AE19-62706E023703}">
                      <ahyp:hlinkClr xmlns:ahyp="http://schemas.microsoft.com/office/drawing/2018/hyperlinkcolor" val="tx"/>
                    </a:ext>
                  </a:extLst>
                </a:hlinkClick>
              </a:rPr>
              <a:t>S.Cleal@ucas.ac.uk</a:t>
            </a:r>
            <a:endParaRPr lang="en-GB" sz="4400" b="0" i="0" u="none" strike="noStrike" baseline="0">
              <a:solidFill>
                <a:schemeClr val="bg1"/>
              </a:solidFill>
            </a:endParaRPr>
          </a:p>
        </p:txBody>
      </p:sp>
      <p:sp>
        <p:nvSpPr>
          <p:cNvPr id="14" name="TextBox 13">
            <a:extLst>
              <a:ext uri="{FF2B5EF4-FFF2-40B4-BE49-F238E27FC236}">
                <a16:creationId xmlns:a16="http://schemas.microsoft.com/office/drawing/2014/main" id="{06D76516-7A21-01D9-5A30-F8381C276D73}"/>
              </a:ext>
            </a:extLst>
          </p:cNvPr>
          <p:cNvSpPr txBox="1"/>
          <p:nvPr/>
        </p:nvSpPr>
        <p:spPr>
          <a:xfrm>
            <a:off x="1226457" y="15073944"/>
            <a:ext cx="7695259" cy="2123658"/>
          </a:xfrm>
          <a:prstGeom prst="rect">
            <a:avLst/>
          </a:prstGeom>
          <a:noFill/>
        </p:spPr>
        <p:txBody>
          <a:bodyPr wrap="square" rtlCol="0">
            <a:spAutoFit/>
          </a:bodyPr>
          <a:lstStyle/>
          <a:p>
            <a:pPr marL="0" indent="0" algn="l">
              <a:buNone/>
            </a:pPr>
            <a:r>
              <a:rPr lang="en-GB" sz="4400" b="0" i="0" u="none" strike="noStrike" baseline="0">
                <a:solidFill>
                  <a:schemeClr val="bg1"/>
                </a:solidFill>
              </a:rPr>
              <a:t>Steph Butcher </a:t>
            </a:r>
          </a:p>
          <a:p>
            <a:pPr marL="0" indent="0" algn="l">
              <a:buNone/>
            </a:pPr>
            <a:r>
              <a:rPr lang="en-GB" sz="4400" b="0" i="0" u="none" strike="noStrike" baseline="0">
                <a:solidFill>
                  <a:schemeClr val="bg1"/>
                </a:solidFill>
              </a:rPr>
              <a:t>Key Account Manager</a:t>
            </a:r>
          </a:p>
          <a:p>
            <a:pPr marL="0" indent="0" algn="l">
              <a:buNone/>
            </a:pPr>
            <a:r>
              <a:rPr lang="en-GB" sz="4400" b="0" i="0" u="none" strike="noStrike" baseline="0">
                <a:solidFill>
                  <a:schemeClr val="bg1"/>
                </a:solidFill>
                <a:hlinkClick r:id="rId9">
                  <a:extLst>
                    <a:ext uri="{A12FA001-AC4F-418D-AE19-62706E023703}">
                      <ahyp:hlinkClr xmlns:ahyp="http://schemas.microsoft.com/office/drawing/2018/hyperlinkcolor" val="tx"/>
                    </a:ext>
                  </a:extLst>
                </a:hlinkClick>
              </a:rPr>
              <a:t>S.Butcher@ucas.ac.uk</a:t>
            </a:r>
            <a:endParaRPr lang="en-GB" sz="4400" b="0" i="0" u="none" strike="noStrike" baseline="0">
              <a:solidFill>
                <a:schemeClr val="bg1"/>
              </a:solidFill>
            </a:endParaRPr>
          </a:p>
        </p:txBody>
      </p:sp>
      <p:sp>
        <p:nvSpPr>
          <p:cNvPr id="15" name="TextBox 14">
            <a:extLst>
              <a:ext uri="{FF2B5EF4-FFF2-40B4-BE49-F238E27FC236}">
                <a16:creationId xmlns:a16="http://schemas.microsoft.com/office/drawing/2014/main" id="{8D8EB4C1-4D5C-8BC0-F645-78E277670286}"/>
              </a:ext>
            </a:extLst>
          </p:cNvPr>
          <p:cNvSpPr txBox="1"/>
          <p:nvPr/>
        </p:nvSpPr>
        <p:spPr>
          <a:xfrm>
            <a:off x="9323546" y="15073944"/>
            <a:ext cx="7695259" cy="2123658"/>
          </a:xfrm>
          <a:prstGeom prst="rect">
            <a:avLst/>
          </a:prstGeom>
          <a:noFill/>
        </p:spPr>
        <p:txBody>
          <a:bodyPr wrap="square" rtlCol="0">
            <a:spAutoFit/>
          </a:bodyPr>
          <a:lstStyle/>
          <a:p>
            <a:pPr marL="0" indent="0" algn="l">
              <a:buNone/>
            </a:pPr>
            <a:r>
              <a:rPr lang="en-GB" sz="4400" b="0" i="0" u="none" strike="noStrike" baseline="0">
                <a:solidFill>
                  <a:schemeClr val="bg1"/>
                </a:solidFill>
              </a:rPr>
              <a:t>Alice </a:t>
            </a:r>
            <a:r>
              <a:rPr lang="en-GB" sz="4400" b="0" i="0" u="none" strike="noStrike" baseline="0" err="1">
                <a:solidFill>
                  <a:schemeClr val="bg1"/>
                </a:solidFill>
              </a:rPr>
              <a:t>Jago</a:t>
            </a:r>
            <a:endParaRPr lang="en-GB" sz="4400" b="0" i="0" u="none" strike="noStrike" baseline="0">
              <a:solidFill>
                <a:schemeClr val="bg1"/>
              </a:solidFill>
            </a:endParaRPr>
          </a:p>
          <a:p>
            <a:pPr marL="0" indent="0" algn="l">
              <a:buNone/>
            </a:pPr>
            <a:r>
              <a:rPr lang="en-GB" sz="4400" b="0" i="0" u="none" strike="noStrike" baseline="0">
                <a:solidFill>
                  <a:schemeClr val="bg1"/>
                </a:solidFill>
              </a:rPr>
              <a:t>Key Account Manager</a:t>
            </a:r>
          </a:p>
          <a:p>
            <a:pPr marL="0" indent="0" algn="l">
              <a:buNone/>
            </a:pPr>
            <a:r>
              <a:rPr lang="en-GB" sz="4400" b="0" i="0" u="none" strike="noStrike" baseline="0">
                <a:solidFill>
                  <a:schemeClr val="bg1"/>
                </a:solidFill>
                <a:hlinkClick r:id="rId10">
                  <a:extLst>
                    <a:ext uri="{A12FA001-AC4F-418D-AE19-62706E023703}">
                      <ahyp:hlinkClr xmlns:ahyp="http://schemas.microsoft.com/office/drawing/2018/hyperlinkcolor" val="tx"/>
                    </a:ext>
                  </a:extLst>
                </a:hlinkClick>
              </a:rPr>
              <a:t>A.Jago@ucas.ac.uk </a:t>
            </a:r>
            <a:endParaRPr lang="en-GB" sz="4400" b="0" i="0" u="none" strike="noStrike" baseline="0">
              <a:solidFill>
                <a:schemeClr val="bg1"/>
              </a:solidFill>
            </a:endParaRPr>
          </a:p>
        </p:txBody>
      </p:sp>
    </p:spTree>
    <p:extLst>
      <p:ext uri="{BB962C8B-B14F-4D97-AF65-F5344CB8AC3E}">
        <p14:creationId xmlns:p14="http://schemas.microsoft.com/office/powerpoint/2010/main" val="3302718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sitting in a room with a computer&#10;&#10;Description automatically generated">
            <a:extLst>
              <a:ext uri="{FF2B5EF4-FFF2-40B4-BE49-F238E27FC236}">
                <a16:creationId xmlns:a16="http://schemas.microsoft.com/office/drawing/2014/main" id="{FB7BBE3D-1A05-3F15-C76F-0FFE1A9CA6C9}"/>
              </a:ext>
            </a:extLst>
          </p:cNvPr>
          <p:cNvPicPr>
            <a:picLocks noGrp="1" noChangeAspect="1"/>
          </p:cNvPicPr>
          <p:nvPr>
            <p:ph type="pic" sz="quarter" idx="13"/>
          </p:nvPr>
        </p:nvPicPr>
        <p:blipFill>
          <a:blip r:embed="rId2"/>
          <a:srcRect l="50197" r="9227"/>
          <a:stretch/>
        </p:blipFill>
        <p:spPr>
          <a:xfrm>
            <a:off x="19319875" y="0"/>
            <a:ext cx="13192125" cy="18288000"/>
          </a:xfrm>
        </p:spPr>
      </p:pic>
      <p:sp>
        <p:nvSpPr>
          <p:cNvPr id="6" name="Title 5">
            <a:extLst>
              <a:ext uri="{FF2B5EF4-FFF2-40B4-BE49-F238E27FC236}">
                <a16:creationId xmlns:a16="http://schemas.microsoft.com/office/drawing/2014/main" id="{47AA2822-621A-99CB-D3D7-F1DDDABCF3E2}"/>
              </a:ext>
            </a:extLst>
          </p:cNvPr>
          <p:cNvSpPr>
            <a:spLocks noGrp="1"/>
          </p:cNvSpPr>
          <p:nvPr>
            <p:ph type="ctrTitle"/>
          </p:nvPr>
        </p:nvSpPr>
        <p:spPr>
          <a:xfrm>
            <a:off x="1545605" y="1979848"/>
            <a:ext cx="16885270" cy="4678128"/>
          </a:xfrm>
        </p:spPr>
        <p:txBody>
          <a:bodyPr/>
          <a:lstStyle/>
          <a:p>
            <a:r>
              <a:rPr lang="en-GB" sz="11800"/>
              <a:t>Every year over 1.5 million students and young people depend on </a:t>
            </a:r>
            <a:r>
              <a:rPr lang="en-GB" sz="11800" err="1"/>
              <a:t>ucas</a:t>
            </a:r>
            <a:r>
              <a:rPr lang="en-GB" sz="11800"/>
              <a:t> to explore their options</a:t>
            </a:r>
          </a:p>
        </p:txBody>
      </p:sp>
      <p:sp>
        <p:nvSpPr>
          <p:cNvPr id="7" name="Subtitle 6">
            <a:extLst>
              <a:ext uri="{FF2B5EF4-FFF2-40B4-BE49-F238E27FC236}">
                <a16:creationId xmlns:a16="http://schemas.microsoft.com/office/drawing/2014/main" id="{48FBEC6D-2B1E-FB52-3940-89645012288C}"/>
              </a:ext>
            </a:extLst>
          </p:cNvPr>
          <p:cNvSpPr>
            <a:spLocks noGrp="1"/>
          </p:cNvSpPr>
          <p:nvPr>
            <p:ph type="subTitle" idx="1"/>
          </p:nvPr>
        </p:nvSpPr>
        <p:spPr>
          <a:xfrm>
            <a:off x="1545605" y="7065962"/>
            <a:ext cx="14710395" cy="2498152"/>
          </a:xfrm>
        </p:spPr>
        <p:txBody>
          <a:bodyPr/>
          <a:lstStyle/>
          <a:p>
            <a:r>
              <a:rPr lang="en-GB">
                <a:latin typeface="Roboto Light" panose="02000000000000000000" pitchFamily="2" charset="0"/>
                <a:ea typeface="Roboto Light" panose="02000000000000000000" pitchFamily="2" charset="0"/>
                <a:cs typeface="Roboto Light" panose="02000000000000000000" pitchFamily="2" charset="0"/>
              </a:rPr>
              <a:t>It is their first major life decision and the choices they make now will have a far-reaching impact on their future.</a:t>
            </a:r>
          </a:p>
        </p:txBody>
      </p:sp>
      <p:sp>
        <p:nvSpPr>
          <p:cNvPr id="10" name="Subtitle 6">
            <a:extLst>
              <a:ext uri="{FF2B5EF4-FFF2-40B4-BE49-F238E27FC236}">
                <a16:creationId xmlns:a16="http://schemas.microsoft.com/office/drawing/2014/main" id="{92DECCF3-F94B-A4F0-89E5-BF2637EB9E90}"/>
              </a:ext>
            </a:extLst>
          </p:cNvPr>
          <p:cNvSpPr txBox="1">
            <a:spLocks/>
          </p:cNvSpPr>
          <p:nvPr/>
        </p:nvSpPr>
        <p:spPr>
          <a:xfrm>
            <a:off x="5012706" y="10293327"/>
            <a:ext cx="11100420" cy="1750255"/>
          </a:xfrm>
          <a:prstGeom prst="rect">
            <a:avLst/>
          </a:prstGeom>
        </p:spPr>
        <p:txBody>
          <a:bodyPr vert="horz" wrap="square" lIns="0" tIns="180000" rIns="91440" bIns="72000" rtlCol="0">
            <a:spAutoFit/>
          </a:bodyPr>
          <a:lstStyle>
            <a:lvl1pPr marL="0" indent="0" algn="l" defTabSz="2438430" rtl="0" eaLnBrk="1" latinLnBrk="0" hangingPunct="1">
              <a:lnSpc>
                <a:spcPct val="90000"/>
              </a:lnSpc>
              <a:spcBef>
                <a:spcPts val="2667"/>
              </a:spcBef>
              <a:buFont typeface="Arial" panose="020B0604020202020204" pitchFamily="34" charset="0"/>
              <a:buNone/>
              <a:defRPr sz="5400" b="0" i="0" kern="12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defTabSz="2438430" rtl="0" eaLnBrk="1" latinLnBrk="0" hangingPunct="1">
              <a:lnSpc>
                <a:spcPct val="90000"/>
              </a:lnSpc>
              <a:spcBef>
                <a:spcPts val="1333"/>
              </a:spcBef>
              <a:buFont typeface="Arial" panose="020B0604020202020204" pitchFamily="34" charset="0"/>
              <a:buNone/>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2438430" indent="0" algn="ctr" defTabSz="2438430" rtl="0" eaLnBrk="1" latinLnBrk="0" hangingPunct="1">
              <a:lnSpc>
                <a:spcPct val="90000"/>
              </a:lnSpc>
              <a:spcBef>
                <a:spcPts val="1333"/>
              </a:spcBef>
              <a:buFont typeface="Arial" panose="020B0604020202020204" pitchFamily="34" charset="0"/>
              <a:buNone/>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3657646" indent="0" algn="ctr" defTabSz="2438430" rtl="0" eaLnBrk="1" latinLnBrk="0" hangingPunct="1">
              <a:lnSpc>
                <a:spcPct val="90000"/>
              </a:lnSpc>
              <a:spcBef>
                <a:spcPts val="1333"/>
              </a:spcBef>
              <a:buFont typeface="Arial" panose="020B0604020202020204" pitchFamily="34" charset="0"/>
              <a:buNone/>
              <a:defRPr sz="42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4876861" indent="0" algn="ctr" defTabSz="2438430" rtl="0" eaLnBrk="1" latinLnBrk="0" hangingPunct="1">
              <a:lnSpc>
                <a:spcPct val="90000"/>
              </a:lnSpc>
              <a:spcBef>
                <a:spcPts val="1333"/>
              </a:spcBef>
              <a:buFont typeface="Arial" panose="020B0604020202020204" pitchFamily="34" charset="0"/>
              <a:buNone/>
              <a:defRPr sz="42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096076" indent="0" algn="ctr" defTabSz="2438430" rtl="0" eaLnBrk="1" latinLnBrk="0" hangingPunct="1">
              <a:lnSpc>
                <a:spcPct val="90000"/>
              </a:lnSpc>
              <a:spcBef>
                <a:spcPts val="1333"/>
              </a:spcBef>
              <a:buFont typeface="Arial" panose="020B0604020202020204" pitchFamily="34" charset="0"/>
              <a:buNone/>
              <a:defRPr sz="4267" kern="1200">
                <a:solidFill>
                  <a:schemeClr val="tx1"/>
                </a:solidFill>
                <a:latin typeface="+mn-lt"/>
                <a:ea typeface="+mn-ea"/>
                <a:cs typeface="+mn-cs"/>
              </a:defRPr>
            </a:lvl6pPr>
            <a:lvl7pPr marL="7315291" indent="0" algn="ctr" defTabSz="2438430" rtl="0" eaLnBrk="1" latinLnBrk="0" hangingPunct="1">
              <a:lnSpc>
                <a:spcPct val="90000"/>
              </a:lnSpc>
              <a:spcBef>
                <a:spcPts val="1333"/>
              </a:spcBef>
              <a:buFont typeface="Arial" panose="020B0604020202020204" pitchFamily="34" charset="0"/>
              <a:buNone/>
              <a:defRPr sz="4267" kern="1200">
                <a:solidFill>
                  <a:schemeClr val="tx1"/>
                </a:solidFill>
                <a:latin typeface="+mn-lt"/>
                <a:ea typeface="+mn-ea"/>
                <a:cs typeface="+mn-cs"/>
              </a:defRPr>
            </a:lvl7pPr>
            <a:lvl8pPr marL="8534507" indent="0" algn="ctr" defTabSz="2438430" rtl="0" eaLnBrk="1" latinLnBrk="0" hangingPunct="1">
              <a:lnSpc>
                <a:spcPct val="90000"/>
              </a:lnSpc>
              <a:spcBef>
                <a:spcPts val="1333"/>
              </a:spcBef>
              <a:buFont typeface="Arial" panose="020B0604020202020204" pitchFamily="34" charset="0"/>
              <a:buNone/>
              <a:defRPr sz="4267" kern="1200">
                <a:solidFill>
                  <a:schemeClr val="tx1"/>
                </a:solidFill>
                <a:latin typeface="+mn-lt"/>
                <a:ea typeface="+mn-ea"/>
                <a:cs typeface="+mn-cs"/>
              </a:defRPr>
            </a:lvl8pPr>
            <a:lvl9pPr marL="9753722" indent="0" algn="ctr" defTabSz="2438430" rtl="0" eaLnBrk="1" latinLnBrk="0" hangingPunct="1">
              <a:lnSpc>
                <a:spcPct val="90000"/>
              </a:lnSpc>
              <a:spcBef>
                <a:spcPts val="1333"/>
              </a:spcBef>
              <a:buFont typeface="Arial" panose="020B0604020202020204" pitchFamily="34" charset="0"/>
              <a:buNone/>
              <a:defRPr sz="4267" kern="1200">
                <a:solidFill>
                  <a:schemeClr val="tx1"/>
                </a:solidFill>
                <a:latin typeface="+mn-lt"/>
                <a:ea typeface="+mn-ea"/>
                <a:cs typeface="+mn-cs"/>
              </a:defRPr>
            </a:lvl9pPr>
          </a:lstStyle>
          <a:p>
            <a:r>
              <a:rPr lang="en-GB">
                <a:latin typeface="Roboto Light" panose="02000000000000000000" pitchFamily="2" charset="0"/>
                <a:ea typeface="Roboto Light" panose="02000000000000000000" pitchFamily="2" charset="0"/>
                <a:cs typeface="Roboto Light" panose="02000000000000000000" pitchFamily="2" charset="0"/>
              </a:rPr>
              <a:t>UCAS is more visited for than Google educational resources </a:t>
            </a:r>
          </a:p>
        </p:txBody>
      </p:sp>
      <p:sp>
        <p:nvSpPr>
          <p:cNvPr id="11" name="Subtitle 6">
            <a:extLst>
              <a:ext uri="{FF2B5EF4-FFF2-40B4-BE49-F238E27FC236}">
                <a16:creationId xmlns:a16="http://schemas.microsoft.com/office/drawing/2014/main" id="{FB9579DE-0EA0-9F99-F11B-D17F8B64C963}"/>
              </a:ext>
            </a:extLst>
          </p:cNvPr>
          <p:cNvSpPr txBox="1">
            <a:spLocks/>
          </p:cNvSpPr>
          <p:nvPr/>
        </p:nvSpPr>
        <p:spPr>
          <a:xfrm>
            <a:off x="5012706" y="13401125"/>
            <a:ext cx="11100420" cy="2498152"/>
          </a:xfrm>
          <a:prstGeom prst="rect">
            <a:avLst/>
          </a:prstGeom>
        </p:spPr>
        <p:txBody>
          <a:bodyPr vert="horz" wrap="square" lIns="0" tIns="180000" rIns="91440" bIns="72000" rtlCol="0">
            <a:spAutoFit/>
          </a:bodyPr>
          <a:lstStyle>
            <a:lvl1pPr marL="0" indent="0" algn="l" defTabSz="2438430" rtl="0" eaLnBrk="1" latinLnBrk="0" hangingPunct="1">
              <a:lnSpc>
                <a:spcPct val="90000"/>
              </a:lnSpc>
              <a:spcBef>
                <a:spcPts val="2667"/>
              </a:spcBef>
              <a:buFont typeface="Arial" panose="020B0604020202020204" pitchFamily="34" charset="0"/>
              <a:buNone/>
              <a:defRPr sz="5400" b="0" i="0" kern="12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defTabSz="2438430" rtl="0" eaLnBrk="1" latinLnBrk="0" hangingPunct="1">
              <a:lnSpc>
                <a:spcPct val="90000"/>
              </a:lnSpc>
              <a:spcBef>
                <a:spcPts val="1333"/>
              </a:spcBef>
              <a:buFont typeface="Arial" panose="020B0604020202020204" pitchFamily="34" charset="0"/>
              <a:buNone/>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2438430" indent="0" algn="ctr" defTabSz="2438430" rtl="0" eaLnBrk="1" latinLnBrk="0" hangingPunct="1">
              <a:lnSpc>
                <a:spcPct val="90000"/>
              </a:lnSpc>
              <a:spcBef>
                <a:spcPts val="1333"/>
              </a:spcBef>
              <a:buFont typeface="Arial" panose="020B0604020202020204" pitchFamily="34" charset="0"/>
              <a:buNone/>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3657646" indent="0" algn="ctr" defTabSz="2438430" rtl="0" eaLnBrk="1" latinLnBrk="0" hangingPunct="1">
              <a:lnSpc>
                <a:spcPct val="90000"/>
              </a:lnSpc>
              <a:spcBef>
                <a:spcPts val="1333"/>
              </a:spcBef>
              <a:buFont typeface="Arial" panose="020B0604020202020204" pitchFamily="34" charset="0"/>
              <a:buNone/>
              <a:defRPr sz="42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4876861" indent="0" algn="ctr" defTabSz="2438430" rtl="0" eaLnBrk="1" latinLnBrk="0" hangingPunct="1">
              <a:lnSpc>
                <a:spcPct val="90000"/>
              </a:lnSpc>
              <a:spcBef>
                <a:spcPts val="1333"/>
              </a:spcBef>
              <a:buFont typeface="Arial" panose="020B0604020202020204" pitchFamily="34" charset="0"/>
              <a:buNone/>
              <a:defRPr sz="42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096076" indent="0" algn="ctr" defTabSz="2438430" rtl="0" eaLnBrk="1" latinLnBrk="0" hangingPunct="1">
              <a:lnSpc>
                <a:spcPct val="90000"/>
              </a:lnSpc>
              <a:spcBef>
                <a:spcPts val="1333"/>
              </a:spcBef>
              <a:buFont typeface="Arial" panose="020B0604020202020204" pitchFamily="34" charset="0"/>
              <a:buNone/>
              <a:defRPr sz="4267" kern="1200">
                <a:solidFill>
                  <a:schemeClr val="tx1"/>
                </a:solidFill>
                <a:latin typeface="+mn-lt"/>
                <a:ea typeface="+mn-ea"/>
                <a:cs typeface="+mn-cs"/>
              </a:defRPr>
            </a:lvl6pPr>
            <a:lvl7pPr marL="7315291" indent="0" algn="ctr" defTabSz="2438430" rtl="0" eaLnBrk="1" latinLnBrk="0" hangingPunct="1">
              <a:lnSpc>
                <a:spcPct val="90000"/>
              </a:lnSpc>
              <a:spcBef>
                <a:spcPts val="1333"/>
              </a:spcBef>
              <a:buFont typeface="Arial" panose="020B0604020202020204" pitchFamily="34" charset="0"/>
              <a:buNone/>
              <a:defRPr sz="4267" kern="1200">
                <a:solidFill>
                  <a:schemeClr val="tx1"/>
                </a:solidFill>
                <a:latin typeface="+mn-lt"/>
                <a:ea typeface="+mn-ea"/>
                <a:cs typeface="+mn-cs"/>
              </a:defRPr>
            </a:lvl7pPr>
            <a:lvl8pPr marL="8534507" indent="0" algn="ctr" defTabSz="2438430" rtl="0" eaLnBrk="1" latinLnBrk="0" hangingPunct="1">
              <a:lnSpc>
                <a:spcPct val="90000"/>
              </a:lnSpc>
              <a:spcBef>
                <a:spcPts val="1333"/>
              </a:spcBef>
              <a:buFont typeface="Arial" panose="020B0604020202020204" pitchFamily="34" charset="0"/>
              <a:buNone/>
              <a:defRPr sz="4267" kern="1200">
                <a:solidFill>
                  <a:schemeClr val="tx1"/>
                </a:solidFill>
                <a:latin typeface="+mn-lt"/>
                <a:ea typeface="+mn-ea"/>
                <a:cs typeface="+mn-cs"/>
              </a:defRPr>
            </a:lvl8pPr>
            <a:lvl9pPr marL="9753722" indent="0" algn="ctr" defTabSz="2438430" rtl="0" eaLnBrk="1" latinLnBrk="0" hangingPunct="1">
              <a:lnSpc>
                <a:spcPct val="90000"/>
              </a:lnSpc>
              <a:spcBef>
                <a:spcPts val="1333"/>
              </a:spcBef>
              <a:buFont typeface="Arial" panose="020B0604020202020204" pitchFamily="34" charset="0"/>
              <a:buNone/>
              <a:defRPr sz="4267" kern="1200">
                <a:solidFill>
                  <a:schemeClr val="tx1"/>
                </a:solidFill>
                <a:latin typeface="+mn-lt"/>
                <a:ea typeface="+mn-ea"/>
                <a:cs typeface="+mn-cs"/>
              </a:defRPr>
            </a:lvl9pPr>
          </a:lstStyle>
          <a:p>
            <a:r>
              <a:rPr lang="en-GB">
                <a:latin typeface="Roboto Light" panose="02000000000000000000" pitchFamily="2" charset="0"/>
                <a:ea typeface="Roboto Light" panose="02000000000000000000" pitchFamily="2" charset="0"/>
                <a:cs typeface="Roboto Light" panose="02000000000000000000" pitchFamily="2" charset="0"/>
              </a:rPr>
              <a:t>UCAS’ positive reputation among young people places it on a par with the NHS, and ahead of the BBC</a:t>
            </a:r>
          </a:p>
        </p:txBody>
      </p:sp>
      <p:pic>
        <p:nvPicPr>
          <p:cNvPr id="16" name="Picture 15">
            <a:extLst>
              <a:ext uri="{FF2B5EF4-FFF2-40B4-BE49-F238E27FC236}">
                <a16:creationId xmlns:a16="http://schemas.microsoft.com/office/drawing/2014/main" id="{E933018D-0E66-4A2E-3418-E3B26AB87C53}"/>
              </a:ext>
            </a:extLst>
          </p:cNvPr>
          <p:cNvPicPr>
            <a:picLocks noChangeAspect="1"/>
          </p:cNvPicPr>
          <p:nvPr/>
        </p:nvPicPr>
        <p:blipFill>
          <a:blip r:embed="rId3"/>
          <a:stretch>
            <a:fillRect/>
          </a:stretch>
        </p:blipFill>
        <p:spPr>
          <a:xfrm>
            <a:off x="1725984" y="10112527"/>
            <a:ext cx="2397722" cy="2397722"/>
          </a:xfrm>
          <a:prstGeom prst="rect">
            <a:avLst/>
          </a:prstGeom>
        </p:spPr>
      </p:pic>
      <p:pic>
        <p:nvPicPr>
          <p:cNvPr id="17" name="Picture 16">
            <a:extLst>
              <a:ext uri="{FF2B5EF4-FFF2-40B4-BE49-F238E27FC236}">
                <a16:creationId xmlns:a16="http://schemas.microsoft.com/office/drawing/2014/main" id="{E45771A7-27C4-3215-4292-9D7F2697CEE2}"/>
              </a:ext>
            </a:extLst>
          </p:cNvPr>
          <p:cNvPicPr>
            <a:picLocks noChangeAspect="1"/>
          </p:cNvPicPr>
          <p:nvPr/>
        </p:nvPicPr>
        <p:blipFill>
          <a:blip r:embed="rId4"/>
          <a:stretch>
            <a:fillRect/>
          </a:stretch>
        </p:blipFill>
        <p:spPr>
          <a:xfrm>
            <a:off x="1725984" y="13401125"/>
            <a:ext cx="2397722" cy="2397722"/>
          </a:xfrm>
          <a:prstGeom prst="rect">
            <a:avLst/>
          </a:prstGeom>
        </p:spPr>
      </p:pic>
      <p:sp>
        <p:nvSpPr>
          <p:cNvPr id="18" name="Subtitle 6">
            <a:extLst>
              <a:ext uri="{FF2B5EF4-FFF2-40B4-BE49-F238E27FC236}">
                <a16:creationId xmlns:a16="http://schemas.microsoft.com/office/drawing/2014/main" id="{F38645FE-3DBD-1837-1C4A-79A8B42CAE9B}"/>
              </a:ext>
            </a:extLst>
          </p:cNvPr>
          <p:cNvSpPr txBox="1">
            <a:spLocks/>
          </p:cNvSpPr>
          <p:nvPr/>
        </p:nvSpPr>
        <p:spPr>
          <a:xfrm>
            <a:off x="1745035" y="16407175"/>
            <a:ext cx="5696570" cy="642259"/>
          </a:xfrm>
          <a:prstGeom prst="rect">
            <a:avLst/>
          </a:prstGeom>
        </p:spPr>
        <p:txBody>
          <a:bodyPr vert="horz" wrap="square" lIns="0" tIns="180000" rIns="91440" bIns="72000" rtlCol="0">
            <a:spAutoFit/>
          </a:bodyPr>
          <a:lstStyle>
            <a:lvl1pPr marL="0" indent="0" algn="l" defTabSz="2438430" rtl="0" eaLnBrk="1" latinLnBrk="0" hangingPunct="1">
              <a:lnSpc>
                <a:spcPct val="90000"/>
              </a:lnSpc>
              <a:spcBef>
                <a:spcPts val="2667"/>
              </a:spcBef>
              <a:buFont typeface="Arial" panose="020B0604020202020204" pitchFamily="34" charset="0"/>
              <a:buNone/>
              <a:defRPr sz="5400" b="0" i="0" kern="12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defTabSz="2438430" rtl="0" eaLnBrk="1" latinLnBrk="0" hangingPunct="1">
              <a:lnSpc>
                <a:spcPct val="90000"/>
              </a:lnSpc>
              <a:spcBef>
                <a:spcPts val="1333"/>
              </a:spcBef>
              <a:buFont typeface="Arial" panose="020B0604020202020204" pitchFamily="34" charset="0"/>
              <a:buNone/>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2438430" indent="0" algn="ctr" defTabSz="2438430" rtl="0" eaLnBrk="1" latinLnBrk="0" hangingPunct="1">
              <a:lnSpc>
                <a:spcPct val="90000"/>
              </a:lnSpc>
              <a:spcBef>
                <a:spcPts val="1333"/>
              </a:spcBef>
              <a:buFont typeface="Arial" panose="020B0604020202020204" pitchFamily="34" charset="0"/>
              <a:buNone/>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3657646" indent="0" algn="ctr" defTabSz="2438430" rtl="0" eaLnBrk="1" latinLnBrk="0" hangingPunct="1">
              <a:lnSpc>
                <a:spcPct val="90000"/>
              </a:lnSpc>
              <a:spcBef>
                <a:spcPts val="1333"/>
              </a:spcBef>
              <a:buFont typeface="Arial" panose="020B0604020202020204" pitchFamily="34" charset="0"/>
              <a:buNone/>
              <a:defRPr sz="42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4876861" indent="0" algn="ctr" defTabSz="2438430" rtl="0" eaLnBrk="1" latinLnBrk="0" hangingPunct="1">
              <a:lnSpc>
                <a:spcPct val="90000"/>
              </a:lnSpc>
              <a:spcBef>
                <a:spcPts val="1333"/>
              </a:spcBef>
              <a:buFont typeface="Arial" panose="020B0604020202020204" pitchFamily="34" charset="0"/>
              <a:buNone/>
              <a:defRPr sz="42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096076" indent="0" algn="ctr" defTabSz="2438430" rtl="0" eaLnBrk="1" latinLnBrk="0" hangingPunct="1">
              <a:lnSpc>
                <a:spcPct val="90000"/>
              </a:lnSpc>
              <a:spcBef>
                <a:spcPts val="1333"/>
              </a:spcBef>
              <a:buFont typeface="Arial" panose="020B0604020202020204" pitchFamily="34" charset="0"/>
              <a:buNone/>
              <a:defRPr sz="4267" kern="1200">
                <a:solidFill>
                  <a:schemeClr val="tx1"/>
                </a:solidFill>
                <a:latin typeface="+mn-lt"/>
                <a:ea typeface="+mn-ea"/>
                <a:cs typeface="+mn-cs"/>
              </a:defRPr>
            </a:lvl6pPr>
            <a:lvl7pPr marL="7315291" indent="0" algn="ctr" defTabSz="2438430" rtl="0" eaLnBrk="1" latinLnBrk="0" hangingPunct="1">
              <a:lnSpc>
                <a:spcPct val="90000"/>
              </a:lnSpc>
              <a:spcBef>
                <a:spcPts val="1333"/>
              </a:spcBef>
              <a:buFont typeface="Arial" panose="020B0604020202020204" pitchFamily="34" charset="0"/>
              <a:buNone/>
              <a:defRPr sz="4267" kern="1200">
                <a:solidFill>
                  <a:schemeClr val="tx1"/>
                </a:solidFill>
                <a:latin typeface="+mn-lt"/>
                <a:ea typeface="+mn-ea"/>
                <a:cs typeface="+mn-cs"/>
              </a:defRPr>
            </a:lvl7pPr>
            <a:lvl8pPr marL="8534507" indent="0" algn="ctr" defTabSz="2438430" rtl="0" eaLnBrk="1" latinLnBrk="0" hangingPunct="1">
              <a:lnSpc>
                <a:spcPct val="90000"/>
              </a:lnSpc>
              <a:spcBef>
                <a:spcPts val="1333"/>
              </a:spcBef>
              <a:buFont typeface="Arial" panose="020B0604020202020204" pitchFamily="34" charset="0"/>
              <a:buNone/>
              <a:defRPr sz="4267" kern="1200">
                <a:solidFill>
                  <a:schemeClr val="tx1"/>
                </a:solidFill>
                <a:latin typeface="+mn-lt"/>
                <a:ea typeface="+mn-ea"/>
                <a:cs typeface="+mn-cs"/>
              </a:defRPr>
            </a:lvl8pPr>
            <a:lvl9pPr marL="9753722" indent="0" algn="ctr" defTabSz="2438430" rtl="0" eaLnBrk="1" latinLnBrk="0" hangingPunct="1">
              <a:lnSpc>
                <a:spcPct val="90000"/>
              </a:lnSpc>
              <a:spcBef>
                <a:spcPts val="1333"/>
              </a:spcBef>
              <a:buFont typeface="Arial" panose="020B0604020202020204" pitchFamily="34" charset="0"/>
              <a:buNone/>
              <a:defRPr sz="4267" kern="1200">
                <a:solidFill>
                  <a:schemeClr val="tx1"/>
                </a:solidFill>
                <a:latin typeface="+mn-lt"/>
                <a:ea typeface="+mn-ea"/>
                <a:cs typeface="+mn-cs"/>
              </a:defRPr>
            </a:lvl9pPr>
          </a:lstStyle>
          <a:p>
            <a:r>
              <a:rPr lang="en-GB" sz="2800">
                <a:solidFill>
                  <a:srgbClr val="FFFFFF"/>
                </a:solidFill>
                <a:effectLst/>
                <a:latin typeface="Roboto Light" panose="02000000000000000000" pitchFamily="2" charset="0"/>
              </a:rPr>
              <a:t>ZENITH OPTIMEDIA | UCAS 2022</a:t>
            </a:r>
          </a:p>
        </p:txBody>
      </p:sp>
    </p:spTree>
    <p:extLst>
      <p:ext uri="{BB962C8B-B14F-4D97-AF65-F5344CB8AC3E}">
        <p14:creationId xmlns:p14="http://schemas.microsoft.com/office/powerpoint/2010/main" val="3764948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6">
            <a:extLst>
              <a:ext uri="{FF2B5EF4-FFF2-40B4-BE49-F238E27FC236}">
                <a16:creationId xmlns:a16="http://schemas.microsoft.com/office/drawing/2014/main" id="{92DECCF3-F94B-A4F0-89E5-BF2637EB9E90}"/>
              </a:ext>
            </a:extLst>
          </p:cNvPr>
          <p:cNvSpPr txBox="1">
            <a:spLocks/>
          </p:cNvSpPr>
          <p:nvPr/>
        </p:nvSpPr>
        <p:spPr>
          <a:xfrm>
            <a:off x="5012706" y="10486069"/>
            <a:ext cx="12827618" cy="3246049"/>
          </a:xfrm>
          <a:prstGeom prst="rect">
            <a:avLst/>
          </a:prstGeom>
        </p:spPr>
        <p:txBody>
          <a:bodyPr vert="horz" wrap="square" lIns="0" tIns="180000" rIns="91440" bIns="72000" rtlCol="0">
            <a:spAutoFit/>
          </a:bodyPr>
          <a:lstStyle>
            <a:lvl1pPr marL="0" indent="0" algn="l" defTabSz="2438430" rtl="0" eaLnBrk="1" latinLnBrk="0" hangingPunct="1">
              <a:lnSpc>
                <a:spcPct val="90000"/>
              </a:lnSpc>
              <a:spcBef>
                <a:spcPts val="2667"/>
              </a:spcBef>
              <a:buFont typeface="Arial" panose="020B0604020202020204" pitchFamily="34" charset="0"/>
              <a:buNone/>
              <a:defRPr sz="5400" b="0" i="0" kern="12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defTabSz="2438430" rtl="0" eaLnBrk="1" latinLnBrk="0" hangingPunct="1">
              <a:lnSpc>
                <a:spcPct val="90000"/>
              </a:lnSpc>
              <a:spcBef>
                <a:spcPts val="1333"/>
              </a:spcBef>
              <a:buFont typeface="Arial" panose="020B0604020202020204" pitchFamily="34" charset="0"/>
              <a:buNone/>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2438430" indent="0" algn="ctr" defTabSz="2438430" rtl="0" eaLnBrk="1" latinLnBrk="0" hangingPunct="1">
              <a:lnSpc>
                <a:spcPct val="90000"/>
              </a:lnSpc>
              <a:spcBef>
                <a:spcPts val="1333"/>
              </a:spcBef>
              <a:buFont typeface="Arial" panose="020B0604020202020204" pitchFamily="34" charset="0"/>
              <a:buNone/>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3657646" indent="0" algn="ctr" defTabSz="2438430" rtl="0" eaLnBrk="1" latinLnBrk="0" hangingPunct="1">
              <a:lnSpc>
                <a:spcPct val="90000"/>
              </a:lnSpc>
              <a:spcBef>
                <a:spcPts val="1333"/>
              </a:spcBef>
              <a:buFont typeface="Arial" panose="020B0604020202020204" pitchFamily="34" charset="0"/>
              <a:buNone/>
              <a:defRPr sz="42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4876861" indent="0" algn="ctr" defTabSz="2438430" rtl="0" eaLnBrk="1" latinLnBrk="0" hangingPunct="1">
              <a:lnSpc>
                <a:spcPct val="90000"/>
              </a:lnSpc>
              <a:spcBef>
                <a:spcPts val="1333"/>
              </a:spcBef>
              <a:buFont typeface="Arial" panose="020B0604020202020204" pitchFamily="34" charset="0"/>
              <a:buNone/>
              <a:defRPr sz="42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096076" indent="0" algn="ctr" defTabSz="2438430" rtl="0" eaLnBrk="1" latinLnBrk="0" hangingPunct="1">
              <a:lnSpc>
                <a:spcPct val="90000"/>
              </a:lnSpc>
              <a:spcBef>
                <a:spcPts val="1333"/>
              </a:spcBef>
              <a:buFont typeface="Arial" panose="020B0604020202020204" pitchFamily="34" charset="0"/>
              <a:buNone/>
              <a:defRPr sz="4267" kern="1200">
                <a:solidFill>
                  <a:schemeClr val="tx1"/>
                </a:solidFill>
                <a:latin typeface="+mn-lt"/>
                <a:ea typeface="+mn-ea"/>
                <a:cs typeface="+mn-cs"/>
              </a:defRPr>
            </a:lvl6pPr>
            <a:lvl7pPr marL="7315291" indent="0" algn="ctr" defTabSz="2438430" rtl="0" eaLnBrk="1" latinLnBrk="0" hangingPunct="1">
              <a:lnSpc>
                <a:spcPct val="90000"/>
              </a:lnSpc>
              <a:spcBef>
                <a:spcPts val="1333"/>
              </a:spcBef>
              <a:buFont typeface="Arial" panose="020B0604020202020204" pitchFamily="34" charset="0"/>
              <a:buNone/>
              <a:defRPr sz="4267" kern="1200">
                <a:solidFill>
                  <a:schemeClr val="tx1"/>
                </a:solidFill>
                <a:latin typeface="+mn-lt"/>
                <a:ea typeface="+mn-ea"/>
                <a:cs typeface="+mn-cs"/>
              </a:defRPr>
            </a:lvl7pPr>
            <a:lvl8pPr marL="8534507" indent="0" algn="ctr" defTabSz="2438430" rtl="0" eaLnBrk="1" latinLnBrk="0" hangingPunct="1">
              <a:lnSpc>
                <a:spcPct val="90000"/>
              </a:lnSpc>
              <a:spcBef>
                <a:spcPts val="1333"/>
              </a:spcBef>
              <a:buFont typeface="Arial" panose="020B0604020202020204" pitchFamily="34" charset="0"/>
              <a:buNone/>
              <a:defRPr sz="4267" kern="1200">
                <a:solidFill>
                  <a:schemeClr val="tx1"/>
                </a:solidFill>
                <a:latin typeface="+mn-lt"/>
                <a:ea typeface="+mn-ea"/>
                <a:cs typeface="+mn-cs"/>
              </a:defRPr>
            </a:lvl8pPr>
            <a:lvl9pPr marL="9753722" indent="0" algn="ctr" defTabSz="2438430" rtl="0" eaLnBrk="1" latinLnBrk="0" hangingPunct="1">
              <a:lnSpc>
                <a:spcPct val="90000"/>
              </a:lnSpc>
              <a:spcBef>
                <a:spcPts val="1333"/>
              </a:spcBef>
              <a:buFont typeface="Arial" panose="020B0604020202020204" pitchFamily="34" charset="0"/>
              <a:buNone/>
              <a:defRPr sz="4267" kern="1200">
                <a:solidFill>
                  <a:schemeClr val="tx1"/>
                </a:solidFill>
                <a:latin typeface="+mn-lt"/>
                <a:ea typeface="+mn-ea"/>
                <a:cs typeface="+mn-cs"/>
              </a:defRPr>
            </a:lvl9pPr>
          </a:lstStyle>
          <a:p>
            <a:r>
              <a:rPr lang="en-GB">
                <a:latin typeface="Roboto Light" panose="02000000000000000000" pitchFamily="2" charset="0"/>
                <a:ea typeface="Roboto Light" panose="02000000000000000000" pitchFamily="2" charset="0"/>
                <a:cs typeface="Roboto Light" panose="02000000000000000000" pitchFamily="2" charset="0"/>
              </a:rPr>
              <a:t>Our understanding of the youth audience is unparalleled, with in-depth insight into their career/higher education choices, preferences and commercial behaviours</a:t>
            </a:r>
          </a:p>
        </p:txBody>
      </p:sp>
      <p:sp>
        <p:nvSpPr>
          <p:cNvPr id="11" name="Subtitle 6">
            <a:extLst>
              <a:ext uri="{FF2B5EF4-FFF2-40B4-BE49-F238E27FC236}">
                <a16:creationId xmlns:a16="http://schemas.microsoft.com/office/drawing/2014/main" id="{FB9579DE-0EA0-9F99-F11B-D17F8B64C963}"/>
              </a:ext>
            </a:extLst>
          </p:cNvPr>
          <p:cNvSpPr txBox="1">
            <a:spLocks/>
          </p:cNvSpPr>
          <p:nvPr/>
        </p:nvSpPr>
        <p:spPr>
          <a:xfrm>
            <a:off x="5012706" y="14632839"/>
            <a:ext cx="11100420" cy="1750255"/>
          </a:xfrm>
          <a:prstGeom prst="rect">
            <a:avLst/>
          </a:prstGeom>
        </p:spPr>
        <p:txBody>
          <a:bodyPr vert="horz" wrap="square" lIns="0" tIns="180000" rIns="91440" bIns="72000" rtlCol="0">
            <a:spAutoFit/>
          </a:bodyPr>
          <a:lstStyle>
            <a:lvl1pPr marL="0" indent="0" algn="l" defTabSz="2438430" rtl="0" eaLnBrk="1" latinLnBrk="0" hangingPunct="1">
              <a:lnSpc>
                <a:spcPct val="90000"/>
              </a:lnSpc>
              <a:spcBef>
                <a:spcPts val="2667"/>
              </a:spcBef>
              <a:buFont typeface="Arial" panose="020B0604020202020204" pitchFamily="34" charset="0"/>
              <a:buNone/>
              <a:defRPr sz="5400" b="0" i="0" kern="12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defTabSz="2438430" rtl="0" eaLnBrk="1" latinLnBrk="0" hangingPunct="1">
              <a:lnSpc>
                <a:spcPct val="90000"/>
              </a:lnSpc>
              <a:spcBef>
                <a:spcPts val="1333"/>
              </a:spcBef>
              <a:buFont typeface="Arial" panose="020B0604020202020204" pitchFamily="34" charset="0"/>
              <a:buNone/>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2438430" indent="0" algn="ctr" defTabSz="2438430" rtl="0" eaLnBrk="1" latinLnBrk="0" hangingPunct="1">
              <a:lnSpc>
                <a:spcPct val="90000"/>
              </a:lnSpc>
              <a:spcBef>
                <a:spcPts val="1333"/>
              </a:spcBef>
              <a:buFont typeface="Arial" panose="020B0604020202020204" pitchFamily="34" charset="0"/>
              <a:buNone/>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3657646" indent="0" algn="ctr" defTabSz="2438430" rtl="0" eaLnBrk="1" latinLnBrk="0" hangingPunct="1">
              <a:lnSpc>
                <a:spcPct val="90000"/>
              </a:lnSpc>
              <a:spcBef>
                <a:spcPts val="1333"/>
              </a:spcBef>
              <a:buFont typeface="Arial" panose="020B0604020202020204" pitchFamily="34" charset="0"/>
              <a:buNone/>
              <a:defRPr sz="42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4876861" indent="0" algn="ctr" defTabSz="2438430" rtl="0" eaLnBrk="1" latinLnBrk="0" hangingPunct="1">
              <a:lnSpc>
                <a:spcPct val="90000"/>
              </a:lnSpc>
              <a:spcBef>
                <a:spcPts val="1333"/>
              </a:spcBef>
              <a:buFont typeface="Arial" panose="020B0604020202020204" pitchFamily="34" charset="0"/>
              <a:buNone/>
              <a:defRPr sz="42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096076" indent="0" algn="ctr" defTabSz="2438430" rtl="0" eaLnBrk="1" latinLnBrk="0" hangingPunct="1">
              <a:lnSpc>
                <a:spcPct val="90000"/>
              </a:lnSpc>
              <a:spcBef>
                <a:spcPts val="1333"/>
              </a:spcBef>
              <a:buFont typeface="Arial" panose="020B0604020202020204" pitchFamily="34" charset="0"/>
              <a:buNone/>
              <a:defRPr sz="4267" kern="1200">
                <a:solidFill>
                  <a:schemeClr val="tx1"/>
                </a:solidFill>
                <a:latin typeface="+mn-lt"/>
                <a:ea typeface="+mn-ea"/>
                <a:cs typeface="+mn-cs"/>
              </a:defRPr>
            </a:lvl6pPr>
            <a:lvl7pPr marL="7315291" indent="0" algn="ctr" defTabSz="2438430" rtl="0" eaLnBrk="1" latinLnBrk="0" hangingPunct="1">
              <a:lnSpc>
                <a:spcPct val="90000"/>
              </a:lnSpc>
              <a:spcBef>
                <a:spcPts val="1333"/>
              </a:spcBef>
              <a:buFont typeface="Arial" panose="020B0604020202020204" pitchFamily="34" charset="0"/>
              <a:buNone/>
              <a:defRPr sz="4267" kern="1200">
                <a:solidFill>
                  <a:schemeClr val="tx1"/>
                </a:solidFill>
                <a:latin typeface="+mn-lt"/>
                <a:ea typeface="+mn-ea"/>
                <a:cs typeface="+mn-cs"/>
              </a:defRPr>
            </a:lvl7pPr>
            <a:lvl8pPr marL="8534507" indent="0" algn="ctr" defTabSz="2438430" rtl="0" eaLnBrk="1" latinLnBrk="0" hangingPunct="1">
              <a:lnSpc>
                <a:spcPct val="90000"/>
              </a:lnSpc>
              <a:spcBef>
                <a:spcPts val="1333"/>
              </a:spcBef>
              <a:buFont typeface="Arial" panose="020B0604020202020204" pitchFamily="34" charset="0"/>
              <a:buNone/>
              <a:defRPr sz="4267" kern="1200">
                <a:solidFill>
                  <a:schemeClr val="tx1"/>
                </a:solidFill>
                <a:latin typeface="+mn-lt"/>
                <a:ea typeface="+mn-ea"/>
                <a:cs typeface="+mn-cs"/>
              </a:defRPr>
            </a:lvl8pPr>
            <a:lvl9pPr marL="9753722" indent="0" algn="ctr" defTabSz="2438430" rtl="0" eaLnBrk="1" latinLnBrk="0" hangingPunct="1">
              <a:lnSpc>
                <a:spcPct val="90000"/>
              </a:lnSpc>
              <a:spcBef>
                <a:spcPts val="1333"/>
              </a:spcBef>
              <a:buFont typeface="Arial" panose="020B0604020202020204" pitchFamily="34" charset="0"/>
              <a:buNone/>
              <a:defRPr sz="4267" kern="1200">
                <a:solidFill>
                  <a:schemeClr val="tx1"/>
                </a:solidFill>
                <a:latin typeface="+mn-lt"/>
                <a:ea typeface="+mn-ea"/>
                <a:cs typeface="+mn-cs"/>
              </a:defRPr>
            </a:lvl9pPr>
          </a:lstStyle>
          <a:p>
            <a:r>
              <a:rPr lang="en-GB">
                <a:latin typeface="Roboto Light" panose="02000000000000000000" pitchFamily="2" charset="0"/>
                <a:ea typeface="Roboto Light" panose="02000000000000000000" pitchFamily="2" charset="0"/>
                <a:cs typeface="Roboto Light" panose="02000000000000000000" pitchFamily="2" charset="0"/>
              </a:rPr>
              <a:t>Our audience has a huge </a:t>
            </a:r>
            <a:br>
              <a:rPr lang="en-GB">
                <a:latin typeface="Roboto Light" panose="02000000000000000000" pitchFamily="2" charset="0"/>
                <a:ea typeface="Roboto Light" panose="02000000000000000000" pitchFamily="2" charset="0"/>
                <a:cs typeface="Roboto Light" panose="02000000000000000000" pitchFamily="2" charset="0"/>
              </a:rPr>
            </a:br>
            <a:r>
              <a:rPr lang="en-GB">
                <a:latin typeface="Roboto Light" panose="02000000000000000000" pitchFamily="2" charset="0"/>
                <a:ea typeface="Roboto Light" panose="02000000000000000000" pitchFamily="2" charset="0"/>
                <a:cs typeface="Roboto Light" panose="02000000000000000000" pitchFamily="2" charset="0"/>
              </a:rPr>
              <a:t>amount of trust in our brand</a:t>
            </a:r>
          </a:p>
        </p:txBody>
      </p:sp>
      <p:sp>
        <p:nvSpPr>
          <p:cNvPr id="14" name="Title 5">
            <a:extLst>
              <a:ext uri="{FF2B5EF4-FFF2-40B4-BE49-F238E27FC236}">
                <a16:creationId xmlns:a16="http://schemas.microsoft.com/office/drawing/2014/main" id="{99B9256C-79FC-6E2A-0590-D7F0C68DBDEC}"/>
              </a:ext>
            </a:extLst>
          </p:cNvPr>
          <p:cNvSpPr>
            <a:spLocks noGrp="1"/>
          </p:cNvSpPr>
          <p:nvPr>
            <p:ph type="ctrTitle"/>
          </p:nvPr>
        </p:nvSpPr>
        <p:spPr>
          <a:xfrm>
            <a:off x="1545605" y="1985488"/>
            <a:ext cx="22114495" cy="4679974"/>
          </a:xfrm>
        </p:spPr>
        <p:txBody>
          <a:bodyPr/>
          <a:lstStyle/>
          <a:p>
            <a:r>
              <a:rPr lang="en-GB" sz="11800"/>
              <a:t>For accommodation brands looking to engage the next generation, UCAS is uniquely placed to reach young people and their influencers</a:t>
            </a:r>
          </a:p>
        </p:txBody>
      </p:sp>
      <p:sp>
        <p:nvSpPr>
          <p:cNvPr id="21" name="Subtitle 6">
            <a:extLst>
              <a:ext uri="{FF2B5EF4-FFF2-40B4-BE49-F238E27FC236}">
                <a16:creationId xmlns:a16="http://schemas.microsoft.com/office/drawing/2014/main" id="{3EEEE2F1-8151-C362-B24E-41F68FE50298}"/>
              </a:ext>
            </a:extLst>
          </p:cNvPr>
          <p:cNvSpPr txBox="1">
            <a:spLocks/>
          </p:cNvSpPr>
          <p:nvPr/>
        </p:nvSpPr>
        <p:spPr>
          <a:xfrm>
            <a:off x="5031757" y="7512512"/>
            <a:ext cx="12827618" cy="2498152"/>
          </a:xfrm>
          <a:prstGeom prst="rect">
            <a:avLst/>
          </a:prstGeom>
        </p:spPr>
        <p:txBody>
          <a:bodyPr vert="horz" wrap="square" lIns="0" tIns="180000" rIns="91440" bIns="72000" rtlCol="0">
            <a:spAutoFit/>
          </a:bodyPr>
          <a:lstStyle>
            <a:lvl1pPr marL="0" indent="0" algn="l" defTabSz="2438430" rtl="0" eaLnBrk="1" latinLnBrk="0" hangingPunct="1">
              <a:lnSpc>
                <a:spcPct val="90000"/>
              </a:lnSpc>
              <a:spcBef>
                <a:spcPts val="2667"/>
              </a:spcBef>
              <a:buFont typeface="Arial" panose="020B0604020202020204" pitchFamily="34" charset="0"/>
              <a:buNone/>
              <a:defRPr sz="5400" b="0" i="0" kern="12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defTabSz="2438430" rtl="0" eaLnBrk="1" latinLnBrk="0" hangingPunct="1">
              <a:lnSpc>
                <a:spcPct val="90000"/>
              </a:lnSpc>
              <a:spcBef>
                <a:spcPts val="1333"/>
              </a:spcBef>
              <a:buFont typeface="Arial" panose="020B0604020202020204" pitchFamily="34" charset="0"/>
              <a:buNone/>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2438430" indent="0" algn="ctr" defTabSz="2438430" rtl="0" eaLnBrk="1" latinLnBrk="0" hangingPunct="1">
              <a:lnSpc>
                <a:spcPct val="90000"/>
              </a:lnSpc>
              <a:spcBef>
                <a:spcPts val="1333"/>
              </a:spcBef>
              <a:buFont typeface="Arial" panose="020B0604020202020204" pitchFamily="34" charset="0"/>
              <a:buNone/>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3657646" indent="0" algn="ctr" defTabSz="2438430" rtl="0" eaLnBrk="1" latinLnBrk="0" hangingPunct="1">
              <a:lnSpc>
                <a:spcPct val="90000"/>
              </a:lnSpc>
              <a:spcBef>
                <a:spcPts val="1333"/>
              </a:spcBef>
              <a:buFont typeface="Arial" panose="020B0604020202020204" pitchFamily="34" charset="0"/>
              <a:buNone/>
              <a:defRPr sz="42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4876861" indent="0" algn="ctr" defTabSz="2438430" rtl="0" eaLnBrk="1" latinLnBrk="0" hangingPunct="1">
              <a:lnSpc>
                <a:spcPct val="90000"/>
              </a:lnSpc>
              <a:spcBef>
                <a:spcPts val="1333"/>
              </a:spcBef>
              <a:buFont typeface="Arial" panose="020B0604020202020204" pitchFamily="34" charset="0"/>
              <a:buNone/>
              <a:defRPr sz="42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096076" indent="0" algn="ctr" defTabSz="2438430" rtl="0" eaLnBrk="1" latinLnBrk="0" hangingPunct="1">
              <a:lnSpc>
                <a:spcPct val="90000"/>
              </a:lnSpc>
              <a:spcBef>
                <a:spcPts val="1333"/>
              </a:spcBef>
              <a:buFont typeface="Arial" panose="020B0604020202020204" pitchFamily="34" charset="0"/>
              <a:buNone/>
              <a:defRPr sz="4267" kern="1200">
                <a:solidFill>
                  <a:schemeClr val="tx1"/>
                </a:solidFill>
                <a:latin typeface="+mn-lt"/>
                <a:ea typeface="+mn-ea"/>
                <a:cs typeface="+mn-cs"/>
              </a:defRPr>
            </a:lvl6pPr>
            <a:lvl7pPr marL="7315291" indent="0" algn="ctr" defTabSz="2438430" rtl="0" eaLnBrk="1" latinLnBrk="0" hangingPunct="1">
              <a:lnSpc>
                <a:spcPct val="90000"/>
              </a:lnSpc>
              <a:spcBef>
                <a:spcPts val="1333"/>
              </a:spcBef>
              <a:buFont typeface="Arial" panose="020B0604020202020204" pitchFamily="34" charset="0"/>
              <a:buNone/>
              <a:defRPr sz="4267" kern="1200">
                <a:solidFill>
                  <a:schemeClr val="tx1"/>
                </a:solidFill>
                <a:latin typeface="+mn-lt"/>
                <a:ea typeface="+mn-ea"/>
                <a:cs typeface="+mn-cs"/>
              </a:defRPr>
            </a:lvl7pPr>
            <a:lvl8pPr marL="8534507" indent="0" algn="ctr" defTabSz="2438430" rtl="0" eaLnBrk="1" latinLnBrk="0" hangingPunct="1">
              <a:lnSpc>
                <a:spcPct val="90000"/>
              </a:lnSpc>
              <a:spcBef>
                <a:spcPts val="1333"/>
              </a:spcBef>
              <a:buFont typeface="Arial" panose="020B0604020202020204" pitchFamily="34" charset="0"/>
              <a:buNone/>
              <a:defRPr sz="4267" kern="1200">
                <a:solidFill>
                  <a:schemeClr val="tx1"/>
                </a:solidFill>
                <a:latin typeface="+mn-lt"/>
                <a:ea typeface="+mn-ea"/>
                <a:cs typeface="+mn-cs"/>
              </a:defRPr>
            </a:lvl8pPr>
            <a:lvl9pPr marL="9753722" indent="0" algn="ctr" defTabSz="2438430" rtl="0" eaLnBrk="1" latinLnBrk="0" hangingPunct="1">
              <a:lnSpc>
                <a:spcPct val="90000"/>
              </a:lnSpc>
              <a:spcBef>
                <a:spcPts val="1333"/>
              </a:spcBef>
              <a:buFont typeface="Arial" panose="020B0604020202020204" pitchFamily="34" charset="0"/>
              <a:buNone/>
              <a:defRPr sz="4267" kern="1200">
                <a:solidFill>
                  <a:schemeClr val="tx1"/>
                </a:solidFill>
                <a:latin typeface="+mn-lt"/>
                <a:ea typeface="+mn-ea"/>
                <a:cs typeface="+mn-cs"/>
              </a:defRPr>
            </a:lvl9pPr>
          </a:lstStyle>
          <a:p>
            <a:r>
              <a:rPr lang="en-GB">
                <a:latin typeface="Roboto Light" panose="02000000000000000000" pitchFamily="2" charset="0"/>
                <a:ea typeface="Roboto Light" panose="02000000000000000000" pitchFamily="2" charset="0"/>
                <a:cs typeface="Roboto Light" panose="02000000000000000000" pitchFamily="2" charset="0"/>
              </a:rPr>
              <a:t>We have unrivalled access to verified data that is both extensive and high quality, proven by our strong engagement rates</a:t>
            </a:r>
          </a:p>
        </p:txBody>
      </p:sp>
      <p:pic>
        <p:nvPicPr>
          <p:cNvPr id="24" name="Picture 23" descr="A black shield with a check mark&#10;&#10;Description automatically generated">
            <a:extLst>
              <a:ext uri="{FF2B5EF4-FFF2-40B4-BE49-F238E27FC236}">
                <a16:creationId xmlns:a16="http://schemas.microsoft.com/office/drawing/2014/main" id="{18C8DF0E-DAAA-A3AD-1304-563D7164AC48}"/>
              </a:ext>
            </a:extLst>
          </p:cNvPr>
          <p:cNvPicPr>
            <a:picLocks noChangeAspect="1"/>
          </p:cNvPicPr>
          <p:nvPr/>
        </p:nvPicPr>
        <p:blipFill>
          <a:blip r:embed="rId2"/>
          <a:stretch>
            <a:fillRect/>
          </a:stretch>
        </p:blipFill>
        <p:spPr>
          <a:xfrm>
            <a:off x="1545605" y="7562727"/>
            <a:ext cx="2397722" cy="2397722"/>
          </a:xfrm>
          <a:prstGeom prst="rect">
            <a:avLst/>
          </a:prstGeom>
        </p:spPr>
      </p:pic>
      <p:pic>
        <p:nvPicPr>
          <p:cNvPr id="26" name="Picture 25" descr="A black and white circle with a person and a star&#10;&#10;Description automatically generated">
            <a:extLst>
              <a:ext uri="{FF2B5EF4-FFF2-40B4-BE49-F238E27FC236}">
                <a16:creationId xmlns:a16="http://schemas.microsoft.com/office/drawing/2014/main" id="{DFD4A549-BEF6-B189-E0EA-0210CE79EFEC}"/>
              </a:ext>
            </a:extLst>
          </p:cNvPr>
          <p:cNvPicPr>
            <a:picLocks noChangeAspect="1"/>
          </p:cNvPicPr>
          <p:nvPr/>
        </p:nvPicPr>
        <p:blipFill>
          <a:blip r:embed="rId3"/>
          <a:stretch>
            <a:fillRect/>
          </a:stretch>
        </p:blipFill>
        <p:spPr>
          <a:xfrm>
            <a:off x="1454202" y="10910233"/>
            <a:ext cx="2397722" cy="2397722"/>
          </a:xfrm>
          <a:prstGeom prst="rect">
            <a:avLst/>
          </a:prstGeom>
        </p:spPr>
      </p:pic>
      <p:pic>
        <p:nvPicPr>
          <p:cNvPr id="28" name="Picture 27" descr="A handshake in a white circle&#10;&#10;Description automatically generated">
            <a:extLst>
              <a:ext uri="{FF2B5EF4-FFF2-40B4-BE49-F238E27FC236}">
                <a16:creationId xmlns:a16="http://schemas.microsoft.com/office/drawing/2014/main" id="{6ABD8634-9D04-CB9F-DB76-86AA805D3C4C}"/>
              </a:ext>
            </a:extLst>
          </p:cNvPr>
          <p:cNvPicPr>
            <a:picLocks noChangeAspect="1"/>
          </p:cNvPicPr>
          <p:nvPr/>
        </p:nvPicPr>
        <p:blipFill>
          <a:blip r:embed="rId4"/>
          <a:stretch>
            <a:fillRect/>
          </a:stretch>
        </p:blipFill>
        <p:spPr>
          <a:xfrm>
            <a:off x="1495390" y="14257738"/>
            <a:ext cx="2498152" cy="2498152"/>
          </a:xfrm>
          <a:prstGeom prst="rect">
            <a:avLst/>
          </a:prstGeom>
        </p:spPr>
      </p:pic>
      <p:sp>
        <p:nvSpPr>
          <p:cNvPr id="29" name="Oval 28">
            <a:extLst>
              <a:ext uri="{FF2B5EF4-FFF2-40B4-BE49-F238E27FC236}">
                <a16:creationId xmlns:a16="http://schemas.microsoft.com/office/drawing/2014/main" id="{5334A983-311C-8366-12BF-455B51F423E8}"/>
              </a:ext>
            </a:extLst>
          </p:cNvPr>
          <p:cNvSpPr/>
          <p:nvPr/>
        </p:nvSpPr>
        <p:spPr>
          <a:xfrm>
            <a:off x="21688424" y="6315075"/>
            <a:ext cx="9987437" cy="998743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31D91CD4-AD49-FC5F-C55B-B837A84BF81E}"/>
              </a:ext>
            </a:extLst>
          </p:cNvPr>
          <p:cNvSpPr txBox="1"/>
          <p:nvPr/>
        </p:nvSpPr>
        <p:spPr>
          <a:xfrm>
            <a:off x="23142532" y="8128647"/>
            <a:ext cx="7079220" cy="6447041"/>
          </a:xfrm>
          <a:prstGeom prst="rect">
            <a:avLst/>
          </a:prstGeom>
          <a:noFill/>
        </p:spPr>
        <p:txBody>
          <a:bodyPr wrap="square" tIns="288000" bIns="288000" anchor="ctr" anchorCtr="0">
            <a:noAutofit/>
          </a:bodyPr>
          <a:lstStyle/>
          <a:p>
            <a:pPr algn="ctr"/>
            <a:r>
              <a:rPr lang="en-GB" sz="6000" b="1">
                <a:solidFill>
                  <a:srgbClr val="0E2432"/>
                </a:solidFill>
                <a:latin typeface="Apricus Black" pitchFamily="2" charset="0"/>
              </a:rPr>
              <a:t>And because we are a charity, every pound spent with UCAS today, is an investment in widening access to education and career paths for more young people tomorrow</a:t>
            </a:r>
          </a:p>
        </p:txBody>
      </p:sp>
    </p:spTree>
    <p:extLst>
      <p:ext uri="{BB962C8B-B14F-4D97-AF65-F5344CB8AC3E}">
        <p14:creationId xmlns:p14="http://schemas.microsoft.com/office/powerpoint/2010/main" val="3030556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white arrows on a black background&#10;&#10;Description automatically generated">
            <a:extLst>
              <a:ext uri="{FF2B5EF4-FFF2-40B4-BE49-F238E27FC236}">
                <a16:creationId xmlns:a16="http://schemas.microsoft.com/office/drawing/2014/main" id="{938A6FBC-71B8-BECA-CD4C-0F5BD2D9D332}"/>
              </a:ext>
            </a:extLst>
          </p:cNvPr>
          <p:cNvPicPr>
            <a:picLocks noGrp="1" noChangeAspect="1"/>
          </p:cNvPicPr>
          <p:nvPr>
            <p:ph type="pic" sz="quarter" idx="13"/>
          </p:nvPr>
        </p:nvPicPr>
        <p:blipFill>
          <a:blip r:embed="rId2">
            <a:alphaModFix amt="20000"/>
          </a:blip>
          <a:srcRect t="6562" b="6562"/>
          <a:stretch>
            <a:fillRect/>
          </a:stretch>
        </p:blipFill>
        <p:spPr>
          <a:noFill/>
        </p:spPr>
      </p:pic>
      <p:sp>
        <p:nvSpPr>
          <p:cNvPr id="3" name="Title 2">
            <a:extLst>
              <a:ext uri="{FF2B5EF4-FFF2-40B4-BE49-F238E27FC236}">
                <a16:creationId xmlns:a16="http://schemas.microsoft.com/office/drawing/2014/main" id="{B3F6B48D-9B84-CAA3-C2CB-664264EFA2EE}"/>
              </a:ext>
            </a:extLst>
          </p:cNvPr>
          <p:cNvSpPr>
            <a:spLocks noGrp="1"/>
          </p:cNvSpPr>
          <p:nvPr>
            <p:ph type="ctrTitle"/>
          </p:nvPr>
        </p:nvSpPr>
        <p:spPr>
          <a:xfrm>
            <a:off x="1545605" y="2703428"/>
            <a:ext cx="13225352" cy="4121298"/>
          </a:xfrm>
        </p:spPr>
        <p:txBody>
          <a:bodyPr/>
          <a:lstStyle/>
          <a:p>
            <a:r>
              <a:rPr lang="en-GB"/>
              <a:t>HOW CAN UCAS HELP YOUR BUSINESS?</a:t>
            </a:r>
          </a:p>
        </p:txBody>
      </p:sp>
      <p:sp>
        <p:nvSpPr>
          <p:cNvPr id="4" name="Subtitle 3">
            <a:extLst>
              <a:ext uri="{FF2B5EF4-FFF2-40B4-BE49-F238E27FC236}">
                <a16:creationId xmlns:a16="http://schemas.microsoft.com/office/drawing/2014/main" id="{1253D902-19DE-2B5E-572F-7699EB7E7AB1}"/>
              </a:ext>
            </a:extLst>
          </p:cNvPr>
          <p:cNvSpPr>
            <a:spLocks noGrp="1"/>
          </p:cNvSpPr>
          <p:nvPr>
            <p:ph type="subTitle" idx="1"/>
          </p:nvPr>
        </p:nvSpPr>
        <p:spPr>
          <a:xfrm>
            <a:off x="1545606" y="8047817"/>
            <a:ext cx="13225352" cy="8079680"/>
          </a:xfrm>
        </p:spPr>
        <p:txBody>
          <a:bodyPr/>
          <a:lstStyle/>
          <a:p>
            <a:r>
              <a:rPr lang="en-GB">
                <a:latin typeface="Roboto Light" panose="02000000000000000000" pitchFamily="2" charset="0"/>
                <a:ea typeface="Roboto Light" panose="02000000000000000000" pitchFamily="2" charset="0"/>
                <a:cs typeface="Roboto Light" panose="02000000000000000000" pitchFamily="2" charset="0"/>
              </a:rPr>
              <a:t>As a partner of UCAS, you can be at the forefront of the changing landscape - understand what young people think, feel and do in the moments that matter. Access the latest data and trends to understand the market and inform your strategies.</a:t>
            </a:r>
          </a:p>
          <a:p>
            <a:r>
              <a:rPr lang="en-GB">
                <a:latin typeface="Roboto Light" panose="02000000000000000000" pitchFamily="2" charset="0"/>
                <a:ea typeface="Roboto Light" panose="02000000000000000000" pitchFamily="2" charset="0"/>
                <a:cs typeface="Roboto Light" panose="02000000000000000000" pitchFamily="2" charset="0"/>
              </a:rPr>
              <a:t>And there is so much more we can do together - understand student and sector trends, review your performance and deliver high performing campaigns.</a:t>
            </a:r>
          </a:p>
        </p:txBody>
      </p:sp>
      <p:sp>
        <p:nvSpPr>
          <p:cNvPr id="10" name="TextBox 9">
            <a:extLst>
              <a:ext uri="{FF2B5EF4-FFF2-40B4-BE49-F238E27FC236}">
                <a16:creationId xmlns:a16="http://schemas.microsoft.com/office/drawing/2014/main" id="{93459649-2798-5102-414B-62DA89442DF5}"/>
              </a:ext>
            </a:extLst>
          </p:cNvPr>
          <p:cNvSpPr txBox="1"/>
          <p:nvPr/>
        </p:nvSpPr>
        <p:spPr>
          <a:xfrm>
            <a:off x="23297354" y="3528417"/>
            <a:ext cx="8405020" cy="2172861"/>
          </a:xfrm>
          <a:prstGeom prst="rect">
            <a:avLst/>
          </a:prstGeom>
          <a:noFill/>
        </p:spPr>
        <p:txBody>
          <a:bodyPr wrap="square" tIns="0" bIns="540000" anchor="ctr" anchorCtr="0">
            <a:noAutofit/>
          </a:bodyPr>
          <a:lstStyle/>
          <a:p>
            <a:pPr algn="r"/>
            <a:r>
              <a:rPr lang="en-GB" sz="19900" b="1">
                <a:solidFill>
                  <a:schemeClr val="bg1"/>
                </a:solidFill>
                <a:latin typeface="Apricus Black" pitchFamily="2" charset="0"/>
              </a:rPr>
              <a:t>Insight</a:t>
            </a:r>
          </a:p>
        </p:txBody>
      </p:sp>
      <p:sp>
        <p:nvSpPr>
          <p:cNvPr id="11" name="TextBox 10">
            <a:extLst>
              <a:ext uri="{FF2B5EF4-FFF2-40B4-BE49-F238E27FC236}">
                <a16:creationId xmlns:a16="http://schemas.microsoft.com/office/drawing/2014/main" id="{0CD4891A-84DD-2085-846E-1EE21131834F}"/>
              </a:ext>
            </a:extLst>
          </p:cNvPr>
          <p:cNvSpPr txBox="1"/>
          <p:nvPr/>
        </p:nvSpPr>
        <p:spPr>
          <a:xfrm>
            <a:off x="19116675" y="8485206"/>
            <a:ext cx="12585699" cy="2172861"/>
          </a:xfrm>
          <a:prstGeom prst="rect">
            <a:avLst/>
          </a:prstGeom>
          <a:noFill/>
        </p:spPr>
        <p:txBody>
          <a:bodyPr wrap="square" tIns="0" bIns="540000" anchor="ctr" anchorCtr="0">
            <a:noAutofit/>
          </a:bodyPr>
          <a:lstStyle/>
          <a:p>
            <a:pPr algn="r"/>
            <a:r>
              <a:rPr lang="en-GB" sz="19900" b="1">
                <a:solidFill>
                  <a:schemeClr val="bg1"/>
                </a:solidFill>
                <a:latin typeface="Apricus Black" pitchFamily="2" charset="0"/>
              </a:rPr>
              <a:t>Consultancy</a:t>
            </a:r>
          </a:p>
        </p:txBody>
      </p:sp>
      <p:sp>
        <p:nvSpPr>
          <p:cNvPr id="12" name="TextBox 11">
            <a:extLst>
              <a:ext uri="{FF2B5EF4-FFF2-40B4-BE49-F238E27FC236}">
                <a16:creationId xmlns:a16="http://schemas.microsoft.com/office/drawing/2014/main" id="{AFCA3638-1673-1431-6060-74EA08C1DE2A}"/>
              </a:ext>
            </a:extLst>
          </p:cNvPr>
          <p:cNvSpPr txBox="1"/>
          <p:nvPr/>
        </p:nvSpPr>
        <p:spPr>
          <a:xfrm>
            <a:off x="19116675" y="13384202"/>
            <a:ext cx="12585699" cy="2172861"/>
          </a:xfrm>
          <a:prstGeom prst="rect">
            <a:avLst/>
          </a:prstGeom>
          <a:noFill/>
        </p:spPr>
        <p:txBody>
          <a:bodyPr wrap="square" tIns="0" bIns="540000" anchor="ctr" anchorCtr="0">
            <a:noAutofit/>
          </a:bodyPr>
          <a:lstStyle/>
          <a:p>
            <a:pPr algn="r"/>
            <a:r>
              <a:rPr lang="en-GB" sz="19900" b="1">
                <a:solidFill>
                  <a:schemeClr val="bg1"/>
                </a:solidFill>
                <a:latin typeface="Apricus Black" pitchFamily="2" charset="0"/>
              </a:rPr>
              <a:t>Campaigns</a:t>
            </a:r>
          </a:p>
        </p:txBody>
      </p:sp>
      <p:pic>
        <p:nvPicPr>
          <p:cNvPr id="15" name="Picture 14" descr="A black arrow in a white circle&#10;&#10;Description automatically generated">
            <a:extLst>
              <a:ext uri="{FF2B5EF4-FFF2-40B4-BE49-F238E27FC236}">
                <a16:creationId xmlns:a16="http://schemas.microsoft.com/office/drawing/2014/main" id="{310485ED-4A2A-151C-1E27-60C69A4AB78F}"/>
              </a:ext>
            </a:extLst>
          </p:cNvPr>
          <p:cNvPicPr>
            <a:picLocks noChangeAspect="1"/>
          </p:cNvPicPr>
          <p:nvPr/>
        </p:nvPicPr>
        <p:blipFill>
          <a:blip r:embed="rId3"/>
          <a:stretch>
            <a:fillRect/>
          </a:stretch>
        </p:blipFill>
        <p:spPr>
          <a:xfrm rot="5400000">
            <a:off x="27946350" y="6201560"/>
            <a:ext cx="1730374" cy="1730374"/>
          </a:xfrm>
          <a:prstGeom prst="rect">
            <a:avLst/>
          </a:prstGeom>
        </p:spPr>
      </p:pic>
      <p:pic>
        <p:nvPicPr>
          <p:cNvPr id="16" name="Picture 15" descr="A black arrow in a white circle&#10;&#10;Description automatically generated">
            <a:extLst>
              <a:ext uri="{FF2B5EF4-FFF2-40B4-BE49-F238E27FC236}">
                <a16:creationId xmlns:a16="http://schemas.microsoft.com/office/drawing/2014/main" id="{DE72C9C0-DE66-CF05-B1CE-019E46F10E50}"/>
              </a:ext>
            </a:extLst>
          </p:cNvPr>
          <p:cNvPicPr>
            <a:picLocks noChangeAspect="1"/>
          </p:cNvPicPr>
          <p:nvPr/>
        </p:nvPicPr>
        <p:blipFill>
          <a:blip r:embed="rId3"/>
          <a:stretch>
            <a:fillRect/>
          </a:stretch>
        </p:blipFill>
        <p:spPr>
          <a:xfrm rot="5400000">
            <a:off x="27946350" y="11122673"/>
            <a:ext cx="1730374" cy="1730374"/>
          </a:xfrm>
          <a:prstGeom prst="rect">
            <a:avLst/>
          </a:prstGeom>
        </p:spPr>
      </p:pic>
    </p:spTree>
    <p:extLst>
      <p:ext uri="{BB962C8B-B14F-4D97-AF65-F5344CB8AC3E}">
        <p14:creationId xmlns:p14="http://schemas.microsoft.com/office/powerpoint/2010/main" val="2187944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5D4B179-B3E9-DCB3-3861-EE6C8A18EAD0}"/>
              </a:ext>
            </a:extLst>
          </p:cNvPr>
          <p:cNvSpPr>
            <a:spLocks noGrp="1"/>
          </p:cNvSpPr>
          <p:nvPr>
            <p:ph type="title"/>
          </p:nvPr>
        </p:nvSpPr>
        <p:spPr/>
        <p:txBody>
          <a:bodyPr/>
          <a:lstStyle/>
          <a:p>
            <a:r>
              <a:rPr lang="en-GB"/>
              <a:t>Reach the right audience for your property</a:t>
            </a:r>
          </a:p>
        </p:txBody>
      </p:sp>
      <p:sp>
        <p:nvSpPr>
          <p:cNvPr id="23" name="TextBox 22">
            <a:extLst>
              <a:ext uri="{FF2B5EF4-FFF2-40B4-BE49-F238E27FC236}">
                <a16:creationId xmlns:a16="http://schemas.microsoft.com/office/drawing/2014/main" id="{B96FD400-9245-4BBA-F3AE-56E15294221F}"/>
              </a:ext>
            </a:extLst>
          </p:cNvPr>
          <p:cNvSpPr txBox="1"/>
          <p:nvPr/>
        </p:nvSpPr>
        <p:spPr>
          <a:xfrm>
            <a:off x="1545605" y="4009292"/>
            <a:ext cx="27808980" cy="2308324"/>
          </a:xfrm>
          <a:prstGeom prst="rect">
            <a:avLst/>
          </a:prstGeom>
          <a:noFill/>
        </p:spPr>
        <p:txBody>
          <a:bodyPr wrap="square" rtlCol="0">
            <a:spAutoFit/>
          </a:bodyPr>
          <a:lstStyle/>
          <a:p>
            <a:r>
              <a:rPr lang="en-GB">
                <a:solidFill>
                  <a:schemeClr val="bg1"/>
                </a:solidFill>
                <a:latin typeface="Roboto Light" panose="02000000000000000000" pitchFamily="2" charset="0"/>
                <a:ea typeface="Roboto Light" panose="02000000000000000000" pitchFamily="2" charset="0"/>
                <a:cs typeface="Roboto Light" panose="02000000000000000000" pitchFamily="2" charset="0"/>
              </a:rPr>
              <a:t>Our verified student audiences include those looking to make their applications, those that have applied, have accepted and are at university, as well as their biggest influencers – their parents and advisors. This means we can harness any student audience that best aligns to your objectives.</a:t>
            </a:r>
          </a:p>
        </p:txBody>
      </p:sp>
      <p:pic>
        <p:nvPicPr>
          <p:cNvPr id="25" name="Picture 24" descr="A black and white circle with a person on it&#10;&#10;Description automatically generated">
            <a:extLst>
              <a:ext uri="{FF2B5EF4-FFF2-40B4-BE49-F238E27FC236}">
                <a16:creationId xmlns:a16="http://schemas.microsoft.com/office/drawing/2014/main" id="{C55AB3FF-5197-5293-50F7-0CC576E53254}"/>
              </a:ext>
            </a:extLst>
          </p:cNvPr>
          <p:cNvPicPr>
            <a:picLocks noChangeAspect="1"/>
          </p:cNvPicPr>
          <p:nvPr/>
        </p:nvPicPr>
        <p:blipFill>
          <a:blip r:embed="rId2"/>
          <a:stretch>
            <a:fillRect/>
          </a:stretch>
        </p:blipFill>
        <p:spPr>
          <a:xfrm>
            <a:off x="1545605" y="7459784"/>
            <a:ext cx="3368431" cy="3368431"/>
          </a:xfrm>
          <a:prstGeom prst="rect">
            <a:avLst/>
          </a:prstGeom>
        </p:spPr>
      </p:pic>
      <p:pic>
        <p:nvPicPr>
          <p:cNvPr id="27" name="Picture 26" descr="A black and white circle with a person raising their hand&#10;&#10;Description automatically generated">
            <a:extLst>
              <a:ext uri="{FF2B5EF4-FFF2-40B4-BE49-F238E27FC236}">
                <a16:creationId xmlns:a16="http://schemas.microsoft.com/office/drawing/2014/main" id="{DD9E1FF0-7BD3-59A9-A29E-D2326EE53843}"/>
              </a:ext>
            </a:extLst>
          </p:cNvPr>
          <p:cNvPicPr>
            <a:picLocks noChangeAspect="1"/>
          </p:cNvPicPr>
          <p:nvPr/>
        </p:nvPicPr>
        <p:blipFill>
          <a:blip r:embed="rId3"/>
          <a:stretch>
            <a:fillRect/>
          </a:stretch>
        </p:blipFill>
        <p:spPr>
          <a:xfrm>
            <a:off x="1545605" y="12488983"/>
            <a:ext cx="3368431" cy="3368431"/>
          </a:xfrm>
          <a:prstGeom prst="rect">
            <a:avLst/>
          </a:prstGeom>
        </p:spPr>
      </p:pic>
      <p:pic>
        <p:nvPicPr>
          <p:cNvPr id="29" name="Picture 28" descr="A black and white circle with a globe in the middle&#10;&#10;Description automatically generated">
            <a:extLst>
              <a:ext uri="{FF2B5EF4-FFF2-40B4-BE49-F238E27FC236}">
                <a16:creationId xmlns:a16="http://schemas.microsoft.com/office/drawing/2014/main" id="{DED556A9-CFE8-2267-9BCD-93EDC171ACD9}"/>
              </a:ext>
            </a:extLst>
          </p:cNvPr>
          <p:cNvPicPr>
            <a:picLocks noChangeAspect="1"/>
          </p:cNvPicPr>
          <p:nvPr/>
        </p:nvPicPr>
        <p:blipFill>
          <a:blip r:embed="rId4"/>
          <a:stretch>
            <a:fillRect/>
          </a:stretch>
        </p:blipFill>
        <p:spPr>
          <a:xfrm>
            <a:off x="17727440" y="12488982"/>
            <a:ext cx="3368431" cy="3368431"/>
          </a:xfrm>
          <a:prstGeom prst="rect">
            <a:avLst/>
          </a:prstGeom>
        </p:spPr>
      </p:pic>
      <p:pic>
        <p:nvPicPr>
          <p:cNvPr id="31" name="Picture 30" descr="A black and white circle with a person and a star&#10;&#10;Description automatically generated">
            <a:extLst>
              <a:ext uri="{FF2B5EF4-FFF2-40B4-BE49-F238E27FC236}">
                <a16:creationId xmlns:a16="http://schemas.microsoft.com/office/drawing/2014/main" id="{AC012D63-122D-0F73-9057-AD0AB3FE0C2C}"/>
              </a:ext>
            </a:extLst>
          </p:cNvPr>
          <p:cNvPicPr>
            <a:picLocks noChangeAspect="1"/>
          </p:cNvPicPr>
          <p:nvPr/>
        </p:nvPicPr>
        <p:blipFill>
          <a:blip r:embed="rId5"/>
          <a:stretch>
            <a:fillRect/>
          </a:stretch>
        </p:blipFill>
        <p:spPr>
          <a:xfrm>
            <a:off x="17727440" y="7460529"/>
            <a:ext cx="3368431" cy="3368431"/>
          </a:xfrm>
          <a:prstGeom prst="rect">
            <a:avLst/>
          </a:prstGeom>
        </p:spPr>
      </p:pic>
      <p:sp>
        <p:nvSpPr>
          <p:cNvPr id="32" name="TextBox 31">
            <a:extLst>
              <a:ext uri="{FF2B5EF4-FFF2-40B4-BE49-F238E27FC236}">
                <a16:creationId xmlns:a16="http://schemas.microsoft.com/office/drawing/2014/main" id="{84E82C6F-F5C2-0773-6CE3-ACDDBA8AB9B4}"/>
              </a:ext>
            </a:extLst>
          </p:cNvPr>
          <p:cNvSpPr txBox="1"/>
          <p:nvPr/>
        </p:nvSpPr>
        <p:spPr>
          <a:xfrm>
            <a:off x="5738558" y="7535716"/>
            <a:ext cx="10517442" cy="858007"/>
          </a:xfrm>
          <a:prstGeom prst="rect">
            <a:avLst/>
          </a:prstGeom>
          <a:noFill/>
        </p:spPr>
        <p:txBody>
          <a:bodyPr wrap="square" tIns="288000" bIns="503998" anchor="ctr" anchorCtr="0">
            <a:noAutofit/>
          </a:bodyPr>
          <a:lstStyle/>
          <a:p>
            <a:pPr algn="ctr"/>
            <a:r>
              <a:rPr lang="en-GB" sz="7200" b="1">
                <a:solidFill>
                  <a:srgbClr val="0E2432"/>
                </a:solidFill>
                <a:latin typeface="Apricus Black" pitchFamily="2" charset="0"/>
              </a:rPr>
              <a:t>applicants</a:t>
            </a:r>
            <a:endParaRPr lang="en-GB" sz="8800" b="1">
              <a:solidFill>
                <a:srgbClr val="0E2432"/>
              </a:solidFill>
              <a:latin typeface="Apricus Black" pitchFamily="2" charset="0"/>
            </a:endParaRPr>
          </a:p>
        </p:txBody>
      </p:sp>
      <p:sp>
        <p:nvSpPr>
          <p:cNvPr id="33" name="TextBox 32">
            <a:extLst>
              <a:ext uri="{FF2B5EF4-FFF2-40B4-BE49-F238E27FC236}">
                <a16:creationId xmlns:a16="http://schemas.microsoft.com/office/drawing/2014/main" id="{2C053738-8118-D8B9-13A9-BAEA857DD4F9}"/>
              </a:ext>
            </a:extLst>
          </p:cNvPr>
          <p:cNvSpPr txBox="1"/>
          <p:nvPr/>
        </p:nvSpPr>
        <p:spPr>
          <a:xfrm>
            <a:off x="6043358" y="9048612"/>
            <a:ext cx="1834550" cy="1313054"/>
          </a:xfrm>
          <a:prstGeom prst="rect">
            <a:avLst/>
          </a:prstGeom>
          <a:noFill/>
        </p:spPr>
        <p:txBody>
          <a:bodyPr wrap="square" tIns="72000" bIns="360000" anchor="ctr" anchorCtr="0">
            <a:noAutofit/>
          </a:bodyPr>
          <a:lstStyle/>
          <a:p>
            <a:pPr algn="ctr"/>
            <a:r>
              <a:rPr lang="en-GB" sz="11500" b="1">
                <a:solidFill>
                  <a:srgbClr val="0E2432"/>
                </a:solidFill>
                <a:latin typeface="Apricus Black" pitchFamily="2" charset="0"/>
              </a:rPr>
              <a:t>1M+</a:t>
            </a:r>
            <a:endParaRPr lang="en-GB" sz="16600" b="1">
              <a:solidFill>
                <a:srgbClr val="0E2432"/>
              </a:solidFill>
              <a:latin typeface="Apricus Black" pitchFamily="2" charset="0"/>
            </a:endParaRPr>
          </a:p>
        </p:txBody>
      </p:sp>
      <p:sp>
        <p:nvSpPr>
          <p:cNvPr id="34" name="TextBox 33">
            <a:extLst>
              <a:ext uri="{FF2B5EF4-FFF2-40B4-BE49-F238E27FC236}">
                <a16:creationId xmlns:a16="http://schemas.microsoft.com/office/drawing/2014/main" id="{80C3E161-B646-323E-CA9C-8CF4FF27F7BF}"/>
              </a:ext>
            </a:extLst>
          </p:cNvPr>
          <p:cNvSpPr txBox="1"/>
          <p:nvPr/>
        </p:nvSpPr>
        <p:spPr>
          <a:xfrm>
            <a:off x="5149991" y="10361666"/>
            <a:ext cx="3621284" cy="646331"/>
          </a:xfrm>
          <a:prstGeom prst="rect">
            <a:avLst/>
          </a:prstGeom>
          <a:noFill/>
        </p:spPr>
        <p:txBody>
          <a:bodyPr wrap="square" rtlCol="0">
            <a:spAutoFit/>
          </a:bodyPr>
          <a:lstStyle/>
          <a:p>
            <a:pPr algn="ctr"/>
            <a:r>
              <a:rPr lang="en-GB" sz="3600">
                <a:solidFill>
                  <a:schemeClr val="bg1"/>
                </a:solidFill>
                <a:latin typeface="Roboto Light" panose="02000000000000000000" pitchFamily="2" charset="0"/>
                <a:ea typeface="Roboto Light" panose="02000000000000000000" pitchFamily="2" charset="0"/>
                <a:cs typeface="Roboto Light" panose="02000000000000000000" pitchFamily="2" charset="0"/>
              </a:rPr>
              <a:t>Pre-applicants</a:t>
            </a:r>
          </a:p>
        </p:txBody>
      </p:sp>
      <p:sp>
        <p:nvSpPr>
          <p:cNvPr id="35" name="TextBox 34">
            <a:extLst>
              <a:ext uri="{FF2B5EF4-FFF2-40B4-BE49-F238E27FC236}">
                <a16:creationId xmlns:a16="http://schemas.microsoft.com/office/drawing/2014/main" id="{BAF46569-22AE-D1ED-0E46-6138BCD222E1}"/>
              </a:ext>
            </a:extLst>
          </p:cNvPr>
          <p:cNvSpPr txBox="1"/>
          <p:nvPr/>
        </p:nvSpPr>
        <p:spPr>
          <a:xfrm>
            <a:off x="9071258" y="9048612"/>
            <a:ext cx="2727917" cy="1313054"/>
          </a:xfrm>
          <a:prstGeom prst="rect">
            <a:avLst/>
          </a:prstGeom>
          <a:noFill/>
        </p:spPr>
        <p:txBody>
          <a:bodyPr wrap="square" tIns="72000" bIns="360000" anchor="ctr" anchorCtr="0">
            <a:noAutofit/>
          </a:bodyPr>
          <a:lstStyle/>
          <a:p>
            <a:pPr algn="ctr"/>
            <a:r>
              <a:rPr lang="en-GB" sz="11500" b="1">
                <a:solidFill>
                  <a:srgbClr val="0E2432"/>
                </a:solidFill>
                <a:latin typeface="Apricus Black" pitchFamily="2" charset="0"/>
              </a:rPr>
              <a:t>750K</a:t>
            </a:r>
            <a:endParaRPr lang="en-GB" sz="16600" b="1">
              <a:solidFill>
                <a:srgbClr val="0E2432"/>
              </a:solidFill>
              <a:latin typeface="Apricus Black" pitchFamily="2" charset="0"/>
            </a:endParaRPr>
          </a:p>
        </p:txBody>
      </p:sp>
      <p:sp>
        <p:nvSpPr>
          <p:cNvPr id="36" name="TextBox 35">
            <a:extLst>
              <a:ext uri="{FF2B5EF4-FFF2-40B4-BE49-F238E27FC236}">
                <a16:creationId xmlns:a16="http://schemas.microsoft.com/office/drawing/2014/main" id="{2260E4D2-504F-D7D0-DEF1-FC37D09FD247}"/>
              </a:ext>
            </a:extLst>
          </p:cNvPr>
          <p:cNvSpPr txBox="1"/>
          <p:nvPr/>
        </p:nvSpPr>
        <p:spPr>
          <a:xfrm>
            <a:off x="9071258" y="10361666"/>
            <a:ext cx="2727917" cy="646331"/>
          </a:xfrm>
          <a:prstGeom prst="rect">
            <a:avLst/>
          </a:prstGeom>
          <a:noFill/>
        </p:spPr>
        <p:txBody>
          <a:bodyPr wrap="square" rtlCol="0">
            <a:spAutoFit/>
          </a:bodyPr>
          <a:lstStyle/>
          <a:p>
            <a:pPr algn="ctr"/>
            <a:r>
              <a:rPr lang="en-GB" sz="3600">
                <a:solidFill>
                  <a:schemeClr val="bg1"/>
                </a:solidFill>
                <a:latin typeface="Roboto Light" panose="02000000000000000000" pitchFamily="2" charset="0"/>
                <a:ea typeface="Roboto Light" panose="02000000000000000000" pitchFamily="2" charset="0"/>
                <a:cs typeface="Roboto Light" panose="02000000000000000000" pitchFamily="2" charset="0"/>
              </a:rPr>
              <a:t>Applicants</a:t>
            </a:r>
          </a:p>
        </p:txBody>
      </p:sp>
      <p:sp>
        <p:nvSpPr>
          <p:cNvPr id="37" name="TextBox 36">
            <a:extLst>
              <a:ext uri="{FF2B5EF4-FFF2-40B4-BE49-F238E27FC236}">
                <a16:creationId xmlns:a16="http://schemas.microsoft.com/office/drawing/2014/main" id="{FB09E057-81EE-05ED-B027-B3995A18584E}"/>
              </a:ext>
            </a:extLst>
          </p:cNvPr>
          <p:cNvSpPr txBox="1"/>
          <p:nvPr/>
        </p:nvSpPr>
        <p:spPr>
          <a:xfrm>
            <a:off x="12963537" y="9048612"/>
            <a:ext cx="2727917" cy="1313054"/>
          </a:xfrm>
          <a:prstGeom prst="rect">
            <a:avLst/>
          </a:prstGeom>
          <a:noFill/>
        </p:spPr>
        <p:txBody>
          <a:bodyPr wrap="square" tIns="72000" bIns="360000" anchor="ctr" anchorCtr="0">
            <a:noAutofit/>
          </a:bodyPr>
          <a:lstStyle/>
          <a:p>
            <a:pPr algn="ctr"/>
            <a:r>
              <a:rPr lang="en-GB" sz="11500" b="1">
                <a:solidFill>
                  <a:srgbClr val="0E2432"/>
                </a:solidFill>
                <a:latin typeface="Apricus Black" pitchFamily="2" charset="0"/>
              </a:rPr>
              <a:t>70K</a:t>
            </a:r>
            <a:endParaRPr lang="en-GB" sz="16600" b="1">
              <a:solidFill>
                <a:srgbClr val="0E2432"/>
              </a:solidFill>
              <a:latin typeface="Apricus Black" pitchFamily="2" charset="0"/>
            </a:endParaRPr>
          </a:p>
        </p:txBody>
      </p:sp>
      <p:sp>
        <p:nvSpPr>
          <p:cNvPr id="38" name="TextBox 37">
            <a:extLst>
              <a:ext uri="{FF2B5EF4-FFF2-40B4-BE49-F238E27FC236}">
                <a16:creationId xmlns:a16="http://schemas.microsoft.com/office/drawing/2014/main" id="{3E0AB202-5880-6841-4B54-E04D0547095C}"/>
              </a:ext>
            </a:extLst>
          </p:cNvPr>
          <p:cNvSpPr txBox="1"/>
          <p:nvPr/>
        </p:nvSpPr>
        <p:spPr>
          <a:xfrm>
            <a:off x="12195788" y="10361666"/>
            <a:ext cx="4263414" cy="646331"/>
          </a:xfrm>
          <a:prstGeom prst="rect">
            <a:avLst/>
          </a:prstGeom>
          <a:noFill/>
        </p:spPr>
        <p:txBody>
          <a:bodyPr wrap="square" rtlCol="0">
            <a:spAutoFit/>
          </a:bodyPr>
          <a:lstStyle/>
          <a:p>
            <a:pPr algn="ctr"/>
            <a:r>
              <a:rPr lang="en-GB" sz="3600">
                <a:solidFill>
                  <a:schemeClr val="bg1"/>
                </a:solidFill>
                <a:latin typeface="Roboto Light" panose="02000000000000000000" pitchFamily="2" charset="0"/>
                <a:ea typeface="Roboto Light" panose="02000000000000000000" pitchFamily="2" charset="0"/>
                <a:cs typeface="Roboto Light" panose="02000000000000000000" pitchFamily="2" charset="0"/>
              </a:rPr>
              <a:t>Clearing applicants</a:t>
            </a:r>
          </a:p>
        </p:txBody>
      </p:sp>
      <p:cxnSp>
        <p:nvCxnSpPr>
          <p:cNvPr id="40" name="Straight Connector 39">
            <a:extLst>
              <a:ext uri="{FF2B5EF4-FFF2-40B4-BE49-F238E27FC236}">
                <a16:creationId xmlns:a16="http://schemas.microsoft.com/office/drawing/2014/main" id="{816BEA38-3A8A-B5C3-54DD-C8119C66F939}"/>
              </a:ext>
            </a:extLst>
          </p:cNvPr>
          <p:cNvCxnSpPr/>
          <p:nvPr/>
        </p:nvCxnSpPr>
        <p:spPr>
          <a:xfrm>
            <a:off x="5509846" y="8698523"/>
            <a:ext cx="10746154" cy="0"/>
          </a:xfrm>
          <a:prstGeom prst="line">
            <a:avLst/>
          </a:prstGeom>
          <a:ln w="635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B1A33FD-1DF5-7EA6-6018-42D04DEAC130}"/>
              </a:ext>
            </a:extLst>
          </p:cNvPr>
          <p:cNvSpPr txBox="1"/>
          <p:nvPr/>
        </p:nvSpPr>
        <p:spPr>
          <a:xfrm>
            <a:off x="5730689" y="12281311"/>
            <a:ext cx="10517442" cy="858007"/>
          </a:xfrm>
          <a:prstGeom prst="rect">
            <a:avLst/>
          </a:prstGeom>
          <a:noFill/>
        </p:spPr>
        <p:txBody>
          <a:bodyPr wrap="square" tIns="288000" bIns="503998" anchor="ctr" anchorCtr="0">
            <a:noAutofit/>
          </a:bodyPr>
          <a:lstStyle/>
          <a:p>
            <a:pPr algn="ctr"/>
            <a:r>
              <a:rPr lang="en-GB" sz="7200" b="1">
                <a:solidFill>
                  <a:srgbClr val="0E2432"/>
                </a:solidFill>
                <a:latin typeface="Apricus Black" pitchFamily="2" charset="0"/>
              </a:rPr>
              <a:t>Students</a:t>
            </a:r>
            <a:endParaRPr lang="en-GB" sz="8800" b="1">
              <a:solidFill>
                <a:srgbClr val="0E2432"/>
              </a:solidFill>
              <a:latin typeface="Apricus Black" pitchFamily="2" charset="0"/>
            </a:endParaRPr>
          </a:p>
        </p:txBody>
      </p:sp>
      <p:sp>
        <p:nvSpPr>
          <p:cNvPr id="44" name="TextBox 43">
            <a:extLst>
              <a:ext uri="{FF2B5EF4-FFF2-40B4-BE49-F238E27FC236}">
                <a16:creationId xmlns:a16="http://schemas.microsoft.com/office/drawing/2014/main" id="{9294EC69-3FFD-B8A5-B265-4D0CE65728AB}"/>
              </a:ext>
            </a:extLst>
          </p:cNvPr>
          <p:cNvSpPr txBox="1"/>
          <p:nvPr/>
        </p:nvSpPr>
        <p:spPr>
          <a:xfrm>
            <a:off x="6912156" y="13794207"/>
            <a:ext cx="3368431" cy="1313054"/>
          </a:xfrm>
          <a:prstGeom prst="rect">
            <a:avLst/>
          </a:prstGeom>
          <a:noFill/>
        </p:spPr>
        <p:txBody>
          <a:bodyPr wrap="square" tIns="72000" bIns="360000" anchor="ctr" anchorCtr="0">
            <a:noAutofit/>
          </a:bodyPr>
          <a:lstStyle/>
          <a:p>
            <a:pPr algn="ctr"/>
            <a:r>
              <a:rPr lang="en-GB" sz="11500" b="1">
                <a:solidFill>
                  <a:srgbClr val="0E2432"/>
                </a:solidFill>
                <a:latin typeface="Apricus Black" pitchFamily="2" charset="0"/>
              </a:rPr>
              <a:t>570K+</a:t>
            </a:r>
            <a:endParaRPr lang="en-GB" sz="16600" b="1">
              <a:solidFill>
                <a:srgbClr val="0E2432"/>
              </a:solidFill>
              <a:latin typeface="Apricus Black" pitchFamily="2" charset="0"/>
            </a:endParaRPr>
          </a:p>
        </p:txBody>
      </p:sp>
      <p:sp>
        <p:nvSpPr>
          <p:cNvPr id="45" name="TextBox 44">
            <a:extLst>
              <a:ext uri="{FF2B5EF4-FFF2-40B4-BE49-F238E27FC236}">
                <a16:creationId xmlns:a16="http://schemas.microsoft.com/office/drawing/2014/main" id="{64D4B1B8-7B4F-03B5-EFE0-E4B5DE715570}"/>
              </a:ext>
            </a:extLst>
          </p:cNvPr>
          <p:cNvSpPr txBox="1"/>
          <p:nvPr/>
        </p:nvSpPr>
        <p:spPr>
          <a:xfrm>
            <a:off x="6936329" y="15107261"/>
            <a:ext cx="3320085" cy="646331"/>
          </a:xfrm>
          <a:prstGeom prst="rect">
            <a:avLst/>
          </a:prstGeom>
          <a:noFill/>
        </p:spPr>
        <p:txBody>
          <a:bodyPr wrap="square" rtlCol="0">
            <a:spAutoFit/>
          </a:bodyPr>
          <a:lstStyle/>
          <a:p>
            <a:pPr algn="ctr"/>
            <a:r>
              <a:rPr lang="en-GB" sz="3600">
                <a:solidFill>
                  <a:schemeClr val="bg1"/>
                </a:solidFill>
                <a:latin typeface="Roboto Light" panose="02000000000000000000" pitchFamily="2" charset="0"/>
                <a:ea typeface="Roboto Light" panose="02000000000000000000" pitchFamily="2" charset="0"/>
                <a:cs typeface="Roboto Light" panose="02000000000000000000" pitchFamily="2" charset="0"/>
              </a:rPr>
              <a:t>Placed at </a:t>
            </a:r>
            <a:r>
              <a:rPr lang="en-GB" sz="3600" err="1">
                <a:solidFill>
                  <a:schemeClr val="bg1"/>
                </a:solidFill>
                <a:latin typeface="Roboto Light" panose="02000000000000000000" pitchFamily="2" charset="0"/>
                <a:ea typeface="Roboto Light" panose="02000000000000000000" pitchFamily="2" charset="0"/>
                <a:cs typeface="Roboto Light" panose="02000000000000000000" pitchFamily="2" charset="0"/>
              </a:rPr>
              <a:t>uni</a:t>
            </a:r>
            <a:endParaRPr lang="en-GB" sz="360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46" name="TextBox 45">
            <a:extLst>
              <a:ext uri="{FF2B5EF4-FFF2-40B4-BE49-F238E27FC236}">
                <a16:creationId xmlns:a16="http://schemas.microsoft.com/office/drawing/2014/main" id="{7430E801-F0DC-AEA9-E262-02F195666313}"/>
              </a:ext>
            </a:extLst>
          </p:cNvPr>
          <p:cNvSpPr txBox="1"/>
          <p:nvPr/>
        </p:nvSpPr>
        <p:spPr>
          <a:xfrm>
            <a:off x="11456202" y="13794207"/>
            <a:ext cx="2727917" cy="1313054"/>
          </a:xfrm>
          <a:prstGeom prst="rect">
            <a:avLst/>
          </a:prstGeom>
          <a:noFill/>
        </p:spPr>
        <p:txBody>
          <a:bodyPr wrap="square" tIns="72000" bIns="360000" anchor="ctr" anchorCtr="0">
            <a:noAutofit/>
          </a:bodyPr>
          <a:lstStyle/>
          <a:p>
            <a:pPr algn="ctr"/>
            <a:r>
              <a:rPr lang="en-GB" sz="11500" b="1">
                <a:solidFill>
                  <a:srgbClr val="0E2432"/>
                </a:solidFill>
                <a:latin typeface="Apricus Black" pitchFamily="2" charset="0"/>
              </a:rPr>
              <a:t>1M+</a:t>
            </a:r>
            <a:endParaRPr lang="en-GB" sz="16600" b="1">
              <a:solidFill>
                <a:srgbClr val="0E2432"/>
              </a:solidFill>
              <a:latin typeface="Apricus Black" pitchFamily="2" charset="0"/>
            </a:endParaRPr>
          </a:p>
        </p:txBody>
      </p:sp>
      <p:sp>
        <p:nvSpPr>
          <p:cNvPr id="47" name="TextBox 46">
            <a:extLst>
              <a:ext uri="{FF2B5EF4-FFF2-40B4-BE49-F238E27FC236}">
                <a16:creationId xmlns:a16="http://schemas.microsoft.com/office/drawing/2014/main" id="{1CF690A0-1DDC-236E-835B-46F4A724F4D1}"/>
              </a:ext>
            </a:extLst>
          </p:cNvPr>
          <p:cNvSpPr txBox="1"/>
          <p:nvPr/>
        </p:nvSpPr>
        <p:spPr>
          <a:xfrm>
            <a:off x="10688453" y="15107261"/>
            <a:ext cx="4263414" cy="646331"/>
          </a:xfrm>
          <a:prstGeom prst="rect">
            <a:avLst/>
          </a:prstGeom>
          <a:noFill/>
        </p:spPr>
        <p:txBody>
          <a:bodyPr wrap="square" rtlCol="0">
            <a:spAutoFit/>
          </a:bodyPr>
          <a:lstStyle/>
          <a:p>
            <a:pPr algn="ctr"/>
            <a:r>
              <a:rPr lang="en-GB" sz="3600">
                <a:solidFill>
                  <a:schemeClr val="bg1"/>
                </a:solidFill>
                <a:latin typeface="Roboto Light" panose="02000000000000000000" pitchFamily="2" charset="0"/>
                <a:ea typeface="Roboto Light" panose="02000000000000000000" pitchFamily="2" charset="0"/>
                <a:cs typeface="Roboto Light" panose="02000000000000000000" pitchFamily="2" charset="0"/>
              </a:rPr>
              <a:t>Current students</a:t>
            </a:r>
          </a:p>
        </p:txBody>
      </p:sp>
      <p:cxnSp>
        <p:nvCxnSpPr>
          <p:cNvPr id="48" name="Straight Connector 47">
            <a:extLst>
              <a:ext uri="{FF2B5EF4-FFF2-40B4-BE49-F238E27FC236}">
                <a16:creationId xmlns:a16="http://schemas.microsoft.com/office/drawing/2014/main" id="{A9850311-1D55-8C30-0C6E-30E58A52ACC3}"/>
              </a:ext>
            </a:extLst>
          </p:cNvPr>
          <p:cNvCxnSpPr/>
          <p:nvPr/>
        </p:nvCxnSpPr>
        <p:spPr>
          <a:xfrm>
            <a:off x="5501977" y="13444118"/>
            <a:ext cx="10746154" cy="0"/>
          </a:xfrm>
          <a:prstGeom prst="line">
            <a:avLst/>
          </a:prstGeom>
          <a:ln w="635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7D17E333-682B-3007-BE9B-5EF71C3E68E3}"/>
              </a:ext>
            </a:extLst>
          </p:cNvPr>
          <p:cNvSpPr txBox="1"/>
          <p:nvPr/>
        </p:nvSpPr>
        <p:spPr>
          <a:xfrm>
            <a:off x="21711682" y="7535716"/>
            <a:ext cx="9811205" cy="858007"/>
          </a:xfrm>
          <a:prstGeom prst="rect">
            <a:avLst/>
          </a:prstGeom>
          <a:noFill/>
        </p:spPr>
        <p:txBody>
          <a:bodyPr wrap="square" tIns="288000" bIns="503998" anchor="ctr" anchorCtr="0">
            <a:noAutofit/>
          </a:bodyPr>
          <a:lstStyle/>
          <a:p>
            <a:pPr algn="ctr"/>
            <a:r>
              <a:rPr lang="en-GB" sz="7200" b="1">
                <a:solidFill>
                  <a:srgbClr val="0E2432"/>
                </a:solidFill>
                <a:latin typeface="Apricus Black" pitchFamily="2" charset="0"/>
              </a:rPr>
              <a:t>Influencers</a:t>
            </a:r>
            <a:endParaRPr lang="en-GB" sz="8800" b="1">
              <a:solidFill>
                <a:srgbClr val="0E2432"/>
              </a:solidFill>
              <a:latin typeface="Apricus Black" pitchFamily="2" charset="0"/>
            </a:endParaRPr>
          </a:p>
        </p:txBody>
      </p:sp>
      <p:sp>
        <p:nvSpPr>
          <p:cNvPr id="52" name="TextBox 51">
            <a:extLst>
              <a:ext uri="{FF2B5EF4-FFF2-40B4-BE49-F238E27FC236}">
                <a16:creationId xmlns:a16="http://schemas.microsoft.com/office/drawing/2014/main" id="{C0012E07-1EB5-A02D-B881-A4DC4B26A83E}"/>
              </a:ext>
            </a:extLst>
          </p:cNvPr>
          <p:cNvSpPr txBox="1"/>
          <p:nvPr/>
        </p:nvSpPr>
        <p:spPr>
          <a:xfrm>
            <a:off x="24914709" y="9048612"/>
            <a:ext cx="2544740" cy="1313054"/>
          </a:xfrm>
          <a:prstGeom prst="rect">
            <a:avLst/>
          </a:prstGeom>
          <a:noFill/>
        </p:spPr>
        <p:txBody>
          <a:bodyPr wrap="square" tIns="72000" bIns="360000" anchor="ctr" anchorCtr="0">
            <a:noAutofit/>
          </a:bodyPr>
          <a:lstStyle/>
          <a:p>
            <a:pPr algn="ctr"/>
            <a:r>
              <a:rPr lang="en-GB" sz="11500" b="1">
                <a:solidFill>
                  <a:srgbClr val="0E2432"/>
                </a:solidFill>
                <a:latin typeface="Apricus Black" pitchFamily="2" charset="0"/>
              </a:rPr>
              <a:t>30K</a:t>
            </a:r>
            <a:endParaRPr lang="en-GB" sz="16600" b="1">
              <a:solidFill>
                <a:srgbClr val="0E2432"/>
              </a:solidFill>
              <a:latin typeface="Apricus Black" pitchFamily="2" charset="0"/>
            </a:endParaRPr>
          </a:p>
        </p:txBody>
      </p:sp>
      <p:sp>
        <p:nvSpPr>
          <p:cNvPr id="53" name="TextBox 52">
            <a:extLst>
              <a:ext uri="{FF2B5EF4-FFF2-40B4-BE49-F238E27FC236}">
                <a16:creationId xmlns:a16="http://schemas.microsoft.com/office/drawing/2014/main" id="{C1C7A6BA-071A-6694-719C-964E89CE1297}"/>
              </a:ext>
            </a:extLst>
          </p:cNvPr>
          <p:cNvSpPr txBox="1"/>
          <p:nvPr/>
        </p:nvSpPr>
        <p:spPr>
          <a:xfrm>
            <a:off x="23119542" y="10361666"/>
            <a:ext cx="6413562" cy="646331"/>
          </a:xfrm>
          <a:prstGeom prst="rect">
            <a:avLst/>
          </a:prstGeom>
          <a:noFill/>
        </p:spPr>
        <p:txBody>
          <a:bodyPr wrap="square" rtlCol="0">
            <a:spAutoFit/>
          </a:bodyPr>
          <a:lstStyle/>
          <a:p>
            <a:pPr algn="ctr"/>
            <a:r>
              <a:rPr lang="en-GB" sz="3600">
                <a:solidFill>
                  <a:schemeClr val="bg1"/>
                </a:solidFill>
                <a:latin typeface="Roboto Light" panose="02000000000000000000" pitchFamily="2" charset="0"/>
                <a:ea typeface="Roboto Light" panose="02000000000000000000" pitchFamily="2" charset="0"/>
                <a:cs typeface="Roboto Light" panose="02000000000000000000" pitchFamily="2" charset="0"/>
              </a:rPr>
              <a:t>Parents, teachers and advisors</a:t>
            </a:r>
          </a:p>
        </p:txBody>
      </p:sp>
      <p:cxnSp>
        <p:nvCxnSpPr>
          <p:cNvPr id="56" name="Straight Connector 55">
            <a:extLst>
              <a:ext uri="{FF2B5EF4-FFF2-40B4-BE49-F238E27FC236}">
                <a16:creationId xmlns:a16="http://schemas.microsoft.com/office/drawing/2014/main" id="{007E33C0-17A5-75F8-FA7B-F010D0CCF4B0}"/>
              </a:ext>
            </a:extLst>
          </p:cNvPr>
          <p:cNvCxnSpPr>
            <a:cxnSpLocks/>
          </p:cNvCxnSpPr>
          <p:nvPr/>
        </p:nvCxnSpPr>
        <p:spPr>
          <a:xfrm>
            <a:off x="21775479" y="8698523"/>
            <a:ext cx="9811204" cy="0"/>
          </a:xfrm>
          <a:prstGeom prst="line">
            <a:avLst/>
          </a:prstGeom>
          <a:ln w="635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E9E82A8E-E34B-1102-E87F-649806EA40F6}"/>
              </a:ext>
            </a:extLst>
          </p:cNvPr>
          <p:cNvSpPr txBox="1"/>
          <p:nvPr/>
        </p:nvSpPr>
        <p:spPr>
          <a:xfrm>
            <a:off x="21703813" y="12281311"/>
            <a:ext cx="9811205" cy="858007"/>
          </a:xfrm>
          <a:prstGeom prst="rect">
            <a:avLst/>
          </a:prstGeom>
          <a:noFill/>
        </p:spPr>
        <p:txBody>
          <a:bodyPr wrap="square" tIns="288000" bIns="503998" anchor="ctr" anchorCtr="0">
            <a:noAutofit/>
          </a:bodyPr>
          <a:lstStyle/>
          <a:p>
            <a:pPr algn="ctr"/>
            <a:r>
              <a:rPr lang="en-GB" sz="7200" b="1">
                <a:solidFill>
                  <a:srgbClr val="0E2432"/>
                </a:solidFill>
                <a:latin typeface="Apricus Black" pitchFamily="2" charset="0"/>
              </a:rPr>
              <a:t>Students</a:t>
            </a:r>
            <a:endParaRPr lang="en-GB" sz="8800" b="1">
              <a:solidFill>
                <a:srgbClr val="0E2432"/>
              </a:solidFill>
              <a:latin typeface="Apricus Black" pitchFamily="2" charset="0"/>
            </a:endParaRPr>
          </a:p>
        </p:txBody>
      </p:sp>
      <p:cxnSp>
        <p:nvCxnSpPr>
          <p:cNvPr id="62" name="Straight Connector 61">
            <a:extLst>
              <a:ext uri="{FF2B5EF4-FFF2-40B4-BE49-F238E27FC236}">
                <a16:creationId xmlns:a16="http://schemas.microsoft.com/office/drawing/2014/main" id="{AAC80F18-585A-D3F8-8700-583C60EB0CDE}"/>
              </a:ext>
            </a:extLst>
          </p:cNvPr>
          <p:cNvCxnSpPr>
            <a:cxnSpLocks/>
          </p:cNvCxnSpPr>
          <p:nvPr/>
        </p:nvCxnSpPr>
        <p:spPr>
          <a:xfrm>
            <a:off x="21775479" y="13444118"/>
            <a:ext cx="9803335" cy="0"/>
          </a:xfrm>
          <a:prstGeom prst="line">
            <a:avLst/>
          </a:prstGeom>
          <a:ln w="635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29DEE709-F5B7-4AA9-CAB6-89BAFE28CAAC}"/>
              </a:ext>
            </a:extLst>
          </p:cNvPr>
          <p:cNvSpPr txBox="1"/>
          <p:nvPr/>
        </p:nvSpPr>
        <p:spPr>
          <a:xfrm>
            <a:off x="24801584" y="13794206"/>
            <a:ext cx="3142244" cy="1313054"/>
          </a:xfrm>
          <a:prstGeom prst="rect">
            <a:avLst/>
          </a:prstGeom>
          <a:noFill/>
        </p:spPr>
        <p:txBody>
          <a:bodyPr wrap="square" tIns="72000" bIns="360000" anchor="ctr" anchorCtr="0">
            <a:noAutofit/>
          </a:bodyPr>
          <a:lstStyle/>
          <a:p>
            <a:pPr algn="ctr"/>
            <a:r>
              <a:rPr lang="en-GB" sz="11500" b="1">
                <a:solidFill>
                  <a:srgbClr val="0E2432"/>
                </a:solidFill>
                <a:latin typeface="Apricus Black" pitchFamily="2" charset="0"/>
              </a:rPr>
              <a:t>150K+</a:t>
            </a:r>
            <a:endParaRPr lang="en-GB" sz="16600" b="1">
              <a:solidFill>
                <a:srgbClr val="0E2432"/>
              </a:solidFill>
              <a:latin typeface="Apricus Black" pitchFamily="2" charset="0"/>
            </a:endParaRPr>
          </a:p>
        </p:txBody>
      </p:sp>
      <p:sp>
        <p:nvSpPr>
          <p:cNvPr id="64" name="TextBox 63">
            <a:extLst>
              <a:ext uri="{FF2B5EF4-FFF2-40B4-BE49-F238E27FC236}">
                <a16:creationId xmlns:a16="http://schemas.microsoft.com/office/drawing/2014/main" id="{F4E7D451-A997-A3B1-D50D-1C2F02AB0189}"/>
              </a:ext>
            </a:extLst>
          </p:cNvPr>
          <p:cNvSpPr txBox="1"/>
          <p:nvPr/>
        </p:nvSpPr>
        <p:spPr>
          <a:xfrm>
            <a:off x="23283664" y="15107260"/>
            <a:ext cx="6413562" cy="646331"/>
          </a:xfrm>
          <a:prstGeom prst="rect">
            <a:avLst/>
          </a:prstGeom>
          <a:noFill/>
        </p:spPr>
        <p:txBody>
          <a:bodyPr wrap="square" rtlCol="0">
            <a:spAutoFit/>
          </a:bodyPr>
          <a:lstStyle/>
          <a:p>
            <a:pPr algn="ctr"/>
            <a:r>
              <a:rPr lang="en-GB" sz="3600">
                <a:solidFill>
                  <a:schemeClr val="bg1"/>
                </a:solidFill>
                <a:latin typeface="Roboto Light" panose="02000000000000000000" pitchFamily="2" charset="0"/>
                <a:ea typeface="Roboto Light" panose="02000000000000000000" pitchFamily="2" charset="0"/>
                <a:cs typeface="Roboto Light" panose="02000000000000000000" pitchFamily="2" charset="0"/>
              </a:rPr>
              <a:t>International students</a:t>
            </a:r>
          </a:p>
        </p:txBody>
      </p:sp>
    </p:spTree>
    <p:extLst>
      <p:ext uri="{BB962C8B-B14F-4D97-AF65-F5344CB8AC3E}">
        <p14:creationId xmlns:p14="http://schemas.microsoft.com/office/powerpoint/2010/main" val="481268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and person sitting on a couch and holding a computer&#10;&#10;Description automatically generated">
            <a:extLst>
              <a:ext uri="{FF2B5EF4-FFF2-40B4-BE49-F238E27FC236}">
                <a16:creationId xmlns:a16="http://schemas.microsoft.com/office/drawing/2014/main" id="{78DFD832-472A-7E05-6DAA-D52C5A312AE2}"/>
              </a:ext>
            </a:extLst>
          </p:cNvPr>
          <p:cNvPicPr>
            <a:picLocks noGrp="1" noChangeAspect="1"/>
          </p:cNvPicPr>
          <p:nvPr>
            <p:ph type="pic" sz="quarter" idx="13"/>
          </p:nvPr>
        </p:nvPicPr>
        <p:blipFill>
          <a:blip r:embed="rId2"/>
          <a:srcRect l="44281" r="21417"/>
          <a:stretch/>
        </p:blipFill>
        <p:spPr>
          <a:xfrm>
            <a:off x="21359813" y="0"/>
            <a:ext cx="11152187" cy="18288000"/>
          </a:xfrm>
        </p:spPr>
      </p:pic>
      <p:sp>
        <p:nvSpPr>
          <p:cNvPr id="3" name="Title 2">
            <a:extLst>
              <a:ext uri="{FF2B5EF4-FFF2-40B4-BE49-F238E27FC236}">
                <a16:creationId xmlns:a16="http://schemas.microsoft.com/office/drawing/2014/main" id="{782FE668-FDB3-A5D8-DD73-A5B470877A7F}"/>
              </a:ext>
            </a:extLst>
          </p:cNvPr>
          <p:cNvSpPr>
            <a:spLocks noGrp="1"/>
          </p:cNvSpPr>
          <p:nvPr>
            <p:ph type="ctrTitle"/>
          </p:nvPr>
        </p:nvSpPr>
        <p:spPr>
          <a:xfrm>
            <a:off x="1545605" y="2162565"/>
            <a:ext cx="13225352" cy="2151528"/>
          </a:xfrm>
        </p:spPr>
        <p:txBody>
          <a:bodyPr/>
          <a:lstStyle/>
          <a:p>
            <a:r>
              <a:rPr lang="en-GB"/>
              <a:t>Targeting</a:t>
            </a:r>
          </a:p>
        </p:txBody>
      </p:sp>
      <p:sp>
        <p:nvSpPr>
          <p:cNvPr id="4" name="Subtitle 3">
            <a:extLst>
              <a:ext uri="{FF2B5EF4-FFF2-40B4-BE49-F238E27FC236}">
                <a16:creationId xmlns:a16="http://schemas.microsoft.com/office/drawing/2014/main" id="{88F9C326-849C-C8D6-1FB8-983356BCD35F}"/>
              </a:ext>
            </a:extLst>
          </p:cNvPr>
          <p:cNvSpPr>
            <a:spLocks noGrp="1"/>
          </p:cNvSpPr>
          <p:nvPr>
            <p:ph type="subTitle" idx="1"/>
          </p:nvPr>
        </p:nvSpPr>
        <p:spPr>
          <a:xfrm>
            <a:off x="1545606" y="4314093"/>
            <a:ext cx="17094086" cy="2704366"/>
          </a:xfrm>
        </p:spPr>
        <p:txBody>
          <a:bodyPr/>
          <a:lstStyle/>
          <a:p>
            <a:r>
              <a:rPr lang="en-GB" sz="4400">
                <a:latin typeface="Roboto Light" panose="02000000000000000000" pitchFamily="2" charset="0"/>
                <a:ea typeface="Roboto Light" panose="02000000000000000000" pitchFamily="2" charset="0"/>
                <a:cs typeface="Roboto Light" panose="02000000000000000000" pitchFamily="2" charset="0"/>
              </a:rPr>
              <a:t>Using our advanced targeting options, you can define and engage the right audience for your campaign based on hundreds of data points. So, that means we can create specific pools of students for your property, based on your objectives.</a:t>
            </a:r>
          </a:p>
        </p:txBody>
      </p:sp>
      <p:sp>
        <p:nvSpPr>
          <p:cNvPr id="6" name="Subtitle 3">
            <a:extLst>
              <a:ext uri="{FF2B5EF4-FFF2-40B4-BE49-F238E27FC236}">
                <a16:creationId xmlns:a16="http://schemas.microsoft.com/office/drawing/2014/main" id="{3A979AC5-219B-7928-E6DD-B8D97A6B4D6A}"/>
              </a:ext>
            </a:extLst>
          </p:cNvPr>
          <p:cNvSpPr txBox="1">
            <a:spLocks/>
          </p:cNvSpPr>
          <p:nvPr/>
        </p:nvSpPr>
        <p:spPr>
          <a:xfrm>
            <a:off x="1545605" y="7530400"/>
            <a:ext cx="18993226" cy="5558990"/>
          </a:xfrm>
          <a:prstGeom prst="rect">
            <a:avLst/>
          </a:prstGeom>
        </p:spPr>
        <p:txBody>
          <a:bodyPr vert="horz" wrap="square" lIns="0" tIns="180000" rIns="91440" bIns="72000" rtlCol="0">
            <a:spAutoFit/>
          </a:bodyPr>
          <a:lstStyle>
            <a:lvl1pPr marL="0" indent="0" algn="l" defTabSz="2438430" rtl="0" eaLnBrk="1" latinLnBrk="0" hangingPunct="1">
              <a:lnSpc>
                <a:spcPct val="90000"/>
              </a:lnSpc>
              <a:spcBef>
                <a:spcPts val="2667"/>
              </a:spcBef>
              <a:buFont typeface="Arial" panose="020B0604020202020204" pitchFamily="34" charset="0"/>
              <a:buNone/>
              <a:defRPr sz="5400" b="0" i="0" kern="12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defTabSz="2438430" rtl="0" eaLnBrk="1" latinLnBrk="0" hangingPunct="1">
              <a:lnSpc>
                <a:spcPct val="90000"/>
              </a:lnSpc>
              <a:spcBef>
                <a:spcPts val="1333"/>
              </a:spcBef>
              <a:buFont typeface="Arial" panose="020B0604020202020204" pitchFamily="34" charset="0"/>
              <a:buNone/>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2438430" indent="0" algn="ctr" defTabSz="2438430" rtl="0" eaLnBrk="1" latinLnBrk="0" hangingPunct="1">
              <a:lnSpc>
                <a:spcPct val="90000"/>
              </a:lnSpc>
              <a:spcBef>
                <a:spcPts val="1333"/>
              </a:spcBef>
              <a:buFont typeface="Arial" panose="020B0604020202020204" pitchFamily="34" charset="0"/>
              <a:buNone/>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3657646" indent="0" algn="ctr" defTabSz="2438430" rtl="0" eaLnBrk="1" latinLnBrk="0" hangingPunct="1">
              <a:lnSpc>
                <a:spcPct val="90000"/>
              </a:lnSpc>
              <a:spcBef>
                <a:spcPts val="1333"/>
              </a:spcBef>
              <a:buFont typeface="Arial" panose="020B0604020202020204" pitchFamily="34" charset="0"/>
              <a:buNone/>
              <a:defRPr sz="42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4876861" indent="0" algn="ctr" defTabSz="2438430" rtl="0" eaLnBrk="1" latinLnBrk="0" hangingPunct="1">
              <a:lnSpc>
                <a:spcPct val="90000"/>
              </a:lnSpc>
              <a:spcBef>
                <a:spcPts val="1333"/>
              </a:spcBef>
              <a:buFont typeface="Arial" panose="020B0604020202020204" pitchFamily="34" charset="0"/>
              <a:buNone/>
              <a:defRPr sz="42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096076" indent="0" algn="ctr" defTabSz="2438430" rtl="0" eaLnBrk="1" latinLnBrk="0" hangingPunct="1">
              <a:lnSpc>
                <a:spcPct val="90000"/>
              </a:lnSpc>
              <a:spcBef>
                <a:spcPts val="1333"/>
              </a:spcBef>
              <a:buFont typeface="Arial" panose="020B0604020202020204" pitchFamily="34" charset="0"/>
              <a:buNone/>
              <a:defRPr sz="4267" kern="1200">
                <a:solidFill>
                  <a:schemeClr val="tx1"/>
                </a:solidFill>
                <a:latin typeface="+mn-lt"/>
                <a:ea typeface="+mn-ea"/>
                <a:cs typeface="+mn-cs"/>
              </a:defRPr>
            </a:lvl6pPr>
            <a:lvl7pPr marL="7315291" indent="0" algn="ctr" defTabSz="2438430" rtl="0" eaLnBrk="1" latinLnBrk="0" hangingPunct="1">
              <a:lnSpc>
                <a:spcPct val="90000"/>
              </a:lnSpc>
              <a:spcBef>
                <a:spcPts val="1333"/>
              </a:spcBef>
              <a:buFont typeface="Arial" panose="020B0604020202020204" pitchFamily="34" charset="0"/>
              <a:buNone/>
              <a:defRPr sz="4267" kern="1200">
                <a:solidFill>
                  <a:schemeClr val="tx1"/>
                </a:solidFill>
                <a:latin typeface="+mn-lt"/>
                <a:ea typeface="+mn-ea"/>
                <a:cs typeface="+mn-cs"/>
              </a:defRPr>
            </a:lvl7pPr>
            <a:lvl8pPr marL="8534507" indent="0" algn="ctr" defTabSz="2438430" rtl="0" eaLnBrk="1" latinLnBrk="0" hangingPunct="1">
              <a:lnSpc>
                <a:spcPct val="90000"/>
              </a:lnSpc>
              <a:spcBef>
                <a:spcPts val="1333"/>
              </a:spcBef>
              <a:buFont typeface="Arial" panose="020B0604020202020204" pitchFamily="34" charset="0"/>
              <a:buNone/>
              <a:defRPr sz="4267" kern="1200">
                <a:solidFill>
                  <a:schemeClr val="tx1"/>
                </a:solidFill>
                <a:latin typeface="+mn-lt"/>
                <a:ea typeface="+mn-ea"/>
                <a:cs typeface="+mn-cs"/>
              </a:defRPr>
            </a:lvl8pPr>
            <a:lvl9pPr marL="9753722" indent="0" algn="ctr" defTabSz="2438430" rtl="0" eaLnBrk="1" latinLnBrk="0" hangingPunct="1">
              <a:lnSpc>
                <a:spcPct val="90000"/>
              </a:lnSpc>
              <a:spcBef>
                <a:spcPts val="1333"/>
              </a:spcBef>
              <a:buFont typeface="Arial" panose="020B0604020202020204" pitchFamily="34" charset="0"/>
              <a:buNone/>
              <a:defRPr sz="4267" kern="1200">
                <a:solidFill>
                  <a:schemeClr val="tx1"/>
                </a:solidFill>
                <a:latin typeface="+mn-lt"/>
                <a:ea typeface="+mn-ea"/>
                <a:cs typeface="+mn-cs"/>
              </a:defRPr>
            </a:lvl9pPr>
          </a:lstStyle>
          <a:p>
            <a:r>
              <a:rPr lang="en-GB" sz="4400" b="1"/>
              <a:t>With UCAS you can:</a:t>
            </a:r>
          </a:p>
          <a:p>
            <a:pPr marL="571500" indent="-571500">
              <a:buFont typeface="Wingdings" pitchFamily="2" charset="2"/>
              <a:buChar char="§"/>
            </a:pPr>
            <a:r>
              <a:rPr lang="en-GB" sz="4400">
                <a:latin typeface="Roboto Light" panose="02000000000000000000" pitchFamily="2" charset="0"/>
                <a:ea typeface="Roboto Light" panose="02000000000000000000" pitchFamily="2" charset="0"/>
                <a:cs typeface="Roboto Light" panose="02000000000000000000" pitchFamily="2" charset="0"/>
              </a:rPr>
              <a:t>Reach placed students in specific cities as they research their 2nd and 3rd year accommodation</a:t>
            </a:r>
          </a:p>
          <a:p>
            <a:pPr marL="571500" indent="-571500">
              <a:buFont typeface="Wingdings" pitchFamily="2" charset="2"/>
              <a:buChar char="§"/>
            </a:pPr>
            <a:r>
              <a:rPr lang="en-GB" sz="4400">
                <a:latin typeface="Roboto Light" panose="02000000000000000000" pitchFamily="2" charset="0"/>
                <a:ea typeface="Roboto Light" panose="02000000000000000000" pitchFamily="2" charset="0"/>
                <a:cs typeface="Roboto Light" panose="02000000000000000000" pitchFamily="2" charset="0"/>
              </a:rPr>
              <a:t>Target students by application status to reach them as they become placed to a University within your city of focus, by where they are right now</a:t>
            </a:r>
          </a:p>
          <a:p>
            <a:pPr marL="571500" indent="-571500">
              <a:buFont typeface="Wingdings" pitchFamily="2" charset="2"/>
              <a:buChar char="§"/>
            </a:pPr>
            <a:r>
              <a:rPr lang="en-GB" sz="4400">
                <a:latin typeface="Roboto Light" panose="02000000000000000000" pitchFamily="2" charset="0"/>
                <a:ea typeface="Roboto Light" panose="02000000000000000000" pitchFamily="2" charset="0"/>
                <a:cs typeface="Roboto Light" panose="02000000000000000000" pitchFamily="2" charset="0"/>
              </a:rPr>
              <a:t>Focus your campaign on those going to a specific tariff university to apply your market research</a:t>
            </a:r>
          </a:p>
        </p:txBody>
      </p:sp>
      <p:sp>
        <p:nvSpPr>
          <p:cNvPr id="12" name="Rectangle 11">
            <a:extLst>
              <a:ext uri="{FF2B5EF4-FFF2-40B4-BE49-F238E27FC236}">
                <a16:creationId xmlns:a16="http://schemas.microsoft.com/office/drawing/2014/main" id="{A26C3F21-6D47-E8F4-39D5-DB97104DF6B1}"/>
              </a:ext>
            </a:extLst>
          </p:cNvPr>
          <p:cNvSpPr/>
          <p:nvPr/>
        </p:nvSpPr>
        <p:spPr>
          <a:xfrm>
            <a:off x="1545606" y="13652094"/>
            <a:ext cx="18993226" cy="3416702"/>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7" name="Title 2">
            <a:extLst>
              <a:ext uri="{FF2B5EF4-FFF2-40B4-BE49-F238E27FC236}">
                <a16:creationId xmlns:a16="http://schemas.microsoft.com/office/drawing/2014/main" id="{E2AD05CF-A697-001E-3598-B119DFB72BED}"/>
              </a:ext>
            </a:extLst>
          </p:cNvPr>
          <p:cNvSpPr txBox="1">
            <a:spLocks/>
          </p:cNvSpPr>
          <p:nvPr/>
        </p:nvSpPr>
        <p:spPr>
          <a:xfrm>
            <a:off x="5360494" y="14123853"/>
            <a:ext cx="13225352" cy="1363620"/>
          </a:xfrm>
          <a:prstGeom prst="rect">
            <a:avLst/>
          </a:prstGeom>
        </p:spPr>
        <p:txBody>
          <a:bodyPr vert="horz" lIns="0" tIns="0" rIns="0" bIns="180000" rtlCol="0" anchor="b" anchorCtr="0">
            <a:spAutoFit/>
          </a:bodyPr>
          <a:lstStyle>
            <a:lvl1pPr algn="l" defTabSz="2438430" rtl="0" eaLnBrk="1" latinLnBrk="0" hangingPunct="1">
              <a:lnSpc>
                <a:spcPct val="80000"/>
              </a:lnSpc>
              <a:spcBef>
                <a:spcPct val="0"/>
              </a:spcBef>
              <a:buNone/>
              <a:defRPr sz="16000" b="1" i="0" kern="1200">
                <a:ln>
                  <a:noFill/>
                </a:ln>
                <a:solidFill>
                  <a:schemeClr val="bg1"/>
                </a:solidFill>
                <a:latin typeface="Apricus Black" pitchFamily="2" charset="0"/>
                <a:ea typeface="+mj-ea"/>
                <a:cs typeface="+mj-cs"/>
              </a:defRPr>
            </a:lvl1pPr>
          </a:lstStyle>
          <a:p>
            <a:r>
              <a:rPr lang="en-GB" sz="9600"/>
              <a:t>Data Governance</a:t>
            </a:r>
          </a:p>
        </p:txBody>
      </p:sp>
      <p:sp>
        <p:nvSpPr>
          <p:cNvPr id="8" name="Subtitle 3">
            <a:extLst>
              <a:ext uri="{FF2B5EF4-FFF2-40B4-BE49-F238E27FC236}">
                <a16:creationId xmlns:a16="http://schemas.microsoft.com/office/drawing/2014/main" id="{CC682D69-8E76-5667-584F-B84A99DC93CE}"/>
              </a:ext>
            </a:extLst>
          </p:cNvPr>
          <p:cNvSpPr txBox="1">
            <a:spLocks/>
          </p:cNvSpPr>
          <p:nvPr/>
        </p:nvSpPr>
        <p:spPr>
          <a:xfrm>
            <a:off x="5360495" y="15246840"/>
            <a:ext cx="12967563" cy="1473256"/>
          </a:xfrm>
          <a:prstGeom prst="rect">
            <a:avLst/>
          </a:prstGeom>
        </p:spPr>
        <p:txBody>
          <a:bodyPr vert="horz" wrap="square" lIns="0" tIns="180000" rIns="91440" bIns="72000" rtlCol="0">
            <a:spAutoFit/>
          </a:bodyPr>
          <a:lstStyle>
            <a:lvl1pPr marL="0" indent="0" algn="l" defTabSz="2438430" rtl="0" eaLnBrk="1" latinLnBrk="0" hangingPunct="1">
              <a:lnSpc>
                <a:spcPct val="90000"/>
              </a:lnSpc>
              <a:spcBef>
                <a:spcPts val="2667"/>
              </a:spcBef>
              <a:buFont typeface="Arial" panose="020B0604020202020204" pitchFamily="34" charset="0"/>
              <a:buNone/>
              <a:defRPr sz="5400" b="0" i="0" kern="12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defTabSz="2438430" rtl="0" eaLnBrk="1" latinLnBrk="0" hangingPunct="1">
              <a:lnSpc>
                <a:spcPct val="90000"/>
              </a:lnSpc>
              <a:spcBef>
                <a:spcPts val="1333"/>
              </a:spcBef>
              <a:buFont typeface="Arial" panose="020B0604020202020204" pitchFamily="34" charset="0"/>
              <a:buNone/>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2438430" indent="0" algn="ctr" defTabSz="2438430" rtl="0" eaLnBrk="1" latinLnBrk="0" hangingPunct="1">
              <a:lnSpc>
                <a:spcPct val="90000"/>
              </a:lnSpc>
              <a:spcBef>
                <a:spcPts val="1333"/>
              </a:spcBef>
              <a:buFont typeface="Arial" panose="020B0604020202020204" pitchFamily="34" charset="0"/>
              <a:buNone/>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3657646" indent="0" algn="ctr" defTabSz="2438430" rtl="0" eaLnBrk="1" latinLnBrk="0" hangingPunct="1">
              <a:lnSpc>
                <a:spcPct val="90000"/>
              </a:lnSpc>
              <a:spcBef>
                <a:spcPts val="1333"/>
              </a:spcBef>
              <a:buFont typeface="Arial" panose="020B0604020202020204" pitchFamily="34" charset="0"/>
              <a:buNone/>
              <a:defRPr sz="42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4876861" indent="0" algn="ctr" defTabSz="2438430" rtl="0" eaLnBrk="1" latinLnBrk="0" hangingPunct="1">
              <a:lnSpc>
                <a:spcPct val="90000"/>
              </a:lnSpc>
              <a:spcBef>
                <a:spcPts val="1333"/>
              </a:spcBef>
              <a:buFont typeface="Arial" panose="020B0604020202020204" pitchFamily="34" charset="0"/>
              <a:buNone/>
              <a:defRPr sz="42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096076" indent="0" algn="ctr" defTabSz="2438430" rtl="0" eaLnBrk="1" latinLnBrk="0" hangingPunct="1">
              <a:lnSpc>
                <a:spcPct val="90000"/>
              </a:lnSpc>
              <a:spcBef>
                <a:spcPts val="1333"/>
              </a:spcBef>
              <a:buFont typeface="Arial" panose="020B0604020202020204" pitchFamily="34" charset="0"/>
              <a:buNone/>
              <a:defRPr sz="4267" kern="1200">
                <a:solidFill>
                  <a:schemeClr val="tx1"/>
                </a:solidFill>
                <a:latin typeface="+mn-lt"/>
                <a:ea typeface="+mn-ea"/>
                <a:cs typeface="+mn-cs"/>
              </a:defRPr>
            </a:lvl6pPr>
            <a:lvl7pPr marL="7315291" indent="0" algn="ctr" defTabSz="2438430" rtl="0" eaLnBrk="1" latinLnBrk="0" hangingPunct="1">
              <a:lnSpc>
                <a:spcPct val="90000"/>
              </a:lnSpc>
              <a:spcBef>
                <a:spcPts val="1333"/>
              </a:spcBef>
              <a:buFont typeface="Arial" panose="020B0604020202020204" pitchFamily="34" charset="0"/>
              <a:buNone/>
              <a:defRPr sz="4267" kern="1200">
                <a:solidFill>
                  <a:schemeClr val="tx1"/>
                </a:solidFill>
                <a:latin typeface="+mn-lt"/>
                <a:ea typeface="+mn-ea"/>
                <a:cs typeface="+mn-cs"/>
              </a:defRPr>
            </a:lvl7pPr>
            <a:lvl8pPr marL="8534507" indent="0" algn="ctr" defTabSz="2438430" rtl="0" eaLnBrk="1" latinLnBrk="0" hangingPunct="1">
              <a:lnSpc>
                <a:spcPct val="90000"/>
              </a:lnSpc>
              <a:spcBef>
                <a:spcPts val="1333"/>
              </a:spcBef>
              <a:buFont typeface="Arial" panose="020B0604020202020204" pitchFamily="34" charset="0"/>
              <a:buNone/>
              <a:defRPr sz="4267" kern="1200">
                <a:solidFill>
                  <a:schemeClr val="tx1"/>
                </a:solidFill>
                <a:latin typeface="+mn-lt"/>
                <a:ea typeface="+mn-ea"/>
                <a:cs typeface="+mn-cs"/>
              </a:defRPr>
            </a:lvl8pPr>
            <a:lvl9pPr marL="9753722" indent="0" algn="ctr" defTabSz="2438430" rtl="0" eaLnBrk="1" latinLnBrk="0" hangingPunct="1">
              <a:lnSpc>
                <a:spcPct val="90000"/>
              </a:lnSpc>
              <a:spcBef>
                <a:spcPts val="1333"/>
              </a:spcBef>
              <a:buFont typeface="Arial" panose="020B0604020202020204" pitchFamily="34" charset="0"/>
              <a:buNone/>
              <a:defRPr sz="4267" kern="1200">
                <a:solidFill>
                  <a:schemeClr val="tx1"/>
                </a:solidFill>
                <a:latin typeface="+mn-lt"/>
                <a:ea typeface="+mn-ea"/>
                <a:cs typeface="+mn-cs"/>
              </a:defRPr>
            </a:lvl9pPr>
          </a:lstStyle>
          <a:p>
            <a:r>
              <a:rPr lang="en-GB" sz="4400">
                <a:latin typeface="Roboto Light" panose="02000000000000000000" pitchFamily="2" charset="0"/>
                <a:ea typeface="Roboto Light" panose="02000000000000000000" pitchFamily="2" charset="0"/>
                <a:cs typeface="Roboto Light" panose="02000000000000000000" pitchFamily="2" charset="0"/>
              </a:rPr>
              <a:t>All our first-party data is GDPR compliant and is managed by rigorous data governance procedures.</a:t>
            </a:r>
          </a:p>
        </p:txBody>
      </p:sp>
      <p:pic>
        <p:nvPicPr>
          <p:cNvPr id="11" name="Picture 10" descr="A black and white circle with a person in a shield&#10;&#10;Description automatically generated">
            <a:extLst>
              <a:ext uri="{FF2B5EF4-FFF2-40B4-BE49-F238E27FC236}">
                <a16:creationId xmlns:a16="http://schemas.microsoft.com/office/drawing/2014/main" id="{F3C67007-C383-52BC-9385-7FCAF51ADA5E}"/>
              </a:ext>
            </a:extLst>
          </p:cNvPr>
          <p:cNvPicPr>
            <a:picLocks noChangeAspect="1"/>
          </p:cNvPicPr>
          <p:nvPr/>
        </p:nvPicPr>
        <p:blipFill>
          <a:blip r:embed="rId3"/>
          <a:stretch>
            <a:fillRect/>
          </a:stretch>
        </p:blipFill>
        <p:spPr>
          <a:xfrm>
            <a:off x="1901326" y="13956719"/>
            <a:ext cx="2786823" cy="2786823"/>
          </a:xfrm>
          <a:prstGeom prst="rect">
            <a:avLst/>
          </a:prstGeom>
        </p:spPr>
      </p:pic>
      <p:pic>
        <p:nvPicPr>
          <p:cNvPr id="15" name="Picture 14">
            <a:extLst>
              <a:ext uri="{FF2B5EF4-FFF2-40B4-BE49-F238E27FC236}">
                <a16:creationId xmlns:a16="http://schemas.microsoft.com/office/drawing/2014/main" id="{44AA4383-6076-79A5-F153-398923A6F7B3}"/>
              </a:ext>
            </a:extLst>
          </p:cNvPr>
          <p:cNvPicPr>
            <a:picLocks noChangeAspect="1"/>
          </p:cNvPicPr>
          <p:nvPr/>
        </p:nvPicPr>
        <p:blipFill>
          <a:blip r:embed="rId4"/>
          <a:stretch>
            <a:fillRect/>
          </a:stretch>
        </p:blipFill>
        <p:spPr>
          <a:xfrm>
            <a:off x="8389179" y="2116757"/>
            <a:ext cx="1929426" cy="1929426"/>
          </a:xfrm>
          <a:prstGeom prst="rect">
            <a:avLst/>
          </a:prstGeom>
        </p:spPr>
      </p:pic>
    </p:spTree>
    <p:extLst>
      <p:ext uri="{BB962C8B-B14F-4D97-AF65-F5344CB8AC3E}">
        <p14:creationId xmlns:p14="http://schemas.microsoft.com/office/powerpoint/2010/main" val="1582365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938AFE-0F96-9997-55BE-A938264680B5}"/>
              </a:ext>
            </a:extLst>
          </p:cNvPr>
          <p:cNvSpPr>
            <a:spLocks noGrp="1"/>
          </p:cNvSpPr>
          <p:nvPr>
            <p:ph idx="19"/>
          </p:nvPr>
        </p:nvSpPr>
        <p:spPr/>
        <p:txBody>
          <a:bodyPr lIns="2880000" rIns="2880000" bIns="2880000" anchor="ctr" anchorCtr="0"/>
          <a:lstStyle/>
          <a:p>
            <a:pPr algn="ctr"/>
            <a:r>
              <a:rPr lang="en-GB" sz="5400"/>
              <a:t>UCAS's marketing campaigns have been a game changer for us! Three months in and the digital media campaigns, especially on social media in our targeted cities, have shown impressive success rates. We're seeing click-through rates of 8-10%, a number we're genuinely proud of.</a:t>
            </a:r>
          </a:p>
          <a:p>
            <a:pPr algn="ctr"/>
            <a:r>
              <a:rPr lang="en-GB" sz="5400"/>
              <a:t>Beyond traditional email campaigns, UCAS understands that the Gen Z market thrives online. Their approach has significantly improved our top-of-the-funnel strategy, resonating with the online-centric Gen Z audience.</a:t>
            </a:r>
          </a:p>
        </p:txBody>
      </p:sp>
      <p:sp>
        <p:nvSpPr>
          <p:cNvPr id="4" name="Title 3">
            <a:extLst>
              <a:ext uri="{FF2B5EF4-FFF2-40B4-BE49-F238E27FC236}">
                <a16:creationId xmlns:a16="http://schemas.microsoft.com/office/drawing/2014/main" id="{3F32E64C-258D-B45D-3E2F-2E1E23B82F86}"/>
              </a:ext>
            </a:extLst>
          </p:cNvPr>
          <p:cNvSpPr>
            <a:spLocks noGrp="1"/>
          </p:cNvSpPr>
          <p:nvPr>
            <p:ph type="ctrTitle"/>
          </p:nvPr>
        </p:nvSpPr>
        <p:spPr>
          <a:xfrm>
            <a:off x="1584434" y="5767744"/>
            <a:ext cx="8362454" cy="6731243"/>
          </a:xfrm>
        </p:spPr>
        <p:txBody>
          <a:bodyPr/>
          <a:lstStyle/>
          <a:p>
            <a:r>
              <a:rPr lang="en-GB" sz="13300"/>
              <a:t>Shaan Clarke,</a:t>
            </a:r>
            <a:br>
              <a:rPr lang="en-GB" sz="13300"/>
            </a:br>
            <a:r>
              <a:rPr lang="en-GB" sz="13300"/>
              <a:t>Marketing Director, Collegiate UK</a:t>
            </a:r>
          </a:p>
        </p:txBody>
      </p:sp>
    </p:spTree>
    <p:extLst>
      <p:ext uri="{BB962C8B-B14F-4D97-AF65-F5344CB8AC3E}">
        <p14:creationId xmlns:p14="http://schemas.microsoft.com/office/powerpoint/2010/main" val="3569523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938AFE-0F96-9997-55BE-A938264680B5}"/>
              </a:ext>
            </a:extLst>
          </p:cNvPr>
          <p:cNvSpPr>
            <a:spLocks noGrp="1"/>
          </p:cNvSpPr>
          <p:nvPr>
            <p:ph idx="19"/>
          </p:nvPr>
        </p:nvSpPr>
        <p:spPr/>
        <p:txBody>
          <a:bodyPr lIns="2880000" rIns="2880000" bIns="2880000" anchor="ctr" anchorCtr="0"/>
          <a:lstStyle/>
          <a:p>
            <a:pPr algn="ctr"/>
            <a:r>
              <a:rPr lang="en-GB" sz="5400"/>
              <a:t>We have seen great open rates and click-through-rates, especially from emails, and were well above UCAS benchmarks. From other products (display&amp; paid social),we also saw great number of clicks. When there are multiple campaigns running, we also see higher engagement on our own paid search channels and paid socials.</a:t>
            </a:r>
          </a:p>
        </p:txBody>
      </p:sp>
      <p:sp>
        <p:nvSpPr>
          <p:cNvPr id="4" name="Title 3">
            <a:extLst>
              <a:ext uri="{FF2B5EF4-FFF2-40B4-BE49-F238E27FC236}">
                <a16:creationId xmlns:a16="http://schemas.microsoft.com/office/drawing/2014/main" id="{3F32E64C-258D-B45D-3E2F-2E1E23B82F86}"/>
              </a:ext>
            </a:extLst>
          </p:cNvPr>
          <p:cNvSpPr>
            <a:spLocks noGrp="1"/>
          </p:cNvSpPr>
          <p:nvPr>
            <p:ph type="ctrTitle"/>
          </p:nvPr>
        </p:nvSpPr>
        <p:spPr>
          <a:xfrm>
            <a:off x="1584434" y="6087832"/>
            <a:ext cx="8362454" cy="6091068"/>
          </a:xfrm>
        </p:spPr>
        <p:txBody>
          <a:bodyPr/>
          <a:lstStyle/>
          <a:p>
            <a:r>
              <a:rPr lang="en-GB"/>
              <a:t>Belinda Ling,</a:t>
            </a:r>
            <a:br>
              <a:rPr lang="en-GB"/>
            </a:br>
            <a:r>
              <a:rPr lang="en-GB"/>
              <a:t>The grove media</a:t>
            </a:r>
          </a:p>
        </p:txBody>
      </p:sp>
    </p:spTree>
    <p:extLst>
      <p:ext uri="{BB962C8B-B14F-4D97-AF65-F5344CB8AC3E}">
        <p14:creationId xmlns:p14="http://schemas.microsoft.com/office/powerpoint/2010/main" val="3558458260"/>
      </p:ext>
    </p:extLst>
  </p:cSld>
  <p:clrMapOvr>
    <a:masterClrMapping/>
  </p:clrMapOvr>
</p:sld>
</file>

<file path=ppt/theme/theme1.xml><?xml version="1.0" encoding="utf-8"?>
<a:theme xmlns:a="http://schemas.openxmlformats.org/drawingml/2006/main" name="UCAS Slate and Magenta">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4-100224 Consultancy proposal template - Update" id="{8E344FC1-677A-0C4D-986C-46056578B213}" vid="{C4CD20F3-A8FF-724D-B3B2-4D514A566744}"/>
    </a:ext>
  </a:extLst>
</a:theme>
</file>

<file path=ppt/theme/theme10.xml><?xml version="1.0" encoding="utf-8"?>
<a:theme xmlns:a="http://schemas.openxmlformats.org/drawingml/2006/main" name="UCAS Slate and Yellow">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4-100224 Consultancy proposal template - Update" id="{8E344FC1-677A-0C4D-986C-46056578B213}" vid="{7CE51500-8EA3-1549-BBDE-67857067FE22}"/>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UCAS Slate and Coral">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4-100224 Consultancy proposal template - Update" id="{8E344FC1-677A-0C4D-986C-46056578B213}" vid="{79A96C51-8E53-5145-827A-DAF01E7B27B9}"/>
    </a:ext>
  </a:extLst>
</a:theme>
</file>

<file path=ppt/theme/theme3.xml><?xml version="1.0" encoding="utf-8"?>
<a:theme xmlns:a="http://schemas.openxmlformats.org/drawingml/2006/main" name="UCAS Slate and Cyan">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4-100224 Consultancy proposal template - Update" id="{8E344FC1-677A-0C4D-986C-46056578B213}" vid="{06873069-5BE2-FE46-92A9-B6252C79BB09}"/>
    </a:ext>
  </a:extLst>
</a:theme>
</file>

<file path=ppt/theme/theme4.xml><?xml version="1.0" encoding="utf-8"?>
<a:theme xmlns:a="http://schemas.openxmlformats.org/drawingml/2006/main" name="UCAS Slate and Green">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4-100224 Consultancy proposal template - Update" id="{8E344FC1-677A-0C4D-986C-46056578B213}" vid="{52A39CEA-BAF8-D742-B1AA-B2BDAE5CBF85}"/>
    </a:ext>
  </a:extLst>
</a:theme>
</file>

<file path=ppt/theme/theme5.xml><?xml version="1.0" encoding="utf-8"?>
<a:theme xmlns:a="http://schemas.openxmlformats.org/drawingml/2006/main" name="UCAS Slate and Lilac">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4-100224 Consultancy proposal template - Update" id="{8E344FC1-677A-0C4D-986C-46056578B213}" vid="{F5A8D54F-D754-0E47-8C1C-A5F597ACFB8E}"/>
    </a:ext>
  </a:extLst>
</a:theme>
</file>

<file path=ppt/theme/theme6.xml><?xml version="1.0" encoding="utf-8"?>
<a:theme xmlns:a="http://schemas.openxmlformats.org/drawingml/2006/main" name="UCAS Slate and Peppermint">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4-100224 Consultancy proposal template - Update" id="{8E344FC1-677A-0C4D-986C-46056578B213}" vid="{E27E2B3C-9099-CD4C-B479-E89DB31D1CD6}"/>
    </a:ext>
  </a:extLst>
</a:theme>
</file>

<file path=ppt/theme/theme7.xml><?xml version="1.0" encoding="utf-8"?>
<a:theme xmlns:a="http://schemas.openxmlformats.org/drawingml/2006/main" name="UCAS Slate and Purple">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4-100224 Consultancy proposal template - Update" id="{8E344FC1-677A-0C4D-986C-46056578B213}" vid="{EF3E3E07-CED1-EC4B-A699-B5873EFC7642}"/>
    </a:ext>
  </a:extLst>
</a:theme>
</file>

<file path=ppt/theme/theme8.xml><?xml version="1.0" encoding="utf-8"?>
<a:theme xmlns:a="http://schemas.openxmlformats.org/drawingml/2006/main" name="UCAS Slate and Turquoise">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4-100224 Consultancy proposal template - Update" id="{8E344FC1-677A-0C4D-986C-46056578B213}" vid="{9DDC9D4E-469A-E641-A7A4-E7B89B73A07A}"/>
    </a:ext>
  </a:extLst>
</a:theme>
</file>

<file path=ppt/theme/theme9.xml><?xml version="1.0" encoding="utf-8"?>
<a:theme xmlns:a="http://schemas.openxmlformats.org/drawingml/2006/main" name="UCAS Slate and Lime">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4-100224 Consultancy proposal template - Update" id="{8E344FC1-677A-0C4D-986C-46056578B213}" vid="{CE6B0D04-B374-EB41-92B1-3AF4EEBC022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d7b9f62-b2ee-43e0-bf09-4950e91af5b2" xsi:nil="true"/>
    <lcf76f155ced4ddcb4097134ff3c332f xmlns="6838e0f8-f72c-472d-a626-a9da2ed1877c">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D91FF6765058B4397072C7FF36E5B58" ma:contentTypeVersion="15" ma:contentTypeDescription="Create a new document." ma:contentTypeScope="" ma:versionID="5d373d8fb9f84f36d6d4643cc74ea5de">
  <xsd:schema xmlns:xsd="http://www.w3.org/2001/XMLSchema" xmlns:xs="http://www.w3.org/2001/XMLSchema" xmlns:p="http://schemas.microsoft.com/office/2006/metadata/properties" xmlns:ns2="6838e0f8-f72c-472d-a626-a9da2ed1877c" xmlns:ns3="6d7b9f62-b2ee-43e0-bf09-4950e91af5b2" targetNamespace="http://schemas.microsoft.com/office/2006/metadata/properties" ma:root="true" ma:fieldsID="b86d79c5ce3cb5907e4a7135d9600365" ns2:_="" ns3:_="">
    <xsd:import namespace="6838e0f8-f72c-472d-a626-a9da2ed1877c"/>
    <xsd:import namespace="6d7b9f62-b2ee-43e0-bf09-4950e91af5b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38e0f8-f72c-472d-a626-a9da2ed187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7b9f62-b2ee-43e0-bf09-4950e91af5b2"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7f1db1e0-ffcf-44f9-966c-f511f42c70e0}" ma:internalName="TaxCatchAll" ma:showField="CatchAllData" ma:web="6d7b9f62-b2ee-43e0-bf09-4950e91af5b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10F7CB-CC0B-49F3-8377-EA346CC62189}">
  <ds:schemaRefs>
    <ds:schemaRef ds:uri="55603442-09ec-4cf3-b21f-b1c3f828b53a"/>
    <ds:schemaRef ds:uri="6838e0f8-f72c-472d-a626-a9da2ed1877c"/>
    <ds:schemaRef ds:uri="6d7b9f62-b2ee-43e0-bf09-4950e91af5b2"/>
    <ds:schemaRef ds:uri="7ea19176-5d6b-402f-9bd8-e7e810a315d5"/>
    <ds:schemaRef ds:uri="fa48a185-2363-4a1f-b2bd-1f749f7367a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8E3979A-C212-4057-9D86-534B2D8250B6}">
  <ds:schemaRefs>
    <ds:schemaRef ds:uri="http://schemas.microsoft.com/sharepoint/v3/contenttype/forms"/>
  </ds:schemaRefs>
</ds:datastoreItem>
</file>

<file path=customXml/itemProps3.xml><?xml version="1.0" encoding="utf-8"?>
<ds:datastoreItem xmlns:ds="http://schemas.openxmlformats.org/officeDocument/2006/customXml" ds:itemID="{04D3406C-B781-4510-8E1B-00D9A434DAE4}">
  <ds:schemaRefs>
    <ds:schemaRef ds:uri="6838e0f8-f72c-472d-a626-a9da2ed1877c"/>
    <ds:schemaRef ds:uri="6d7b9f62-b2ee-43e0-bf09-4950e91af5b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UCAS Slate and Magenta</Template>
  <Application>Microsoft Office PowerPoint</Application>
  <PresentationFormat>Custom</PresentationFormat>
  <Slides>22</Slides>
  <Notes>1</Notes>
  <HiddenSlides>0</HiddenSlides>
  <ScaleCrop>false</ScaleCrop>
  <HeadingPairs>
    <vt:vector size="4" baseType="variant">
      <vt:variant>
        <vt:lpstr>Theme</vt:lpstr>
      </vt:variant>
      <vt:variant>
        <vt:i4>10</vt:i4>
      </vt:variant>
      <vt:variant>
        <vt:lpstr>Slide Titles</vt:lpstr>
      </vt:variant>
      <vt:variant>
        <vt:i4>22</vt:i4>
      </vt:variant>
    </vt:vector>
  </HeadingPairs>
  <TitlesOfParts>
    <vt:vector size="32" baseType="lpstr">
      <vt:lpstr>UCAS Slate and Magenta</vt:lpstr>
      <vt:lpstr>UCAS Slate and Coral</vt:lpstr>
      <vt:lpstr>UCAS Slate and Cyan</vt:lpstr>
      <vt:lpstr>UCAS Slate and Green</vt:lpstr>
      <vt:lpstr>UCAS Slate and Lilac</vt:lpstr>
      <vt:lpstr>UCAS Slate and Peppermint</vt:lpstr>
      <vt:lpstr>UCAS Slate and Purple</vt:lpstr>
      <vt:lpstr>UCAS Slate and Turquoise</vt:lpstr>
      <vt:lpstr>UCAS Slate and Lime</vt:lpstr>
      <vt:lpstr>UCAS Slate and Yellow</vt:lpstr>
      <vt:lpstr>Accommodation Marketing  Services</vt:lpstr>
      <vt:lpstr>For an audience searching for a place to belong, accommodation is fundamental</vt:lpstr>
      <vt:lpstr>Every year over 1.5 million students and young people depend on ucas to explore their options</vt:lpstr>
      <vt:lpstr>For accommodation brands looking to engage the next generation, UCAS is uniquely placed to reach young people and their influencers</vt:lpstr>
      <vt:lpstr>HOW CAN UCAS HELP YOUR BUSINESS?</vt:lpstr>
      <vt:lpstr>Reach the right audience for your property</vt:lpstr>
      <vt:lpstr>Targeting</vt:lpstr>
      <vt:lpstr>Shaan Clarke, Marketing Director, Collegiate UK</vt:lpstr>
      <vt:lpstr>Belinda Ling, The grove media</vt:lpstr>
      <vt:lpstr>UCAS ACCOMMODATION CYCLE</vt:lpstr>
      <vt:lpstr>INSIGHT AND CONSULTANCY</vt:lpstr>
      <vt:lpstr>PowerPoint Presentation</vt:lpstr>
      <vt:lpstr>CONTENT, CAMPAIGNS and Events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 Nash</dc:creator>
  <cp:revision>1</cp:revision>
  <dcterms:created xsi:type="dcterms:W3CDTF">2024-10-25T11:37:59Z</dcterms:created>
  <dcterms:modified xsi:type="dcterms:W3CDTF">2024-11-19T14:15:31Z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19c747e-0609-44bc-a84a-379ba7e92455_Enabled">
    <vt:lpwstr>true</vt:lpwstr>
  </property>
  <property fmtid="{D5CDD505-2E9C-101B-9397-08002B2CF9AE}" pid="3" name="MSIP_Label_119c747e-0609-44bc-a84a-379ba7e92455_SetDate">
    <vt:lpwstr>2024-08-15T08:02:04Z</vt:lpwstr>
  </property>
  <property fmtid="{D5CDD505-2E9C-101B-9397-08002B2CF9AE}" pid="4" name="MSIP_Label_119c747e-0609-44bc-a84a-379ba7e92455_Method">
    <vt:lpwstr>Privileged</vt:lpwstr>
  </property>
  <property fmtid="{D5CDD505-2E9C-101B-9397-08002B2CF9AE}" pid="5" name="MSIP_Label_119c747e-0609-44bc-a84a-379ba7e92455_Name">
    <vt:lpwstr>Confidential</vt:lpwstr>
  </property>
  <property fmtid="{D5CDD505-2E9C-101B-9397-08002B2CF9AE}" pid="6" name="MSIP_Label_119c747e-0609-44bc-a84a-379ba7e92455_SiteId">
    <vt:lpwstr>c62bca44-70cb-457b-a355-deaa5cb7e689</vt:lpwstr>
  </property>
  <property fmtid="{D5CDD505-2E9C-101B-9397-08002B2CF9AE}" pid="7" name="MSIP_Label_119c747e-0609-44bc-a84a-379ba7e92455_ActionId">
    <vt:lpwstr>5612e0a5-0c88-49dc-a8a1-f54e3fa11cab</vt:lpwstr>
  </property>
  <property fmtid="{D5CDD505-2E9C-101B-9397-08002B2CF9AE}" pid="8" name="MSIP_Label_119c747e-0609-44bc-a84a-379ba7e92455_ContentBits">
    <vt:lpwstr>0</vt:lpwstr>
  </property>
  <property fmtid="{D5CDD505-2E9C-101B-9397-08002B2CF9AE}" pid="9" name="ContentTypeId">
    <vt:lpwstr>0x0101007D91FF6765058B4397072C7FF36E5B58</vt:lpwstr>
  </property>
  <property fmtid="{D5CDD505-2E9C-101B-9397-08002B2CF9AE}" pid="10" name="MediaServiceImageTags">
    <vt:lpwstr/>
  </property>
</Properties>
</file>