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6" userDrawn="1">
          <p15:clr>
            <a:srgbClr val="A4A3A4"/>
          </p15:clr>
        </p15:guide>
        <p15:guide id="4" orient="horz" pos="436" userDrawn="1">
          <p15:clr>
            <a:srgbClr val="A4A3A4"/>
          </p15:clr>
        </p15:guide>
        <p15:guide id="5" pos="14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20155-42D1-5187-633C-8DDF2D89EB77}" v="5" dt="2024-09-03T14:00:45.283"/>
    <p1510:client id="{472A4E3B-8773-8C35-1F0B-659279AB5A5E}" v="2" dt="2024-09-03T13:33:09.138"/>
    <p1510:client id="{67191C45-7626-DF70-F81D-7F0D9022664F}" v="1" dt="2024-09-03T13:48:56.109"/>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pos="506"/>
        <p:guide orient="horz" pos="436"/>
        <p:guide pos="145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Gould" userId="S::m.gould@ucas.ac.uk::071805da-f85c-4d7c-b98c-e964c5e9fc9e" providerId="AD" clId="Web-{67191C45-7626-DF70-F81D-7F0D9022664F}"/>
    <pc:docChg chg="modSld">
      <pc:chgData name="Maria Gould" userId="S::m.gould@ucas.ac.uk::071805da-f85c-4d7c-b98c-e964c5e9fc9e" providerId="AD" clId="Web-{67191C45-7626-DF70-F81D-7F0D9022664F}" dt="2024-09-03T13:48:54.921" v="0"/>
      <pc:docMkLst>
        <pc:docMk/>
      </pc:docMkLst>
      <pc:sldChg chg="modNotes">
        <pc:chgData name="Maria Gould" userId="S::m.gould@ucas.ac.uk::071805da-f85c-4d7c-b98c-e964c5e9fc9e" providerId="AD" clId="Web-{67191C45-7626-DF70-F81D-7F0D9022664F}" dt="2024-09-03T13:48:54.921" v="0"/>
        <pc:sldMkLst>
          <pc:docMk/>
          <pc:sldMk cId="2174409051" sldId="260"/>
        </pc:sldMkLst>
      </pc:sldChg>
    </pc:docChg>
  </pc:docChgLst>
  <pc:docChgLst>
    <pc:chgData name="Nicola Turner" userId="S::n.turner@ucas.ac.uk::e4630494-21d3-4c44-b2a5-fe23f02e32ae" providerId="AD" clId="Web-{472A4E3B-8773-8C35-1F0B-659279AB5A5E}"/>
    <pc:docChg chg="modSld">
      <pc:chgData name="Nicola Turner" userId="S::n.turner@ucas.ac.uk::e4630494-21d3-4c44-b2a5-fe23f02e32ae" providerId="AD" clId="Web-{472A4E3B-8773-8C35-1F0B-659279AB5A5E}" dt="2024-09-03T13:33:04.263" v="0" actId="20577"/>
      <pc:docMkLst>
        <pc:docMk/>
      </pc:docMkLst>
      <pc:sldChg chg="modSp">
        <pc:chgData name="Nicola Turner" userId="S::n.turner@ucas.ac.uk::e4630494-21d3-4c44-b2a5-fe23f02e32ae" providerId="AD" clId="Web-{472A4E3B-8773-8C35-1F0B-659279AB5A5E}" dt="2024-09-03T13:33:04.263" v="0" actId="20577"/>
        <pc:sldMkLst>
          <pc:docMk/>
          <pc:sldMk cId="4058701211" sldId="261"/>
        </pc:sldMkLst>
        <pc:spChg chg="mod">
          <ac:chgData name="Nicola Turner" userId="S::n.turner@ucas.ac.uk::e4630494-21d3-4c44-b2a5-fe23f02e32ae" providerId="AD" clId="Web-{472A4E3B-8773-8C35-1F0B-659279AB5A5E}" dt="2024-09-03T13:33:04.263" v="0" actId="20577"/>
          <ac:spMkLst>
            <pc:docMk/>
            <pc:sldMk cId="4058701211" sldId="261"/>
            <ac:spMk id="13" creationId="{6B062CF8-05C8-E841-24F4-281E3D06E1B5}"/>
          </ac:spMkLst>
        </pc:spChg>
      </pc:sldChg>
    </pc:docChg>
  </pc:docChgLst>
  <pc:docChgLst>
    <pc:chgData name="Samantha Sykes" userId="S::s.sykes@ucas.ac.uk::90c81e61-1625-4134-9dba-bbafe25093fa" providerId="AD" clId="Web-{40C20155-42D1-5187-633C-8DDF2D89EB77}"/>
    <pc:docChg chg="modSld">
      <pc:chgData name="Samantha Sykes" userId="S::s.sykes@ucas.ac.uk::90c81e61-1625-4134-9dba-bbafe25093fa" providerId="AD" clId="Web-{40C20155-42D1-5187-633C-8DDF2D89EB77}" dt="2024-09-03T14:00:45.017" v="3" actId="20577"/>
      <pc:docMkLst>
        <pc:docMk/>
      </pc:docMkLst>
      <pc:sldChg chg="modSp">
        <pc:chgData name="Samantha Sykes" userId="S::s.sykes@ucas.ac.uk::90c81e61-1625-4134-9dba-bbafe25093fa" providerId="AD" clId="Web-{40C20155-42D1-5187-633C-8DDF2D89EB77}" dt="2024-09-03T14:00:45.017" v="3" actId="20577"/>
        <pc:sldMkLst>
          <pc:docMk/>
          <pc:sldMk cId="4058701211" sldId="261"/>
        </pc:sldMkLst>
        <pc:spChg chg="mod">
          <ac:chgData name="Samantha Sykes" userId="S::s.sykes@ucas.ac.uk::90c81e61-1625-4134-9dba-bbafe25093fa" providerId="AD" clId="Web-{40C20155-42D1-5187-633C-8DDF2D89EB77}" dt="2024-09-03T14:00:45.017" v="3" actId="20577"/>
          <ac:spMkLst>
            <pc:docMk/>
            <pc:sldMk cId="4058701211" sldId="261"/>
            <ac:spMk id="13" creationId="{6B062CF8-05C8-E841-24F4-281E3D06E1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C22F-E1E2-1842-920C-76487AE151D8}"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2CECB-DFF6-FA4E-B4EC-2C44D36A3CDB}" type="slidenum">
              <a:rPr lang="en-US" smtClean="0"/>
              <a:t>‹#›</a:t>
            </a:fld>
            <a:endParaRPr lang="en-US"/>
          </a:p>
        </p:txBody>
      </p:sp>
    </p:spTree>
    <p:extLst>
      <p:ext uri="{BB962C8B-B14F-4D97-AF65-F5344CB8AC3E}">
        <p14:creationId xmlns:p14="http://schemas.microsoft.com/office/powerpoint/2010/main" val="18103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1</a:t>
            </a:fld>
            <a:endParaRPr lang="en-US"/>
          </a:p>
        </p:txBody>
      </p:sp>
    </p:spTree>
    <p:extLst>
      <p:ext uri="{BB962C8B-B14F-4D97-AF65-F5344CB8AC3E}">
        <p14:creationId xmlns:p14="http://schemas.microsoft.com/office/powerpoint/2010/main" val="11209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2</a:t>
            </a:fld>
            <a:endParaRPr lang="en-US"/>
          </a:p>
        </p:txBody>
      </p:sp>
    </p:spTree>
    <p:extLst>
      <p:ext uri="{BB962C8B-B14F-4D97-AF65-F5344CB8AC3E}">
        <p14:creationId xmlns:p14="http://schemas.microsoft.com/office/powerpoint/2010/main" val="31229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this could be very obvious, e.g. for veterinary science you should love animals. But, these skills could also be transferable e.g. law needs the ability to deal with research and attention to detail but also compassion/people skills particularly in areas like family law - perhaps something like mediating between your siblings!</a:t>
            </a:r>
          </a:p>
        </p:txBody>
      </p:sp>
      <p:sp>
        <p:nvSpPr>
          <p:cNvPr id="4" name="Slide Number Placeholder 3"/>
          <p:cNvSpPr>
            <a:spLocks noGrp="1"/>
          </p:cNvSpPr>
          <p:nvPr>
            <p:ph type="sldNum" sz="quarter" idx="5"/>
          </p:nvPr>
        </p:nvSpPr>
        <p:spPr/>
        <p:txBody>
          <a:bodyPr/>
          <a:lstStyle/>
          <a:p>
            <a:fld id="{C312CECB-DFF6-FA4E-B4EC-2C44D36A3CDB}" type="slidenum">
              <a:rPr lang="en-US" smtClean="0"/>
              <a:t>5</a:t>
            </a:fld>
            <a:endParaRPr lang="en-US"/>
          </a:p>
        </p:txBody>
      </p:sp>
    </p:spTree>
    <p:extLst>
      <p:ext uri="{BB962C8B-B14F-4D97-AF65-F5344CB8AC3E}">
        <p14:creationId xmlns:p14="http://schemas.microsoft.com/office/powerpoint/2010/main" val="189393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6</a:t>
            </a:fld>
            <a:endParaRPr lang="en-US"/>
          </a:p>
        </p:txBody>
      </p:sp>
    </p:spTree>
    <p:extLst>
      <p:ext uri="{BB962C8B-B14F-4D97-AF65-F5344CB8AC3E}">
        <p14:creationId xmlns:p14="http://schemas.microsoft.com/office/powerpoint/2010/main" val="197852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6DC5-DE05-9A9D-92A8-5013BD53375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9C41B9-D0FE-F7DE-1B28-B1F0C0346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FF663A-B91C-69FD-7A61-B7147A8FAF74}"/>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5" name="Footer Placeholder 4">
            <a:extLst>
              <a:ext uri="{FF2B5EF4-FFF2-40B4-BE49-F238E27FC236}">
                <a16:creationId xmlns:a16="http://schemas.microsoft.com/office/drawing/2014/main" id="{75651B16-9C2B-478E-C406-52642F624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9203F-3E64-BAB6-8F93-90A708D790E5}"/>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820589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7904-8AEA-58B3-4E56-60E5CF9D1E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17540C-43D4-6ACA-47A2-1D5FADED47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098078-1DA9-CA95-4AE6-EC5C70E36DDF}"/>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5" name="Footer Placeholder 4">
            <a:extLst>
              <a:ext uri="{FF2B5EF4-FFF2-40B4-BE49-F238E27FC236}">
                <a16:creationId xmlns:a16="http://schemas.microsoft.com/office/drawing/2014/main" id="{2062F493-47A1-B0A8-CBDA-B3E47CD34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06746-B32E-3DEE-E7A2-8492D50A9AC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82730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AEF01-19CF-94B7-7760-9A571BF8E0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1BA073-B173-1EDA-3DB4-F8D2B4FDBB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FB1F9-7B00-9A75-DD05-CF6D5DF3C27A}"/>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5" name="Footer Placeholder 4">
            <a:extLst>
              <a:ext uri="{FF2B5EF4-FFF2-40B4-BE49-F238E27FC236}">
                <a16:creationId xmlns:a16="http://schemas.microsoft.com/office/drawing/2014/main" id="{7868A62A-D928-6377-DD9C-3A297AEC7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46E80-968E-F396-3441-07B3A6CE8E6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6521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655A-AFD4-72C4-B108-87245870D5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45487B-B586-3C26-0C41-2CDF22332F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02ACC9-5D2D-C6AA-D9EF-E7DADF47EE2D}"/>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5" name="Footer Placeholder 4">
            <a:extLst>
              <a:ext uri="{FF2B5EF4-FFF2-40B4-BE49-F238E27FC236}">
                <a16:creationId xmlns:a16="http://schemas.microsoft.com/office/drawing/2014/main" id="{7BCCDCF1-4837-A8FE-2AB6-F41ADC40D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FDCB2-01EE-18DD-5376-C0EA36984C8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525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3142-F864-7003-AB95-5DC950E6CD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B2B7B9-7ED0-1C4F-8CAE-FD20C5D609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429CED-AD5C-8A80-7CAE-10CE4F9CDC98}"/>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5" name="Footer Placeholder 4">
            <a:extLst>
              <a:ext uri="{FF2B5EF4-FFF2-40B4-BE49-F238E27FC236}">
                <a16:creationId xmlns:a16="http://schemas.microsoft.com/office/drawing/2014/main" id="{CAC71ECA-3751-80BF-A291-D3E7784B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09F92-9532-7F7C-3A2D-87EB68FF3BD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7474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1FED-8476-301A-09CD-A7B5B387FE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C743F-DBFE-94F0-7CB8-11A9C7813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1A17B1-D8FA-2D25-0F5A-5D451F9575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F8E52E-8B80-916C-7060-CCDD0B1E7F60}"/>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6" name="Footer Placeholder 5">
            <a:extLst>
              <a:ext uri="{FF2B5EF4-FFF2-40B4-BE49-F238E27FC236}">
                <a16:creationId xmlns:a16="http://schemas.microsoft.com/office/drawing/2014/main" id="{B5E08E18-1877-455C-1782-32185E13F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F1E89-962A-8E8B-F351-3A57FFAE5B1E}"/>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29751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9C0F-3F67-79C2-AEDD-2F859F4061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96B3FA-1F15-6E46-6105-E43C32700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A6206E-9DF8-AB61-7495-CAE20431C3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B4E689-041F-2A30-8A3A-21863E023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0DEC60-1311-CB8B-CEE8-4DDA0DDACC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118DF5-6A4B-FCD5-0214-1512F5889F24}"/>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8" name="Footer Placeholder 7">
            <a:extLst>
              <a:ext uri="{FF2B5EF4-FFF2-40B4-BE49-F238E27FC236}">
                <a16:creationId xmlns:a16="http://schemas.microsoft.com/office/drawing/2014/main" id="{BB38ADBA-E3D1-2879-EA25-093C255CD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7B5BD-9B36-C4E0-14EB-34D8340EC4A2}"/>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03818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B018-2B0A-5109-8D98-1683C02B94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2282958-9699-3A50-5C61-6E4E82BE2A3E}"/>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4" name="Footer Placeholder 3">
            <a:extLst>
              <a:ext uri="{FF2B5EF4-FFF2-40B4-BE49-F238E27FC236}">
                <a16:creationId xmlns:a16="http://schemas.microsoft.com/office/drawing/2014/main" id="{771A5B0D-AE55-3FB0-6BCB-937C4871DF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8D81B9-AB61-E9AC-DEF0-6F4E9AC7E96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38577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6645-AA95-94EE-1404-14597B31558C}"/>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3" name="Footer Placeholder 2">
            <a:extLst>
              <a:ext uri="{FF2B5EF4-FFF2-40B4-BE49-F238E27FC236}">
                <a16:creationId xmlns:a16="http://schemas.microsoft.com/office/drawing/2014/main" id="{6A75E76B-FBEA-4E8F-ED87-B1AF30A7FE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1206D-9A80-D343-3F1E-A6EC00A64999}"/>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28178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4E87-BBC1-8E3E-B154-57081D21AE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D76FAE-4A9B-A804-638E-8BA3F14D7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C32BF1-D8DD-4DAA-C044-E7A848E18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67382F-0AD7-0604-30FD-11B63BE769A9}"/>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6" name="Footer Placeholder 5">
            <a:extLst>
              <a:ext uri="{FF2B5EF4-FFF2-40B4-BE49-F238E27FC236}">
                <a16:creationId xmlns:a16="http://schemas.microsoft.com/office/drawing/2014/main" id="{139E1558-2209-FBCE-1204-BE28A5AFE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99D36-6585-7301-183D-8855E86B3D3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93822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311-7AD7-F33A-234F-4FB1F78A72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2CAD7E-BF41-106F-AA68-38696FCDC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5943C-0558-F666-0A02-88BCF1C3E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841A9C-34A5-545E-2E01-5946A85D46D6}"/>
              </a:ext>
            </a:extLst>
          </p:cNvPr>
          <p:cNvSpPr>
            <a:spLocks noGrp="1"/>
          </p:cNvSpPr>
          <p:nvPr>
            <p:ph type="dt" sz="half" idx="10"/>
          </p:nvPr>
        </p:nvSpPr>
        <p:spPr/>
        <p:txBody>
          <a:bodyPr/>
          <a:lstStyle/>
          <a:p>
            <a:fld id="{9FA48DE4-967D-8D4E-BB00-ADB1BA2EF939}" type="datetimeFigureOut">
              <a:rPr lang="en-US" smtClean="0"/>
              <a:t>9/3/2024</a:t>
            </a:fld>
            <a:endParaRPr lang="en-US"/>
          </a:p>
        </p:txBody>
      </p:sp>
      <p:sp>
        <p:nvSpPr>
          <p:cNvPr id="6" name="Footer Placeholder 5">
            <a:extLst>
              <a:ext uri="{FF2B5EF4-FFF2-40B4-BE49-F238E27FC236}">
                <a16:creationId xmlns:a16="http://schemas.microsoft.com/office/drawing/2014/main" id="{E246E017-432A-205C-EA89-327AF6DE0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6E04F-CE90-4493-DE71-5FF43BB216A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47873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27404-FA8F-51A5-9E94-B77A3D517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B66AAB-9D7F-B14A-A649-837C4352C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08B2B-7D96-BEED-E4B0-594E74269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A48DE4-967D-8D4E-BB00-ADB1BA2EF939}" type="datetimeFigureOut">
              <a:rPr lang="en-US" smtClean="0"/>
              <a:t>9/3/2024</a:t>
            </a:fld>
            <a:endParaRPr lang="en-US"/>
          </a:p>
        </p:txBody>
      </p:sp>
      <p:sp>
        <p:nvSpPr>
          <p:cNvPr id="5" name="Footer Placeholder 4">
            <a:extLst>
              <a:ext uri="{FF2B5EF4-FFF2-40B4-BE49-F238E27FC236}">
                <a16:creationId xmlns:a16="http://schemas.microsoft.com/office/drawing/2014/main" id="{7D9DC13E-7175-98B0-64EE-3594F1F93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DD419E-1996-B15F-DCF4-7F3653AFB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7437F7-5E84-B149-9DF7-739F86C39CCF}" type="slidenum">
              <a:rPr lang="en-US" smtClean="0"/>
              <a:t>‹#›</a:t>
            </a:fld>
            <a:endParaRPr lang="en-US"/>
          </a:p>
        </p:txBody>
      </p:sp>
    </p:spTree>
    <p:extLst>
      <p:ext uri="{BB962C8B-B14F-4D97-AF65-F5344CB8AC3E}">
        <p14:creationId xmlns:p14="http://schemas.microsoft.com/office/powerpoint/2010/main" val="323719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84B934-24B2-9727-E825-10791A65199D}"/>
              </a:ext>
            </a:extLst>
          </p:cNvPr>
          <p:cNvSpPr txBox="1"/>
          <p:nvPr/>
        </p:nvSpPr>
        <p:spPr>
          <a:xfrm>
            <a:off x="777874" y="1120676"/>
            <a:ext cx="6683629" cy="2308324"/>
          </a:xfrm>
          <a:prstGeom prst="rect">
            <a:avLst/>
          </a:prstGeom>
          <a:noFill/>
        </p:spPr>
        <p:txBody>
          <a:bodyPr wrap="square" lIns="0" tIns="0" rIns="0" bIns="0" rtlCol="0">
            <a:spAutoFit/>
          </a:bodyPr>
          <a:lstStyle/>
          <a:p>
            <a:pPr>
              <a:lnSpc>
                <a:spcPts val="9000"/>
              </a:lnSpc>
            </a:pPr>
            <a:r>
              <a:rPr lang="en-GB" sz="11000" b="1">
                <a:solidFill>
                  <a:schemeClr val="accent5"/>
                </a:solidFill>
                <a:effectLst/>
                <a:latin typeface="Apricus Black" pitchFamily="2" charset="0"/>
                <a:cs typeface="Source Sans Pro SemiBold" panose="020F0502020204030204" pitchFamily="34" charset="0"/>
              </a:rPr>
              <a:t>Building the </a:t>
            </a:r>
            <a:r>
              <a:rPr lang="en-GB" sz="11000" b="1">
                <a:solidFill>
                  <a:schemeClr val="accent2"/>
                </a:solidFill>
                <a:effectLst/>
                <a:latin typeface="Apricus Black" pitchFamily="2" charset="0"/>
                <a:cs typeface="Source Sans Pro SemiBold" panose="020F0502020204030204" pitchFamily="34" charset="0"/>
              </a:rPr>
              <a:t>foundations</a:t>
            </a:r>
            <a:endParaRPr lang="en-US" sz="11000" b="1">
              <a:solidFill>
                <a:schemeClr val="accent2"/>
              </a:solidFill>
              <a:latin typeface="Apricus Black" pitchFamily="2" charset="0"/>
            </a:endParaRPr>
          </a:p>
        </p:txBody>
      </p:sp>
      <p:pic>
        <p:nvPicPr>
          <p:cNvPr id="12" name="Graphic 11">
            <a:extLst>
              <a:ext uri="{FF2B5EF4-FFF2-40B4-BE49-F238E27FC236}">
                <a16:creationId xmlns:a16="http://schemas.microsoft.com/office/drawing/2014/main" id="{8F9186A1-C1A1-FCBE-CA08-E3A5DFD52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54" y="5474440"/>
            <a:ext cx="2021638" cy="1167425"/>
          </a:xfrm>
          <a:prstGeom prst="rect">
            <a:avLst/>
          </a:prstGeom>
        </p:spPr>
      </p:pic>
      <p:pic>
        <p:nvPicPr>
          <p:cNvPr id="5" name="Graphic 4">
            <a:extLst>
              <a:ext uri="{FF2B5EF4-FFF2-40B4-BE49-F238E27FC236}">
                <a16:creationId xmlns:a16="http://schemas.microsoft.com/office/drawing/2014/main" id="{4C17D6A4-1A77-7288-7126-570A39B400DA}"/>
              </a:ext>
            </a:extLst>
          </p:cNvPr>
          <p:cNvPicPr>
            <a:picLocks noChangeAspect="1"/>
          </p:cNvPicPr>
          <p:nvPr/>
        </p:nvPicPr>
        <p:blipFill>
          <a:blip r:embed="rId5">
            <a:extLst>
              <a:ext uri="{96DAC541-7B7A-43D3-8B79-37D633B846F1}">
                <asvg:svgBlip xmlns:asvg="http://schemas.microsoft.com/office/drawing/2016/SVG/main" r:embed="rId6"/>
              </a:ext>
            </a:extLst>
          </a:blip>
          <a:srcRect l="17255" t="711" r="24652" b="54075"/>
          <a:stretch/>
        </p:blipFill>
        <p:spPr>
          <a:xfrm>
            <a:off x="2923031" y="-206631"/>
            <a:ext cx="9076943" cy="7064632"/>
          </a:xfrm>
          <a:prstGeom prst="rect">
            <a:avLst/>
          </a:prstGeom>
        </p:spPr>
      </p:pic>
    </p:spTree>
    <p:extLst>
      <p:ext uri="{BB962C8B-B14F-4D97-AF65-F5344CB8AC3E}">
        <p14:creationId xmlns:p14="http://schemas.microsoft.com/office/powerpoint/2010/main" val="4412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52D7F230-13E2-A943-3B77-37ADE3994C6D}"/>
              </a:ext>
            </a:extLst>
          </p:cNvPr>
          <p:cNvSpPr/>
          <p:nvPr/>
        </p:nvSpPr>
        <p:spPr>
          <a:xfrm>
            <a:off x="5044868" y="1959863"/>
            <a:ext cx="2938272" cy="293827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A53203A-0B1D-F80A-EDAA-A8A2C00E4EB3}"/>
              </a:ext>
            </a:extLst>
          </p:cNvPr>
          <p:cNvSpPr/>
          <p:nvPr/>
        </p:nvSpPr>
        <p:spPr>
          <a:xfrm>
            <a:off x="8315372" y="1959863"/>
            <a:ext cx="2938272" cy="293827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1145AD0-9FED-9E9C-6694-EED1796CB8C2}"/>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Ready set go...</a:t>
            </a:r>
          </a:p>
        </p:txBody>
      </p:sp>
      <p:sp>
        <p:nvSpPr>
          <p:cNvPr id="11" name="Oval 10">
            <a:extLst>
              <a:ext uri="{FF2B5EF4-FFF2-40B4-BE49-F238E27FC236}">
                <a16:creationId xmlns:a16="http://schemas.microsoft.com/office/drawing/2014/main" id="{24EFCFDC-3B18-7B52-5802-120336443977}"/>
              </a:ext>
            </a:extLst>
          </p:cNvPr>
          <p:cNvSpPr/>
          <p:nvPr/>
        </p:nvSpPr>
        <p:spPr>
          <a:xfrm>
            <a:off x="1774364" y="1959863"/>
            <a:ext cx="2938272" cy="293827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E87F5A-5D57-C746-0E6F-97BC8576BF8F}"/>
              </a:ext>
            </a:extLst>
          </p:cNvPr>
          <p:cNvSpPr txBox="1"/>
          <p:nvPr/>
        </p:nvSpPr>
        <p:spPr>
          <a:xfrm>
            <a:off x="2106596" y="2595437"/>
            <a:ext cx="2309311" cy="1667123"/>
          </a:xfrm>
          <a:prstGeom prst="rect">
            <a:avLst/>
          </a:prstGeom>
          <a:noFill/>
        </p:spPr>
        <p:txBody>
          <a:bodyPr wrap="square" lIns="0" tIns="0" rIns="0" bIns="0" rtlCol="0">
            <a:spAutoFit/>
          </a:bodyPr>
          <a:lstStyle/>
          <a:p>
            <a:pPr algn="ctr">
              <a:lnSpc>
                <a:spcPts val="2600"/>
              </a:lnSpc>
            </a:pPr>
            <a:r>
              <a:rPr kumimoji="0" lang="en-GB" sz="2800" b="1" u="none" strike="noStrike" kern="1200" cap="none" spc="0" normalizeH="0" baseline="0" noProof="0">
                <a:ln>
                  <a:noFill/>
                </a:ln>
                <a:solidFill>
                  <a:schemeClr val="bg1"/>
                </a:solidFill>
                <a:effectLst/>
                <a:uLnTx/>
                <a:uFillTx/>
                <a:latin typeface="Apricus Black" pitchFamily="2" charset="0"/>
              </a:rPr>
              <a:t>List as many achievements, personal experiences or skills you have</a:t>
            </a:r>
            <a:endParaRPr lang="en-US" sz="2800" b="1">
              <a:solidFill>
                <a:schemeClr val="bg1"/>
              </a:solidFill>
              <a:latin typeface="Apricus Black" pitchFamily="2" charset="0"/>
            </a:endParaRPr>
          </a:p>
        </p:txBody>
      </p:sp>
      <p:sp>
        <p:nvSpPr>
          <p:cNvPr id="10" name="TextBox 9">
            <a:extLst>
              <a:ext uri="{FF2B5EF4-FFF2-40B4-BE49-F238E27FC236}">
                <a16:creationId xmlns:a16="http://schemas.microsoft.com/office/drawing/2014/main" id="{E68AC9A4-7372-6B93-0652-2FA78F727192}"/>
              </a:ext>
            </a:extLst>
          </p:cNvPr>
          <p:cNvSpPr txBox="1"/>
          <p:nvPr/>
        </p:nvSpPr>
        <p:spPr>
          <a:xfrm>
            <a:off x="5508512" y="3095574"/>
            <a:ext cx="2010984" cy="666849"/>
          </a:xfrm>
          <a:prstGeom prst="rect">
            <a:avLst/>
          </a:prstGeom>
          <a:noFill/>
        </p:spPr>
        <p:txBody>
          <a:bodyPr wrap="square" lIns="0" tIns="0" rIns="0" bIns="0" rtlCol="0">
            <a:spAutoFit/>
          </a:bodyPr>
          <a:lstStyle/>
          <a:p>
            <a:pPr algn="ctr">
              <a:lnSpc>
                <a:spcPts val="2600"/>
              </a:lnSpc>
            </a:pPr>
            <a:r>
              <a:rPr kumimoji="0" lang="en-GB" sz="2800" b="1" u="none" strike="noStrike" kern="1200" cap="none" spc="0" normalizeH="0" baseline="0" noProof="0">
                <a:ln>
                  <a:noFill/>
                </a:ln>
                <a:solidFill>
                  <a:schemeClr val="bg1"/>
                </a:solidFill>
                <a:effectLst/>
                <a:uLnTx/>
                <a:uFillTx/>
                <a:latin typeface="Apricus Black" pitchFamily="2" charset="0"/>
              </a:rPr>
              <a:t>You have </a:t>
            </a:r>
            <a:br>
              <a:rPr kumimoji="0" lang="en-GB" sz="2800" b="1" u="none" strike="noStrike" kern="1200" cap="none" spc="0" normalizeH="0" baseline="0" noProof="0">
                <a:ln>
                  <a:noFill/>
                </a:ln>
                <a:solidFill>
                  <a:schemeClr val="bg1"/>
                </a:solidFill>
                <a:effectLst/>
                <a:uLnTx/>
                <a:uFillTx/>
                <a:latin typeface="Apricus Black" pitchFamily="2" charset="0"/>
              </a:rPr>
            </a:br>
            <a:r>
              <a:rPr kumimoji="0" lang="en-GB" sz="2800" b="1" u="none" strike="noStrike" kern="1200" cap="none" spc="0" normalizeH="0" baseline="0" noProof="0">
                <a:ln>
                  <a:noFill/>
                </a:ln>
                <a:solidFill>
                  <a:schemeClr val="bg1"/>
                </a:solidFill>
                <a:effectLst/>
                <a:uLnTx/>
                <a:uFillTx/>
                <a:latin typeface="Apricus Black" pitchFamily="2" charset="0"/>
              </a:rPr>
              <a:t>3 minutes</a:t>
            </a:r>
            <a:endParaRPr lang="en-US" sz="2800" b="1">
              <a:solidFill>
                <a:schemeClr val="bg1"/>
              </a:solidFill>
              <a:latin typeface="Apricus Black" pitchFamily="2" charset="0"/>
            </a:endParaRPr>
          </a:p>
        </p:txBody>
      </p:sp>
      <p:sp>
        <p:nvSpPr>
          <p:cNvPr id="19" name="TextBox 18">
            <a:extLst>
              <a:ext uri="{FF2B5EF4-FFF2-40B4-BE49-F238E27FC236}">
                <a16:creationId xmlns:a16="http://schemas.microsoft.com/office/drawing/2014/main" id="{9A7E13CA-84AF-55BC-05E2-A449334353E0}"/>
              </a:ext>
            </a:extLst>
          </p:cNvPr>
          <p:cNvSpPr txBox="1"/>
          <p:nvPr/>
        </p:nvSpPr>
        <p:spPr>
          <a:xfrm>
            <a:off x="9131526" y="3485167"/>
            <a:ext cx="1390055" cy="362600"/>
          </a:xfrm>
          <a:prstGeom prst="rect">
            <a:avLst/>
          </a:prstGeom>
          <a:noFill/>
        </p:spPr>
        <p:txBody>
          <a:bodyPr wrap="square" lIns="0" tIns="0" rIns="0" bIns="0" rtlCol="0">
            <a:spAutoFit/>
          </a:bodyPr>
          <a:lstStyle/>
          <a:p>
            <a:pPr algn="ctr">
              <a:lnSpc>
                <a:spcPts val="2600"/>
              </a:lnSpc>
            </a:pPr>
            <a:r>
              <a:rPr kumimoji="0" lang="en-GB" sz="6600" b="1" u="none" strike="noStrike" kern="1200" cap="none" spc="0" normalizeH="0" baseline="0" noProof="0">
                <a:ln>
                  <a:noFill/>
                </a:ln>
                <a:solidFill>
                  <a:schemeClr val="bg1"/>
                </a:solidFill>
                <a:effectLst/>
                <a:uLnTx/>
                <a:uFillTx/>
                <a:latin typeface="Apricus Black" pitchFamily="2" charset="0"/>
              </a:rPr>
              <a:t>Go!</a:t>
            </a:r>
            <a:endParaRPr lang="en-US" sz="6600" b="1">
              <a:solidFill>
                <a:schemeClr val="bg1"/>
              </a:solidFill>
              <a:latin typeface="Apricus Black" pitchFamily="2" charset="0"/>
            </a:endParaRPr>
          </a:p>
        </p:txBody>
      </p:sp>
      <p:pic>
        <p:nvPicPr>
          <p:cNvPr id="23" name="Graphic 22">
            <a:extLst>
              <a:ext uri="{FF2B5EF4-FFF2-40B4-BE49-F238E27FC236}">
                <a16:creationId xmlns:a16="http://schemas.microsoft.com/office/drawing/2014/main" id="{3366B2C7-08C9-773C-1F38-1E7A1E3D2B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13" y="2779447"/>
            <a:ext cx="4078553" cy="4078553"/>
          </a:xfrm>
          <a:prstGeom prst="rect">
            <a:avLst/>
          </a:prstGeom>
        </p:spPr>
      </p:pic>
    </p:spTree>
    <p:extLst>
      <p:ext uri="{BB962C8B-B14F-4D97-AF65-F5344CB8AC3E}">
        <p14:creationId xmlns:p14="http://schemas.microsoft.com/office/powerpoint/2010/main" val="435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0B0494-4FE7-7846-EB4F-4D55FD4BD85D}"/>
              </a:ext>
            </a:extLst>
          </p:cNvPr>
          <p:cNvSpPr/>
          <p:nvPr/>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DFB5369-5B17-FEF4-3E76-365C250ACAB7}"/>
              </a:ext>
            </a:extLst>
          </p:cNvPr>
          <p:cNvSpPr txBox="1">
            <a:spLocks/>
          </p:cNvSpPr>
          <p:nvPr/>
        </p:nvSpPr>
        <p:spPr>
          <a:xfrm>
            <a:off x="2908617" y="2397601"/>
            <a:ext cx="6374765" cy="1256138"/>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13000" u="none" strike="noStrike" kern="1200" cap="none" spc="0" normalizeH="0" baseline="0" noProof="0">
                <a:ln>
                  <a:noFill/>
                </a:ln>
                <a:solidFill>
                  <a:schemeClr val="bg1"/>
                </a:solidFill>
                <a:effectLst/>
                <a:uLnTx/>
                <a:uFillTx/>
                <a:latin typeface="Apricus Black" pitchFamily="2" charset="0"/>
              </a:rPr>
              <a:t>So what?</a:t>
            </a:r>
          </a:p>
        </p:txBody>
      </p:sp>
      <p:pic>
        <p:nvPicPr>
          <p:cNvPr id="17" name="Graphic 16">
            <a:extLst>
              <a:ext uri="{FF2B5EF4-FFF2-40B4-BE49-F238E27FC236}">
                <a16:creationId xmlns:a16="http://schemas.microsoft.com/office/drawing/2014/main" id="{054391A3-C1A5-F362-DE09-6A176F6D847D}"/>
              </a:ext>
            </a:extLst>
          </p:cNvPr>
          <p:cNvPicPr>
            <a:picLocks noChangeAspect="1"/>
          </p:cNvPicPr>
          <p:nvPr/>
        </p:nvPicPr>
        <p:blipFill>
          <a:blip r:embed="rId2">
            <a:extLst>
              <a:ext uri="{96DAC541-7B7A-43D3-8B79-37D633B846F1}">
                <asvg:svgBlip xmlns:asvg="http://schemas.microsoft.com/office/drawing/2016/SVG/main" r:embed="rId3"/>
              </a:ext>
            </a:extLst>
          </a:blip>
          <a:srcRect b="24675"/>
          <a:stretch/>
        </p:blipFill>
        <p:spPr>
          <a:xfrm>
            <a:off x="3547872" y="2987040"/>
            <a:ext cx="5139029" cy="3870960"/>
          </a:xfrm>
          <a:prstGeom prst="rect">
            <a:avLst/>
          </a:prstGeom>
        </p:spPr>
      </p:pic>
    </p:spTree>
    <p:extLst>
      <p:ext uri="{BB962C8B-B14F-4D97-AF65-F5344CB8AC3E}">
        <p14:creationId xmlns:p14="http://schemas.microsoft.com/office/powerpoint/2010/main" val="27069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BAC20-A6DC-A5E5-8E31-FDCE65E20C3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Pick and mix</a:t>
            </a:r>
          </a:p>
        </p:txBody>
      </p:sp>
      <p:pic>
        <p:nvPicPr>
          <p:cNvPr id="7" name="Graphic 6">
            <a:extLst>
              <a:ext uri="{FF2B5EF4-FFF2-40B4-BE49-F238E27FC236}">
                <a16:creationId xmlns:a16="http://schemas.microsoft.com/office/drawing/2014/main" id="{2806BC5C-3BB1-3581-1EF4-C3E9FECD50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040" y="477403"/>
            <a:ext cx="10983685" cy="6178323"/>
          </a:xfrm>
          <a:prstGeom prst="rect">
            <a:avLst/>
          </a:prstGeom>
        </p:spPr>
      </p:pic>
    </p:spTree>
    <p:extLst>
      <p:ext uri="{BB962C8B-B14F-4D97-AF65-F5344CB8AC3E}">
        <p14:creationId xmlns:p14="http://schemas.microsoft.com/office/powerpoint/2010/main" val="1832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103011-B1AE-9B2D-CC4E-65ED6814589E}"/>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Pick and mix</a:t>
            </a:r>
          </a:p>
        </p:txBody>
      </p:sp>
      <p:sp>
        <p:nvSpPr>
          <p:cNvPr id="8" name="Rectangle 7">
            <a:extLst>
              <a:ext uri="{FF2B5EF4-FFF2-40B4-BE49-F238E27FC236}">
                <a16:creationId xmlns:a16="http://schemas.microsoft.com/office/drawing/2014/main" id="{5E9C94F8-C49D-FE17-7E8F-36EA1C6C9A7C}"/>
              </a:ext>
            </a:extLst>
          </p:cNvPr>
          <p:cNvSpPr/>
          <p:nvPr/>
        </p:nvSpPr>
        <p:spPr>
          <a:xfrm>
            <a:off x="818427" y="1821618"/>
            <a:ext cx="6033477" cy="3578010"/>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DB63C4-778E-FE52-099D-66890FA02A1E}"/>
              </a:ext>
            </a:extLst>
          </p:cNvPr>
          <p:cNvSpPr txBox="1"/>
          <p:nvPr/>
        </p:nvSpPr>
        <p:spPr>
          <a:xfrm>
            <a:off x="1275674" y="2237328"/>
            <a:ext cx="3046341" cy="2845308"/>
          </a:xfrm>
          <a:prstGeom prst="rect">
            <a:avLst/>
          </a:prstGeom>
          <a:ln>
            <a:noFill/>
          </a:ln>
        </p:spPr>
        <p:txBody>
          <a:bodyPr vert="horz" lIns="0" tIns="0" rIns="0" bIns="0" rtlCol="0" anchor="t">
            <a:noAutofit/>
          </a:bodyPr>
          <a:lstStyle/>
          <a:p>
            <a:pPr marL="285750" indent="-285750" defTabSz="914377">
              <a:spcBef>
                <a:spcPts val="1000"/>
              </a:spcBef>
              <a:spcAft>
                <a:spcPts val="1000"/>
              </a:spcAft>
              <a:buClr>
                <a:schemeClr val="accent2"/>
              </a:buClr>
              <a:buFont typeface="Arial" panose="020B0604020202020204" pitchFamily="34" charset="0"/>
              <a:buChar char="•"/>
            </a:pPr>
            <a:r>
              <a:rPr lang="en-GB" sz="1600" b="1" kern="1200">
                <a:latin typeface="Roboto" panose="02000000000000000000" pitchFamily="2" charset="0"/>
                <a:ea typeface="Roboto" panose="02000000000000000000" pitchFamily="2" charset="0"/>
                <a:cs typeface="Roboto" panose="02000000000000000000" pitchFamily="2" charset="0"/>
              </a:rPr>
              <a:t>Is everyone looking for the same skills or experiences? </a:t>
            </a:r>
          </a:p>
          <a:p>
            <a:pPr marL="285750" indent="-285750" defTabSz="914377">
              <a:spcBef>
                <a:spcPts val="1000"/>
              </a:spcBef>
              <a:spcAft>
                <a:spcPts val="1000"/>
              </a:spcAft>
              <a:buClr>
                <a:schemeClr val="accent2"/>
              </a:buClr>
              <a:buFont typeface="Arial" panose="020B0604020202020204" pitchFamily="34" charset="0"/>
              <a:buChar char="•"/>
            </a:pPr>
            <a:r>
              <a:rPr lang="en-GB" sz="1600" b="1" kern="1200">
                <a:latin typeface="Roboto" panose="02000000000000000000" pitchFamily="2" charset="0"/>
                <a:ea typeface="Roboto" panose="02000000000000000000" pitchFamily="2" charset="0"/>
                <a:cs typeface="Roboto" panose="02000000000000000000" pitchFamily="2" charset="0"/>
              </a:rPr>
              <a:t>How can you find out what skills or experiences are specifically required?  </a:t>
            </a:r>
          </a:p>
          <a:p>
            <a:pPr marL="285750" indent="-285750" defTabSz="914377">
              <a:spcBef>
                <a:spcPts val="1000"/>
              </a:spcBef>
              <a:spcAft>
                <a:spcPts val="1000"/>
              </a:spcAft>
              <a:buClr>
                <a:schemeClr val="accent2"/>
              </a:buClr>
              <a:buFont typeface="Arial" panose="020B0604020202020204" pitchFamily="34" charset="0"/>
              <a:buChar char="•"/>
            </a:pPr>
            <a:r>
              <a:rPr lang="en-GB" sz="1600" b="1" kern="1200">
                <a:latin typeface="Roboto" panose="02000000000000000000" pitchFamily="2" charset="0"/>
                <a:ea typeface="Roboto" panose="02000000000000000000" pitchFamily="2" charset="0"/>
                <a:cs typeface="Roboto" panose="02000000000000000000" pitchFamily="2" charset="0"/>
              </a:rPr>
              <a:t>Why would it help to know?</a:t>
            </a:r>
          </a:p>
          <a:p>
            <a:pPr marL="285750" indent="-285750" defTabSz="914377">
              <a:spcBef>
                <a:spcPts val="1000"/>
              </a:spcBef>
              <a:spcAft>
                <a:spcPts val="1000"/>
              </a:spcAft>
              <a:buClr>
                <a:schemeClr val="accent2"/>
              </a:buClr>
              <a:buFont typeface="Arial" panose="020B0604020202020204" pitchFamily="34" charset="0"/>
              <a:buChar char="•"/>
            </a:pPr>
            <a:r>
              <a:rPr lang="en-GB" sz="1600" b="1">
                <a:latin typeface="Roboto" panose="02000000000000000000" pitchFamily="2" charset="0"/>
                <a:ea typeface="Roboto" panose="02000000000000000000" pitchFamily="2" charset="0"/>
                <a:cs typeface="Roboto" panose="02000000000000000000" pitchFamily="2" charset="0"/>
              </a:rPr>
              <a:t>Do</a:t>
            </a:r>
            <a:r>
              <a:rPr lang="en-GB" sz="1600" b="1" kern="1200">
                <a:latin typeface="Roboto" panose="02000000000000000000" pitchFamily="2" charset="0"/>
                <a:ea typeface="Roboto" panose="02000000000000000000" pitchFamily="2" charset="0"/>
                <a:cs typeface="Roboto" panose="02000000000000000000" pitchFamily="2" charset="0"/>
              </a:rPr>
              <a:t> you think admissions tutors might ask ‘So What’?</a:t>
            </a:r>
          </a:p>
        </p:txBody>
      </p:sp>
      <p:grpSp>
        <p:nvGrpSpPr>
          <p:cNvPr id="16" name="Group 15">
            <a:extLst>
              <a:ext uri="{FF2B5EF4-FFF2-40B4-BE49-F238E27FC236}">
                <a16:creationId xmlns:a16="http://schemas.microsoft.com/office/drawing/2014/main" id="{45451BD7-4932-70B0-82AE-2DCCABFA863D}"/>
              </a:ext>
            </a:extLst>
          </p:cNvPr>
          <p:cNvGrpSpPr/>
          <p:nvPr/>
        </p:nvGrpSpPr>
        <p:grpSpPr>
          <a:xfrm>
            <a:off x="4622500" y="0"/>
            <a:ext cx="6751073" cy="6661500"/>
            <a:chOff x="5041258" y="0"/>
            <a:chExt cx="6751073" cy="6661500"/>
          </a:xfrm>
        </p:grpSpPr>
        <p:pic>
          <p:nvPicPr>
            <p:cNvPr id="11" name="Graphic 10">
              <a:extLst>
                <a:ext uri="{FF2B5EF4-FFF2-40B4-BE49-F238E27FC236}">
                  <a16:creationId xmlns:a16="http://schemas.microsoft.com/office/drawing/2014/main" id="{C0044756-6480-6016-ED32-66A09740AD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041258" y="0"/>
              <a:ext cx="6661500" cy="6661500"/>
            </a:xfrm>
            <a:prstGeom prst="rect">
              <a:avLst/>
            </a:prstGeom>
          </p:spPr>
        </p:pic>
        <p:sp>
          <p:nvSpPr>
            <p:cNvPr id="12" name="Title 1">
              <a:extLst>
                <a:ext uri="{FF2B5EF4-FFF2-40B4-BE49-F238E27FC236}">
                  <a16:creationId xmlns:a16="http://schemas.microsoft.com/office/drawing/2014/main" id="{243732A4-AAF3-1716-263D-354E9D781E85}"/>
                </a:ext>
              </a:extLst>
            </p:cNvPr>
            <p:cNvSpPr txBox="1">
              <a:spLocks/>
            </p:cNvSpPr>
            <p:nvPr/>
          </p:nvSpPr>
          <p:spPr>
            <a:xfrm rot="593445">
              <a:off x="9969346" y="3252222"/>
              <a:ext cx="1536192" cy="2429251"/>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20000" u="none" strike="noStrike" kern="1200" cap="none" spc="0" normalizeH="0" baseline="0" noProof="0">
                  <a:ln>
                    <a:noFill/>
                  </a:ln>
                  <a:solidFill>
                    <a:schemeClr val="accent5">
                      <a:alpha val="10361"/>
                    </a:schemeClr>
                  </a:solidFill>
                  <a:effectLst/>
                  <a:uLnTx/>
                  <a:uFillTx/>
                  <a:latin typeface="Helvetica" pitchFamily="2" charset="0"/>
                </a:rPr>
                <a:t>?</a:t>
              </a:r>
            </a:p>
          </p:txBody>
        </p:sp>
        <p:sp>
          <p:nvSpPr>
            <p:cNvPr id="14" name="Title 1">
              <a:extLst>
                <a:ext uri="{FF2B5EF4-FFF2-40B4-BE49-F238E27FC236}">
                  <a16:creationId xmlns:a16="http://schemas.microsoft.com/office/drawing/2014/main" id="{468E1CD7-26D4-2880-FEA6-E82D00561D43}"/>
                </a:ext>
              </a:extLst>
            </p:cNvPr>
            <p:cNvSpPr txBox="1">
              <a:spLocks/>
            </p:cNvSpPr>
            <p:nvPr/>
          </p:nvSpPr>
          <p:spPr>
            <a:xfrm rot="20781419">
              <a:off x="7694306" y="611194"/>
              <a:ext cx="1536192" cy="1460577"/>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9600" u="none" strike="noStrike" kern="1200" cap="none" spc="0" normalizeH="0" baseline="0" noProof="0">
                  <a:ln>
                    <a:noFill/>
                  </a:ln>
                  <a:solidFill>
                    <a:schemeClr val="accent5">
                      <a:alpha val="10361"/>
                    </a:schemeClr>
                  </a:solidFill>
                  <a:effectLst/>
                  <a:uLnTx/>
                  <a:uFillTx/>
                  <a:latin typeface="Helvetica" pitchFamily="2" charset="0"/>
                </a:rPr>
                <a:t>?</a:t>
              </a:r>
            </a:p>
          </p:txBody>
        </p:sp>
        <p:sp>
          <p:nvSpPr>
            <p:cNvPr id="15" name="Title 1">
              <a:extLst>
                <a:ext uri="{FF2B5EF4-FFF2-40B4-BE49-F238E27FC236}">
                  <a16:creationId xmlns:a16="http://schemas.microsoft.com/office/drawing/2014/main" id="{DAACE146-C163-CC11-BB59-353B5154320F}"/>
                </a:ext>
              </a:extLst>
            </p:cNvPr>
            <p:cNvSpPr txBox="1">
              <a:spLocks/>
            </p:cNvSpPr>
            <p:nvPr/>
          </p:nvSpPr>
          <p:spPr>
            <a:xfrm rot="593445">
              <a:off x="10256139" y="1224133"/>
              <a:ext cx="1536192" cy="1194971"/>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8000" u="none" strike="noStrike" kern="1200" cap="none" spc="0" normalizeH="0" baseline="0" noProof="0">
                  <a:ln>
                    <a:noFill/>
                  </a:ln>
                  <a:solidFill>
                    <a:schemeClr val="accent5">
                      <a:alpha val="10361"/>
                    </a:schemeClr>
                  </a:solidFill>
                  <a:effectLst/>
                  <a:uLnTx/>
                  <a:uFillTx/>
                  <a:latin typeface="Helvetica" pitchFamily="2" charset="0"/>
                </a:rPr>
                <a:t>?</a:t>
              </a:r>
            </a:p>
          </p:txBody>
        </p:sp>
      </p:grpSp>
    </p:spTree>
    <p:extLst>
      <p:ext uri="{BB962C8B-B14F-4D97-AF65-F5344CB8AC3E}">
        <p14:creationId xmlns:p14="http://schemas.microsoft.com/office/powerpoint/2010/main" val="2174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4DD4B5-87D4-101D-53D9-8A21A6D4843C}"/>
              </a:ext>
            </a:extLst>
          </p:cNvPr>
          <p:cNvSpPr/>
          <p:nvPr/>
        </p:nvSpPr>
        <p:spPr>
          <a:xfrm>
            <a:off x="818427" y="1656855"/>
            <a:ext cx="8959557" cy="4384110"/>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568CB7E-C4AD-7E31-8326-51CE6CA12A01}"/>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Research what to pick</a:t>
            </a:r>
          </a:p>
        </p:txBody>
      </p:sp>
      <p:sp>
        <p:nvSpPr>
          <p:cNvPr id="13" name="TextBox 12">
            <a:extLst>
              <a:ext uri="{FF2B5EF4-FFF2-40B4-BE49-F238E27FC236}">
                <a16:creationId xmlns:a16="http://schemas.microsoft.com/office/drawing/2014/main" id="{6B062CF8-05C8-E841-24F4-281E3D06E1B5}"/>
              </a:ext>
            </a:extLst>
          </p:cNvPr>
          <p:cNvSpPr txBox="1"/>
          <p:nvPr/>
        </p:nvSpPr>
        <p:spPr>
          <a:xfrm>
            <a:off x="1275584" y="2004918"/>
            <a:ext cx="7112423" cy="3687984"/>
          </a:xfrm>
          <a:prstGeom prst="rect">
            <a:avLst/>
          </a:prstGeom>
          <a:ln>
            <a:noFill/>
          </a:ln>
        </p:spPr>
        <p:txBody>
          <a:bodyPr vert="horz" lIns="0" tIns="0" rIns="0" bIns="0" rtlCol="0" anchor="t">
            <a:noAutofit/>
          </a:bodyPr>
          <a:lstStyle/>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Read university or college course information on UCAS</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Read the course content information on </a:t>
            </a:r>
            <a:r>
              <a:rPr lang="en-US" sz="1600" b="1" dirty="0" err="1">
                <a:latin typeface="Roboto"/>
                <a:ea typeface="Roboto"/>
                <a:cs typeface="Roboto"/>
              </a:rPr>
              <a:t>uni</a:t>
            </a:r>
            <a:r>
              <a:rPr lang="en-US" sz="1600" b="1" dirty="0">
                <a:latin typeface="Roboto"/>
                <a:ea typeface="Roboto"/>
                <a:cs typeface="Roboto"/>
              </a:rPr>
              <a:t> or college website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Look at how a course might be assessed</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Chat to a student ambassador on </a:t>
            </a:r>
            <a:r>
              <a:rPr lang="en-US" sz="1600" b="1" dirty="0" err="1">
                <a:latin typeface="Roboto"/>
                <a:ea typeface="Roboto"/>
                <a:cs typeface="Roboto"/>
              </a:rPr>
              <a:t>Unibuddy</a:t>
            </a:r>
            <a:r>
              <a:rPr lang="en-US" sz="1600" b="1" dirty="0">
                <a:latin typeface="Roboto"/>
                <a:ea typeface="Roboto"/>
                <a:cs typeface="Roboto"/>
              </a:rPr>
              <a:t> who already does the course</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Take a subject spotlight session on UCAS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Take a </a:t>
            </a:r>
            <a:r>
              <a:rPr lang="en-US" sz="1600" b="1" dirty="0" err="1">
                <a:latin typeface="Roboto"/>
                <a:ea typeface="Roboto"/>
                <a:cs typeface="Roboto"/>
              </a:rPr>
              <a:t>uni</a:t>
            </a:r>
            <a:r>
              <a:rPr lang="en-US" sz="1600" b="1" dirty="0">
                <a:latin typeface="Roboto"/>
                <a:ea typeface="Roboto"/>
                <a:cs typeface="Roboto"/>
              </a:rPr>
              <a:t> or college subject taster session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Ask questions of subject lecturers at an open day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Research job adverts of careers you might be interested in the future </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Take the UCAS careers quiz and look at the skills listed for each result</a:t>
            </a:r>
          </a:p>
          <a:p>
            <a:pPr marL="285750" indent="-285750">
              <a:spcAft>
                <a:spcPts val="1000"/>
              </a:spcAft>
              <a:buClr>
                <a:schemeClr val="accent2"/>
              </a:buClr>
              <a:buFont typeface="Arial" panose="020B0604020202020204" pitchFamily="34" charset="0"/>
              <a:buChar char="•"/>
            </a:pPr>
            <a:r>
              <a:rPr lang="en-US" sz="1600" b="1" dirty="0">
                <a:latin typeface="Roboto"/>
                <a:ea typeface="Roboto"/>
                <a:cs typeface="Roboto"/>
              </a:rPr>
              <a:t>Interview someone already in a career you're interested in</a:t>
            </a:r>
          </a:p>
        </p:txBody>
      </p:sp>
      <p:pic>
        <p:nvPicPr>
          <p:cNvPr id="16" name="Graphic 15">
            <a:extLst>
              <a:ext uri="{FF2B5EF4-FFF2-40B4-BE49-F238E27FC236}">
                <a16:creationId xmlns:a16="http://schemas.microsoft.com/office/drawing/2014/main" id="{B4A1ED93-5697-1252-43CB-8F5CE8D7CA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4326" y="-386982"/>
            <a:ext cx="4087674" cy="4087674"/>
          </a:xfrm>
          <a:prstGeom prst="rect">
            <a:avLst/>
          </a:prstGeom>
        </p:spPr>
      </p:pic>
      <p:pic>
        <p:nvPicPr>
          <p:cNvPr id="18" name="Graphic 17">
            <a:extLst>
              <a:ext uri="{FF2B5EF4-FFF2-40B4-BE49-F238E27FC236}">
                <a16:creationId xmlns:a16="http://schemas.microsoft.com/office/drawing/2014/main" id="{C85E6A83-CF5D-5432-78E2-E045D55492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38907" y="2187531"/>
            <a:ext cx="5018532" cy="5018532"/>
          </a:xfrm>
          <a:prstGeom prst="rect">
            <a:avLst/>
          </a:prstGeom>
        </p:spPr>
      </p:pic>
    </p:spTree>
    <p:extLst>
      <p:ext uri="{BB962C8B-B14F-4D97-AF65-F5344CB8AC3E}">
        <p14:creationId xmlns:p14="http://schemas.microsoft.com/office/powerpoint/2010/main" val="40587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B66994E-5FD7-C488-B051-670A299AB741}"/>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a:ln>
                  <a:noFill/>
                </a:ln>
                <a:solidFill>
                  <a:schemeClr val="accent5"/>
                </a:solidFill>
                <a:effectLst/>
                <a:uLnTx/>
                <a:uFillTx/>
                <a:latin typeface="Apricus Black" pitchFamily="2" charset="0"/>
              </a:rPr>
              <a:t>Remember to </a:t>
            </a:r>
            <a:r>
              <a:rPr kumimoji="0" lang="en-GB" sz="6000" u="none" strike="noStrike" kern="1200" cap="none" spc="0" normalizeH="0" baseline="0" noProof="0">
                <a:ln>
                  <a:noFill/>
                </a:ln>
                <a:solidFill>
                  <a:schemeClr val="accent2"/>
                </a:solidFill>
                <a:effectLst/>
                <a:uLnTx/>
                <a:uFillTx/>
                <a:latin typeface="Apricus Black" pitchFamily="2" charset="0"/>
              </a:rPr>
              <a:t>peel</a:t>
            </a:r>
          </a:p>
        </p:txBody>
      </p:sp>
      <p:sp>
        <p:nvSpPr>
          <p:cNvPr id="12" name="Text Placeholder 3">
            <a:extLst>
              <a:ext uri="{FF2B5EF4-FFF2-40B4-BE49-F238E27FC236}">
                <a16:creationId xmlns:a16="http://schemas.microsoft.com/office/drawing/2014/main" id="{B129461F-AB68-5F20-5319-990F46041583}"/>
              </a:ext>
            </a:extLst>
          </p:cNvPr>
          <p:cNvSpPr txBox="1">
            <a:spLocks/>
          </p:cNvSpPr>
          <p:nvPr/>
        </p:nvSpPr>
        <p:spPr>
          <a:xfrm>
            <a:off x="2542130" y="2228606"/>
            <a:ext cx="4496193" cy="243450"/>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latin typeface="Apricus Black" pitchFamily="2" charset="0"/>
                <a:ea typeface="Roboto" panose="02000000000000000000" pitchFamily="2" charset="0"/>
                <a:cs typeface="Roboto" panose="02000000000000000000" pitchFamily="2" charset="0"/>
              </a:rPr>
              <a:t>Make your point</a:t>
            </a:r>
          </a:p>
        </p:txBody>
      </p:sp>
      <p:sp>
        <p:nvSpPr>
          <p:cNvPr id="14" name="Text Placeholder 3">
            <a:extLst>
              <a:ext uri="{FF2B5EF4-FFF2-40B4-BE49-F238E27FC236}">
                <a16:creationId xmlns:a16="http://schemas.microsoft.com/office/drawing/2014/main" id="{7BC5C706-EAAC-BDD8-C297-A6CA4D01D2D5}"/>
              </a:ext>
            </a:extLst>
          </p:cNvPr>
          <p:cNvSpPr txBox="1">
            <a:spLocks/>
          </p:cNvSpPr>
          <p:nvPr/>
        </p:nvSpPr>
        <p:spPr>
          <a:xfrm>
            <a:off x="788861" y="2047531"/>
            <a:ext cx="724511" cy="645793"/>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solidFill>
                  <a:schemeClr val="accent2"/>
                </a:solidFill>
                <a:latin typeface="Apricus Black" pitchFamily="2" charset="0"/>
                <a:ea typeface="Roboto" panose="02000000000000000000" pitchFamily="2" charset="0"/>
                <a:cs typeface="Roboto" panose="02000000000000000000" pitchFamily="2" charset="0"/>
              </a:rPr>
              <a:t>P</a:t>
            </a:r>
            <a:r>
              <a:rPr lang="en-GB" b="1">
                <a:solidFill>
                  <a:schemeClr val="accent5"/>
                </a:solidFill>
                <a:latin typeface="Apricus Black" pitchFamily="2" charset="0"/>
                <a:ea typeface="Roboto" panose="02000000000000000000" pitchFamily="2" charset="0"/>
                <a:cs typeface="Roboto" panose="02000000000000000000" pitchFamily="2" charset="0"/>
              </a:rPr>
              <a:t>oint</a:t>
            </a:r>
          </a:p>
        </p:txBody>
      </p:sp>
      <p:sp>
        <p:nvSpPr>
          <p:cNvPr id="17" name="Text Placeholder 3">
            <a:extLst>
              <a:ext uri="{FF2B5EF4-FFF2-40B4-BE49-F238E27FC236}">
                <a16:creationId xmlns:a16="http://schemas.microsoft.com/office/drawing/2014/main" id="{DA604C31-1936-9CC9-B4D6-EF2E6776D035}"/>
              </a:ext>
            </a:extLst>
          </p:cNvPr>
          <p:cNvSpPr txBox="1">
            <a:spLocks/>
          </p:cNvSpPr>
          <p:nvPr/>
        </p:nvSpPr>
        <p:spPr>
          <a:xfrm>
            <a:off x="788860" y="2835947"/>
            <a:ext cx="2391029" cy="645793"/>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solidFill>
                  <a:schemeClr val="accent2"/>
                </a:solidFill>
                <a:latin typeface="Apricus Black" pitchFamily="2" charset="0"/>
                <a:ea typeface="Roboto" panose="02000000000000000000" pitchFamily="2" charset="0"/>
                <a:cs typeface="Roboto" panose="02000000000000000000" pitchFamily="2" charset="0"/>
              </a:rPr>
              <a:t>e</a:t>
            </a:r>
            <a:r>
              <a:rPr lang="en-GB" b="1">
                <a:solidFill>
                  <a:schemeClr val="accent5"/>
                </a:solidFill>
                <a:latin typeface="Apricus Black" pitchFamily="2" charset="0"/>
                <a:ea typeface="Roboto" panose="02000000000000000000" pitchFamily="2" charset="0"/>
                <a:cs typeface="Roboto" panose="02000000000000000000" pitchFamily="2" charset="0"/>
              </a:rPr>
              <a:t>vidence</a:t>
            </a:r>
          </a:p>
        </p:txBody>
      </p:sp>
      <p:sp>
        <p:nvSpPr>
          <p:cNvPr id="18" name="Text Placeholder 3">
            <a:extLst>
              <a:ext uri="{FF2B5EF4-FFF2-40B4-BE49-F238E27FC236}">
                <a16:creationId xmlns:a16="http://schemas.microsoft.com/office/drawing/2014/main" id="{3A5AD486-CC53-E8D0-65A9-22E0A795088F}"/>
              </a:ext>
            </a:extLst>
          </p:cNvPr>
          <p:cNvSpPr txBox="1">
            <a:spLocks/>
          </p:cNvSpPr>
          <p:nvPr/>
        </p:nvSpPr>
        <p:spPr>
          <a:xfrm>
            <a:off x="788860" y="3624363"/>
            <a:ext cx="2391029" cy="645793"/>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solidFill>
                  <a:schemeClr val="accent2"/>
                </a:solidFill>
                <a:latin typeface="Apricus Black" pitchFamily="2" charset="0"/>
                <a:ea typeface="Roboto" panose="02000000000000000000" pitchFamily="2" charset="0"/>
                <a:cs typeface="Roboto" panose="02000000000000000000" pitchFamily="2" charset="0"/>
              </a:rPr>
              <a:t>e</a:t>
            </a:r>
            <a:r>
              <a:rPr lang="en-GB" b="1">
                <a:solidFill>
                  <a:schemeClr val="accent5"/>
                </a:solidFill>
                <a:latin typeface="Apricus Black" pitchFamily="2" charset="0"/>
                <a:ea typeface="Roboto" panose="02000000000000000000" pitchFamily="2" charset="0"/>
                <a:cs typeface="Roboto" panose="02000000000000000000" pitchFamily="2" charset="0"/>
              </a:rPr>
              <a:t>xplain</a:t>
            </a:r>
          </a:p>
        </p:txBody>
      </p:sp>
      <p:sp>
        <p:nvSpPr>
          <p:cNvPr id="19" name="Text Placeholder 3">
            <a:extLst>
              <a:ext uri="{FF2B5EF4-FFF2-40B4-BE49-F238E27FC236}">
                <a16:creationId xmlns:a16="http://schemas.microsoft.com/office/drawing/2014/main" id="{FFAFFE8B-EA46-36F8-10B7-FB3ECF913F47}"/>
              </a:ext>
            </a:extLst>
          </p:cNvPr>
          <p:cNvSpPr txBox="1">
            <a:spLocks/>
          </p:cNvSpPr>
          <p:nvPr/>
        </p:nvSpPr>
        <p:spPr>
          <a:xfrm>
            <a:off x="788860" y="4412779"/>
            <a:ext cx="2391029" cy="645793"/>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solidFill>
                  <a:schemeClr val="accent2"/>
                </a:solidFill>
                <a:latin typeface="Apricus Black" pitchFamily="2" charset="0"/>
                <a:ea typeface="Roboto" panose="02000000000000000000" pitchFamily="2" charset="0"/>
                <a:cs typeface="Roboto" panose="02000000000000000000" pitchFamily="2" charset="0"/>
              </a:rPr>
              <a:t>L</a:t>
            </a:r>
            <a:r>
              <a:rPr lang="en-GB" b="1">
                <a:solidFill>
                  <a:schemeClr val="accent5"/>
                </a:solidFill>
                <a:latin typeface="Apricus Black" pitchFamily="2" charset="0"/>
                <a:ea typeface="Roboto" panose="02000000000000000000" pitchFamily="2" charset="0"/>
                <a:cs typeface="Roboto" panose="02000000000000000000" pitchFamily="2" charset="0"/>
              </a:rPr>
              <a:t>ink</a:t>
            </a:r>
          </a:p>
        </p:txBody>
      </p:sp>
      <p:cxnSp>
        <p:nvCxnSpPr>
          <p:cNvPr id="26" name="Straight Connector 25">
            <a:extLst>
              <a:ext uri="{FF2B5EF4-FFF2-40B4-BE49-F238E27FC236}">
                <a16:creationId xmlns:a16="http://schemas.microsoft.com/office/drawing/2014/main" id="{18CE279E-DFC3-848F-777C-956814C36200}"/>
              </a:ext>
            </a:extLst>
          </p:cNvPr>
          <p:cNvCxnSpPr>
            <a:cxnSpLocks/>
          </p:cNvCxnSpPr>
          <p:nvPr/>
        </p:nvCxnSpPr>
        <p:spPr>
          <a:xfrm flipV="1">
            <a:off x="1558241" y="2399255"/>
            <a:ext cx="795129" cy="8519"/>
          </a:xfrm>
          <a:prstGeom prst="line">
            <a:avLst/>
          </a:prstGeom>
          <a:ln w="19050" cap="rnd">
            <a:solidFill>
              <a:schemeClr val="tx1">
                <a:alpha val="50000"/>
              </a:schemeClr>
            </a:solidFill>
            <a:prstDash val="sysDot"/>
            <a:miter lim="800000"/>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1A73950-F5B0-EC8C-DAD8-CCBD17C7B0D0}"/>
              </a:ext>
            </a:extLst>
          </p:cNvPr>
          <p:cNvCxnSpPr>
            <a:cxnSpLocks/>
          </p:cNvCxnSpPr>
          <p:nvPr/>
        </p:nvCxnSpPr>
        <p:spPr>
          <a:xfrm flipV="1">
            <a:off x="2006921" y="3189830"/>
            <a:ext cx="346449" cy="4892"/>
          </a:xfrm>
          <a:prstGeom prst="line">
            <a:avLst/>
          </a:prstGeom>
          <a:ln w="19050" cap="rnd">
            <a:solidFill>
              <a:schemeClr val="tx1">
                <a:alpha val="50000"/>
              </a:schemeClr>
            </a:solidFill>
            <a:prstDash val="sysDot"/>
            <a:miter lim="800000"/>
            <a:headEnd type="none"/>
            <a:tailEnd type="none"/>
          </a:ln>
        </p:spPr>
        <p:style>
          <a:lnRef idx="2">
            <a:schemeClr val="accent1"/>
          </a:lnRef>
          <a:fillRef idx="0">
            <a:schemeClr val="accent1"/>
          </a:fillRef>
          <a:effectRef idx="1">
            <a:schemeClr val="accent1"/>
          </a:effectRef>
          <a:fontRef idx="minor">
            <a:schemeClr val="tx1"/>
          </a:fontRef>
        </p:style>
      </p:cxnSp>
      <p:sp>
        <p:nvSpPr>
          <p:cNvPr id="29" name="Text Placeholder 3">
            <a:extLst>
              <a:ext uri="{FF2B5EF4-FFF2-40B4-BE49-F238E27FC236}">
                <a16:creationId xmlns:a16="http://schemas.microsoft.com/office/drawing/2014/main" id="{3EFEB49A-BA9A-DDB1-ED08-B89EB39F48B1}"/>
              </a:ext>
            </a:extLst>
          </p:cNvPr>
          <p:cNvSpPr txBox="1">
            <a:spLocks/>
          </p:cNvSpPr>
          <p:nvPr/>
        </p:nvSpPr>
        <p:spPr>
          <a:xfrm>
            <a:off x="2542130" y="3003109"/>
            <a:ext cx="5473612" cy="243450"/>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latin typeface="Apricus Black" pitchFamily="2" charset="0"/>
                <a:ea typeface="Roboto" panose="02000000000000000000" pitchFamily="2" charset="0"/>
                <a:cs typeface="Roboto" panose="02000000000000000000" pitchFamily="2" charset="0"/>
              </a:rPr>
              <a:t>Back it up with Evidence and examples</a:t>
            </a:r>
          </a:p>
        </p:txBody>
      </p:sp>
      <p:cxnSp>
        <p:nvCxnSpPr>
          <p:cNvPr id="32" name="Straight Connector 31">
            <a:extLst>
              <a:ext uri="{FF2B5EF4-FFF2-40B4-BE49-F238E27FC236}">
                <a16:creationId xmlns:a16="http://schemas.microsoft.com/office/drawing/2014/main" id="{0946F29C-AFFE-82AE-3633-EA4F2AF9C221}"/>
              </a:ext>
            </a:extLst>
          </p:cNvPr>
          <p:cNvCxnSpPr>
            <a:cxnSpLocks/>
          </p:cNvCxnSpPr>
          <p:nvPr/>
        </p:nvCxnSpPr>
        <p:spPr>
          <a:xfrm flipV="1">
            <a:off x="1867211" y="3977914"/>
            <a:ext cx="486159" cy="4892"/>
          </a:xfrm>
          <a:prstGeom prst="line">
            <a:avLst/>
          </a:prstGeom>
          <a:ln w="19050" cap="rnd">
            <a:solidFill>
              <a:schemeClr val="tx1">
                <a:alpha val="50000"/>
              </a:schemeClr>
            </a:solidFill>
            <a:prstDash val="sysDot"/>
            <a:miter lim="800000"/>
            <a:headEnd type="none"/>
            <a:tailEnd type="none"/>
          </a:ln>
        </p:spPr>
        <p:style>
          <a:lnRef idx="2">
            <a:schemeClr val="accent1"/>
          </a:lnRef>
          <a:fillRef idx="0">
            <a:schemeClr val="accent1"/>
          </a:fillRef>
          <a:effectRef idx="1">
            <a:schemeClr val="accent1"/>
          </a:effectRef>
          <a:fontRef idx="minor">
            <a:schemeClr val="tx1"/>
          </a:fontRef>
        </p:style>
      </p:cxnSp>
      <p:sp>
        <p:nvSpPr>
          <p:cNvPr id="34" name="Text Placeholder 3">
            <a:extLst>
              <a:ext uri="{FF2B5EF4-FFF2-40B4-BE49-F238E27FC236}">
                <a16:creationId xmlns:a16="http://schemas.microsoft.com/office/drawing/2014/main" id="{05C4BA3A-0834-7BA4-D5D3-AD674332B80B}"/>
              </a:ext>
            </a:extLst>
          </p:cNvPr>
          <p:cNvSpPr txBox="1">
            <a:spLocks/>
          </p:cNvSpPr>
          <p:nvPr/>
        </p:nvSpPr>
        <p:spPr>
          <a:xfrm>
            <a:off x="2542130" y="3777612"/>
            <a:ext cx="6072828" cy="305284"/>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latin typeface="Apricus Black" pitchFamily="2" charset="0"/>
                <a:ea typeface="Roboto" panose="02000000000000000000" pitchFamily="2" charset="0"/>
                <a:cs typeface="Roboto" panose="02000000000000000000" pitchFamily="2" charset="0"/>
              </a:rPr>
              <a:t>Explain how the evidence supports your point </a:t>
            </a:r>
          </a:p>
        </p:txBody>
      </p:sp>
      <p:cxnSp>
        <p:nvCxnSpPr>
          <p:cNvPr id="36" name="Straight Connector 35">
            <a:extLst>
              <a:ext uri="{FF2B5EF4-FFF2-40B4-BE49-F238E27FC236}">
                <a16:creationId xmlns:a16="http://schemas.microsoft.com/office/drawing/2014/main" id="{2F9059A9-14E9-94BE-420A-E9D83E3523F3}"/>
              </a:ext>
            </a:extLst>
          </p:cNvPr>
          <p:cNvCxnSpPr>
            <a:cxnSpLocks/>
          </p:cNvCxnSpPr>
          <p:nvPr/>
        </p:nvCxnSpPr>
        <p:spPr>
          <a:xfrm flipV="1">
            <a:off x="1388444" y="4762893"/>
            <a:ext cx="964926" cy="11694"/>
          </a:xfrm>
          <a:prstGeom prst="line">
            <a:avLst/>
          </a:prstGeom>
          <a:ln w="19050" cap="rnd">
            <a:solidFill>
              <a:schemeClr val="tx1">
                <a:alpha val="50000"/>
              </a:schemeClr>
            </a:solidFill>
            <a:prstDash val="sysDot"/>
            <a:miter lim="800000"/>
            <a:headEnd type="none"/>
            <a:tailEnd type="none"/>
          </a:ln>
        </p:spPr>
        <p:style>
          <a:lnRef idx="2">
            <a:schemeClr val="accent1"/>
          </a:lnRef>
          <a:fillRef idx="0">
            <a:schemeClr val="accent1"/>
          </a:fillRef>
          <a:effectRef idx="1">
            <a:schemeClr val="accent1"/>
          </a:effectRef>
          <a:fontRef idx="minor">
            <a:schemeClr val="tx1"/>
          </a:fontRef>
        </p:style>
      </p:cxnSp>
      <p:sp>
        <p:nvSpPr>
          <p:cNvPr id="38" name="Text Placeholder 3">
            <a:extLst>
              <a:ext uri="{FF2B5EF4-FFF2-40B4-BE49-F238E27FC236}">
                <a16:creationId xmlns:a16="http://schemas.microsoft.com/office/drawing/2014/main" id="{73279E17-5096-7FEA-CB32-878EC83FC3C4}"/>
              </a:ext>
            </a:extLst>
          </p:cNvPr>
          <p:cNvSpPr txBox="1">
            <a:spLocks/>
          </p:cNvSpPr>
          <p:nvPr/>
        </p:nvSpPr>
        <p:spPr>
          <a:xfrm>
            <a:off x="2542130" y="4613950"/>
            <a:ext cx="5337749" cy="243450"/>
          </a:xfrm>
          <a:prstGeom prst="rect">
            <a:avLst/>
          </a:prstGeom>
        </p:spPr>
        <p:txBody>
          <a:bodyPr lIns="0" tIns="0" rIns="0" bIns="0" anchor="ctr">
            <a:no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spcAft>
                <a:spcPts val="1000"/>
              </a:spcAft>
              <a:buNone/>
            </a:pPr>
            <a:r>
              <a:rPr lang="en-GB" b="1">
                <a:latin typeface="Apricus Black" pitchFamily="2" charset="0"/>
                <a:ea typeface="Roboto" panose="02000000000000000000" pitchFamily="2" charset="0"/>
                <a:cs typeface="Roboto" panose="02000000000000000000" pitchFamily="2" charset="0"/>
              </a:rPr>
              <a:t>Link it back to the course(s)/subject</a:t>
            </a:r>
          </a:p>
        </p:txBody>
      </p:sp>
      <p:pic>
        <p:nvPicPr>
          <p:cNvPr id="42" name="Graphic 41">
            <a:extLst>
              <a:ext uri="{FF2B5EF4-FFF2-40B4-BE49-F238E27FC236}">
                <a16:creationId xmlns:a16="http://schemas.microsoft.com/office/drawing/2014/main" id="{B28797E1-F4DA-1961-AF73-4AC66788A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74541" y="1341482"/>
            <a:ext cx="4830718" cy="4830718"/>
          </a:xfrm>
          <a:prstGeom prst="rect">
            <a:avLst/>
          </a:prstGeom>
        </p:spPr>
      </p:pic>
      <p:sp>
        <p:nvSpPr>
          <p:cNvPr id="43" name="TextBox 42">
            <a:extLst>
              <a:ext uri="{FF2B5EF4-FFF2-40B4-BE49-F238E27FC236}">
                <a16:creationId xmlns:a16="http://schemas.microsoft.com/office/drawing/2014/main" id="{2167E472-3E19-E7FF-2725-45CB26008F5B}"/>
              </a:ext>
            </a:extLst>
          </p:cNvPr>
          <p:cNvSpPr txBox="1"/>
          <p:nvPr/>
        </p:nvSpPr>
        <p:spPr>
          <a:xfrm>
            <a:off x="10051551" y="6507920"/>
            <a:ext cx="1744908" cy="92333"/>
          </a:xfrm>
          <a:prstGeom prst="rect">
            <a:avLst/>
          </a:prstGeom>
          <a:noFill/>
        </p:spPr>
        <p:txBody>
          <a:bodyPr wrap="square" lIns="0" tIns="0" rIns="0" bIns="0" rtlCol="0">
            <a:spAutoFit/>
          </a:bodyPr>
          <a:lstStyle/>
          <a:p>
            <a:r>
              <a:rPr lang="en-GB" sz="600">
                <a:effectLst/>
                <a:latin typeface="Roboto Light" panose="02000000000000000000" pitchFamily="2" charset="0"/>
                <a:ea typeface="Roboto Light" panose="02000000000000000000" pitchFamily="2" charset="0"/>
                <a:cs typeface="Roboto Light" panose="02000000000000000000" pitchFamily="2" charset="0"/>
              </a:rPr>
              <a:t>All illustrations designed by </a:t>
            </a:r>
            <a:r>
              <a:rPr lang="en-GB" sz="600" err="1">
                <a:effectLst/>
                <a:latin typeface="Roboto Light" panose="02000000000000000000" pitchFamily="2" charset="0"/>
                <a:ea typeface="Roboto Light" panose="02000000000000000000" pitchFamily="2" charset="0"/>
                <a:cs typeface="Roboto Light" panose="02000000000000000000" pitchFamily="2" charset="0"/>
              </a:rPr>
              <a:t>Storyset</a:t>
            </a:r>
            <a:r>
              <a:rPr lang="en-GB" sz="600">
                <a:effectLst/>
                <a:latin typeface="Roboto Light" panose="02000000000000000000" pitchFamily="2" charset="0"/>
                <a:ea typeface="Roboto Light" panose="02000000000000000000" pitchFamily="2" charset="0"/>
                <a:cs typeface="Roboto Light" panose="02000000000000000000" pitchFamily="2" charset="0"/>
              </a:rPr>
              <a:t> on </a:t>
            </a:r>
            <a:r>
              <a:rPr lang="en-GB" sz="600" err="1">
                <a:effectLst/>
                <a:latin typeface="Roboto Light" panose="02000000000000000000" pitchFamily="2" charset="0"/>
                <a:ea typeface="Roboto Light" panose="02000000000000000000" pitchFamily="2" charset="0"/>
                <a:cs typeface="Roboto Light" panose="02000000000000000000" pitchFamily="2" charset="0"/>
              </a:rPr>
              <a:t>Freepik.com</a:t>
            </a:r>
            <a:endParaRPr lang="en-GB" sz="600">
              <a:effectLst/>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25628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CAS Colours">
      <a:dk1>
        <a:srgbClr val="1F2834"/>
      </a:dk1>
      <a:lt1>
        <a:srgbClr val="FFFFFF"/>
      </a:lt1>
      <a:dk2>
        <a:srgbClr val="44546A"/>
      </a:dk2>
      <a:lt2>
        <a:srgbClr val="E7E6E6"/>
      </a:lt2>
      <a:accent1>
        <a:srgbClr val="FB705B"/>
      </a:accent1>
      <a:accent2>
        <a:srgbClr val="E6007E"/>
      </a:accent2>
      <a:accent3>
        <a:srgbClr val="5DB88D"/>
      </a:accent3>
      <a:accent4>
        <a:srgbClr val="3BC0C7"/>
      </a:accent4>
      <a:accent5>
        <a:srgbClr val="3B92D9"/>
      </a:accent5>
      <a:accent6>
        <a:srgbClr val="836CD8"/>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FCC0514A9494A9AAA7563D88BEC32" ma:contentTypeVersion="17" ma:contentTypeDescription="Create a new document." ma:contentTypeScope="" ma:versionID="294221d010d46e1896d019ef12476dc3">
  <xsd:schema xmlns:xsd="http://www.w3.org/2001/XMLSchema" xmlns:xs="http://www.w3.org/2001/XMLSchema" xmlns:p="http://schemas.microsoft.com/office/2006/metadata/properties" xmlns:ns1="http://schemas.microsoft.com/sharepoint/v3" xmlns:ns2="4811a8f5-94fe-4bd2-a545-ad404c8abdd7" xmlns:ns3="bc3fd331-849c-4bb1-8914-632449ef07f2" targetNamespace="http://schemas.microsoft.com/office/2006/metadata/properties" ma:root="true" ma:fieldsID="8b5201546ffd91a0d669042e8f026cff" ns1:_="" ns2:_="" ns3:_="">
    <xsd:import namespace="http://schemas.microsoft.com/sharepoint/v3"/>
    <xsd:import namespace="4811a8f5-94fe-4bd2-a545-ad404c8abdd7"/>
    <xsd:import namespace="bc3fd331-849c-4bb1-8914-632449ef07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1a8f5-94fe-4bd2-a545-ad404c8abd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3fd331-849c-4bb1-8914-632449ef07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ad73544-c619-4b92-958d-530d3361294a}" ma:internalName="TaxCatchAll" ma:showField="CatchAllData" ma:web="bc3fd331-849c-4bb1-8914-632449ef07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811a8f5-94fe-4bd2-a545-ad404c8abdd7">
      <Terms xmlns="http://schemas.microsoft.com/office/infopath/2007/PartnerControls"/>
    </lcf76f155ced4ddcb4097134ff3c332f>
    <TaxCatchAll xmlns="bc3fd331-849c-4bb1-8914-632449ef07f2" xsi:nil="true"/>
  </documentManagement>
</p:properties>
</file>

<file path=customXml/itemProps1.xml><?xml version="1.0" encoding="utf-8"?>
<ds:datastoreItem xmlns:ds="http://schemas.openxmlformats.org/officeDocument/2006/customXml" ds:itemID="{00B5E136-B937-4DB9-830A-BD7DA172C9B4}">
  <ds:schemaRefs>
    <ds:schemaRef ds:uri="4811a8f5-94fe-4bd2-a545-ad404c8abdd7"/>
    <ds:schemaRef ds:uri="bc3fd331-849c-4bb1-8914-632449ef07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DBF239-E158-4307-A835-E2F34F8CF479}">
  <ds:schemaRefs>
    <ds:schemaRef ds:uri="http://schemas.microsoft.com/sharepoint/v3/contenttype/forms"/>
  </ds:schemaRefs>
</ds:datastoreItem>
</file>

<file path=customXml/itemProps3.xml><?xml version="1.0" encoding="utf-8"?>
<ds:datastoreItem xmlns:ds="http://schemas.openxmlformats.org/officeDocument/2006/customXml" ds:itemID="{B31B12B5-DA08-425D-B4A9-1000FB182C5C}">
  <ds:schemaRefs>
    <ds:schemaRef ds:uri="4811a8f5-94fe-4bd2-a545-ad404c8abdd7"/>
    <ds:schemaRef ds:uri="55603442-09ec-4cf3-b21f-b1c3f828b53a"/>
    <ds:schemaRef ds:uri="7ea19176-5d6b-402f-9bd8-e7e810a315d5"/>
    <ds:schemaRef ds:uri="bc3fd331-849c-4bb1-8914-632449ef07f2"/>
    <ds:schemaRef ds:uri="fa48a185-2363-4a1f-b2bd-1f749f7367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4</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Bacon</dc:creator>
  <cp:revision>3</cp:revision>
  <dcterms:created xsi:type="dcterms:W3CDTF">2024-08-28T13:10:32Z</dcterms:created>
  <dcterms:modified xsi:type="dcterms:W3CDTF">2024-09-03T14:00:48Z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2024-08-28T15:01:26Z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c882ce20-9da4-4d66-b7d9-318ec06e0250</vt:lpwstr>
  </property>
  <property fmtid="{D5CDD505-2E9C-101B-9397-08002B2CF9AE}" pid="8" name="MSIP_Label_119c747e-0609-44bc-a84a-379ba7e92455_ContentBits">
    <vt:lpwstr>0</vt:lpwstr>
  </property>
  <property fmtid="{D5CDD505-2E9C-101B-9397-08002B2CF9AE}" pid="9" name="ContentTypeId">
    <vt:lpwstr>0x010100A06FCC0514A9494A9AAA7563D88BEC32</vt:lpwstr>
  </property>
  <property fmtid="{D5CDD505-2E9C-101B-9397-08002B2CF9AE}" pid="10" name="MediaServiceImageTags">
    <vt:lpwstr/>
  </property>
</Properties>
</file>