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44"/>
  </p:notesMasterIdLst>
  <p:sldIdLst>
    <p:sldId id="392" r:id="rId5"/>
    <p:sldId id="4282" r:id="rId6"/>
    <p:sldId id="4295" r:id="rId7"/>
    <p:sldId id="524" r:id="rId8"/>
    <p:sldId id="522" r:id="rId9"/>
    <p:sldId id="523" r:id="rId10"/>
    <p:sldId id="502" r:id="rId11"/>
    <p:sldId id="525" r:id="rId12"/>
    <p:sldId id="510" r:id="rId13"/>
    <p:sldId id="511" r:id="rId14"/>
    <p:sldId id="512" r:id="rId15"/>
    <p:sldId id="514" r:id="rId16"/>
    <p:sldId id="4292" r:id="rId17"/>
    <p:sldId id="536" r:id="rId18"/>
    <p:sldId id="4287" r:id="rId19"/>
    <p:sldId id="4293" r:id="rId20"/>
    <p:sldId id="489" r:id="rId21"/>
    <p:sldId id="4290" r:id="rId22"/>
    <p:sldId id="4294" r:id="rId23"/>
    <p:sldId id="520" r:id="rId24"/>
    <p:sldId id="527" r:id="rId25"/>
    <p:sldId id="528" r:id="rId26"/>
    <p:sldId id="529" r:id="rId27"/>
    <p:sldId id="530" r:id="rId28"/>
    <p:sldId id="532" r:id="rId29"/>
    <p:sldId id="481" r:id="rId30"/>
    <p:sldId id="485" r:id="rId31"/>
    <p:sldId id="482" r:id="rId32"/>
    <p:sldId id="483" r:id="rId33"/>
    <p:sldId id="480" r:id="rId34"/>
    <p:sldId id="487" r:id="rId35"/>
    <p:sldId id="531" r:id="rId36"/>
    <p:sldId id="386" r:id="rId37"/>
    <p:sldId id="4299" r:id="rId38"/>
    <p:sldId id="4300" r:id="rId39"/>
    <p:sldId id="4297" r:id="rId40"/>
    <p:sldId id="534" r:id="rId41"/>
    <p:sldId id="533" r:id="rId42"/>
    <p:sldId id="535" r:id="rId43"/>
  </p:sldIdLst>
  <p:sldSz cx="9144000" cy="5143500" type="screen16x9"/>
  <p:notesSz cx="6858000" cy="91440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264933-18EB-4D7B-E1A6-978FDF5E6D16}" name="Kim Eccleston" initials="KE" userId="S::K.Eccleston@ucas.ac.uk::f53f8cec-75ef-4a69-a417-41025075483e" providerId="AD"/>
  <p188:author id="{AEDB4748-6442-F55F-B45F-9B7F6CFC6931}" name="Courteney Sheppard" initials="CS" userId="S::c.sheppard@ucas.ac.uk::bd4b4bf9-a792-4cb3-84b1-08dc3d396d5e" providerId="AD"/>
  <p188:author id="{4A611C5D-401C-8C5B-4101-BB5E693D7DE0}" name="Louise Cyprien" initials="LC" userId="S::l.cyprien@ucas.ac.uk::1c7b4ea1-1f9f-43ee-9c3c-2f5c08448edb" providerId="AD"/>
  <p188:author id="{98A90076-7428-C294-528D-C6F8A16E34B2}" name="Callie Hawkins" initials="CH" userId="S::C.Hawkins@ucas.ac.uk::868b9dd9-2d15-4c78-b82a-ae33240229b2" providerId="AD"/>
  <p188:author id="{3CA79A8E-CF86-1748-A888-11FA11F70B23}" name="Silva Carver" initials="SC" userId="S::S.Carver@ucas.ac.uk::caef1096-6fc8-4bb8-bdc3-922372347c66" providerId="AD"/>
  <p188:author id="{22748893-4358-D61C-C1F3-91A74BF0EBF0}" name="Ellie Rowley" initials="" userId="S::E.Rowley@ucas.ac.uk::df92291e-9f08-402b-90d7-9966d1891099" providerId="AD"/>
  <p188:author id="{50B1C3BF-B5AB-D741-8FA4-A004DB86A86A}" name="Lee Standen" initials="" userId="S::L.Standen@ucas.ac.uk::1c89d02f-a495-4c8f-82b9-43bc1992142b" providerId="AD"/>
  <p188:author id="{74B084C6-0DDB-CCCC-8127-A86747C02E21}" name="Samantha Sykes" initials="SS" userId="S::s.sykes@ucas.ac.uk::90c81e61-1625-4134-9dba-bbafe25093fa" providerId="AD"/>
  <p188:author id="{DAC2FFC7-B091-04F0-3185-5DD555345E03}" name="Ellie Rowley" initials="ER" userId="S::e.rowley@ucas.ac.uk::df92291e-9f08-402b-90d7-9966d1891099" providerId="AD"/>
  <p188:author id="{BFF4ADE3-3567-6CA4-DEFD-2C23598E2FFA}" name="Carolyn Mindos" initials="CM" userId="S::C.Mindos@ucas.ac.uk::ac0edad5-4cfa-41dc-9089-1ac7cc35338f" providerId="AD"/>
  <p188:author id="{0BC970EC-F92B-7AFE-628B-5321F513A322}" name="Samantha Sykes" initials="SS" userId="S::S.Sykes@ucas.ac.uk::90c81e61-1625-4134-9dba-bbafe25093fa" providerId="AD"/>
  <p188:author id="{AA3E39F3-9E23-CC29-6BFF-B9EBEEE29E18}" name="Harry Dennish" initials="HD" userId="S::h.dennish@ucas.ac.uk::c040ac76-e0f3-4923-afa3-1a46630e04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9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39B062-D854-4D83-959A-A65DA883718F}" v="884" dt="2024-08-20T14:15:36.989"/>
    <p1510:client id="{684B0465-5420-4B2D-B2EB-DB7FE8A0849B}" v="18" dt="2024-08-20T13:16:20.978"/>
    <p1510:client id="{C178FF5A-3085-4669-ABFF-7EA2C04D8AD3}" v="384" dt="2024-08-20T19:50:51.473"/>
    <p1510:client id="{DEE4C115-825E-CD0B-3EEA-6F1EA2F2A28D}" v="3" dt="2024-08-20T12:22:11.752"/>
    <p1510:client id="{E457E632-5A0A-BCB6-ED2B-B5465CA430DE}" v="1219" dt="2024-08-20T10:30:34.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9" d="100"/>
          <a:sy n="149" d="100"/>
        </p:scale>
        <p:origin x="504" y="10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3</a:t>
            </a:fld>
            <a:endParaRPr lang="en-US"/>
          </a:p>
        </p:txBody>
      </p:sp>
    </p:spTree>
    <p:extLst>
      <p:ext uri="{BB962C8B-B14F-4D97-AF65-F5344CB8AC3E}">
        <p14:creationId xmlns:p14="http://schemas.microsoft.com/office/powerpoint/2010/main" val="1160024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12</a:t>
            </a:fld>
            <a:endParaRPr lang="en-US"/>
          </a:p>
        </p:txBody>
      </p:sp>
    </p:spTree>
    <p:extLst>
      <p:ext uri="{BB962C8B-B14F-4D97-AF65-F5344CB8AC3E}">
        <p14:creationId xmlns:p14="http://schemas.microsoft.com/office/powerpoint/2010/main" val="120353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solidFill>
                  <a:schemeClr val="accent1"/>
                </a:solidFill>
                <a:latin typeface="+mj-lt"/>
                <a:ea typeface="Roboto Light" panose="02000000000000000000" pitchFamily="2" charset="0"/>
                <a:cs typeface="Roboto Light" panose="02000000000000000000" pitchFamily="2" charset="0"/>
              </a:rPr>
              <a:t>T</a:t>
            </a:r>
            <a:r>
              <a:rPr lang="en-GB" sz="900" b="0">
                <a:solidFill>
                  <a:schemeClr val="accent1"/>
                </a:solidFill>
                <a:latin typeface="+mj-lt"/>
                <a:ea typeface="Roboto Light" panose="02000000000000000000" pitchFamily="2" charset="0"/>
                <a:cs typeface="Roboto Light" panose="02000000000000000000" pitchFamily="2" charset="0"/>
              </a:rPr>
              <a:t>his application fee payment method means</a:t>
            </a:r>
            <a:r>
              <a:rPr lang="en-GB" sz="800"/>
              <a:t> </a:t>
            </a:r>
            <a:r>
              <a:rPr lang="en-GB" sz="900" b="0">
                <a:solidFill>
                  <a:schemeClr val="accent1"/>
                </a:solidFill>
                <a:latin typeface="+mj-lt"/>
                <a:ea typeface="Roboto Light" panose="02000000000000000000" pitchFamily="2" charset="0"/>
                <a:cs typeface="Roboto Light" panose="02000000000000000000" pitchFamily="2" charset="0"/>
              </a:rPr>
              <a:t>UCAS will generate invoices as usual for all applications  from your centre but will remove any confirmed FSM students who have declared in ‘more about you; and you have agreed are eligible in the adviser portal.  </a:t>
            </a:r>
          </a:p>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14</a:t>
            </a:fld>
            <a:endParaRPr lang="en-US"/>
          </a:p>
        </p:txBody>
      </p:sp>
    </p:spTree>
    <p:extLst>
      <p:ext uri="{BB962C8B-B14F-4D97-AF65-F5344CB8AC3E}">
        <p14:creationId xmlns:p14="http://schemas.microsoft.com/office/powerpoint/2010/main" val="2925310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16</a:t>
            </a:fld>
            <a:endParaRPr lang="en-US"/>
          </a:p>
        </p:txBody>
      </p:sp>
    </p:spTree>
    <p:extLst>
      <p:ext uri="{BB962C8B-B14F-4D97-AF65-F5344CB8AC3E}">
        <p14:creationId xmlns:p14="http://schemas.microsoft.com/office/powerpoint/2010/main" val="303034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23</a:t>
            </a:fld>
            <a:endParaRPr lang="en-US"/>
          </a:p>
        </p:txBody>
      </p:sp>
    </p:spTree>
    <p:extLst>
      <p:ext uri="{BB962C8B-B14F-4D97-AF65-F5344CB8AC3E}">
        <p14:creationId xmlns:p14="http://schemas.microsoft.com/office/powerpoint/2010/main" val="2872242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15 November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15 November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15 November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15 November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15 November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15 November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15 November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15 November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3.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3.xml"/><Relationship Id="rId1" Type="http://schemas.openxmlformats.org/officeDocument/2006/relationships/tags" Target="../tags/tag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3.xml"/><Relationship Id="rId1" Type="http://schemas.openxmlformats.org/officeDocument/2006/relationships/tags" Target="../tags/tag8.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4.xml"/><Relationship Id="rId1" Type="http://schemas.openxmlformats.org/officeDocument/2006/relationships/tags" Target="../tags/tag1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hyperlink" Target="https://www.ucas.com/content/sign-updates-advisers" TargetMode="External"/><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hyperlink" Target="https://www.ucas.com/advisers/help-and-training/guides-resources-and-training/application-overview/advisers-free-school-meals-application-fee-waiver-guide#:~:text=to%20be%20taken-,Adviser%20Guide%202025,-For%20full%20guidance" TargetMode="External"/><Relationship Id="rId2" Type="http://schemas.openxmlformats.org/officeDocument/2006/relationships/image" Target="../media/image31.png"/><Relationship Id="rId1" Type="http://schemas.openxmlformats.org/officeDocument/2006/relationships/slideLayout" Target="../slideLayouts/slideLayout62.xml"/><Relationship Id="rId4" Type="http://schemas.openxmlformats.org/officeDocument/2006/relationships/hyperlink" Target="https://www.ucas.com/advisers/help-and-training/guides-resources-and-training/application-overview/advisers-free-school-meals-application-fee-waiver-guide#:~:text=Frequently%20asked%20question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2.xml"/><Relationship Id="rId5" Type="http://schemas.openxmlformats.org/officeDocument/2006/relationships/hyperlink" Target="https://www.ucas.com/advisers/help-and-training/guides-resources-and-training/application-overview/advisers-free-school-meals-application-fee-waiver-guide#:~:text=Frequently%20asked%20questions" TargetMode="External"/><Relationship Id="rId4" Type="http://schemas.openxmlformats.org/officeDocument/2006/relationships/hyperlink" Target="https://www.ucas.com/advisers/help-and-training/guides-resources-and-training/application-overview/advisers-free-school-meals-application-fee-waiver-guide#:~:text=to%20be%20taken-,Adviser%20Guide%202025,-For%20full%20guidanc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ucas.com/advisers/help-and-training/guides-resources-and-training/application-overview/advisers-free-school-meals-application-fee-waiver-guide#:~:text=to%20be%20taken-,Adviser%20Guide%202025,-For%20full%20guidance" TargetMode="External"/><Relationship Id="rId2" Type="http://schemas.openxmlformats.org/officeDocument/2006/relationships/image" Target="../media/image33.png"/><Relationship Id="rId1" Type="http://schemas.openxmlformats.org/officeDocument/2006/relationships/slideLayout" Target="../slideLayouts/slideLayout62.xml"/><Relationship Id="rId4" Type="http://schemas.openxmlformats.org/officeDocument/2006/relationships/hyperlink" Target="https://www.ucas.com/advisers/help-and-training/guides-resources-and-training/application-overview/advisers-free-school-meals-application-fee-waiver-guide#:~:text=Frequently%20asked%20question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16.xml"/><Relationship Id="rId18" Type="http://schemas.openxmlformats.org/officeDocument/2006/relationships/slide" Target="slide25.xml"/><Relationship Id="rId3" Type="http://schemas.openxmlformats.org/officeDocument/2006/relationships/slide" Target="slide21.xml"/><Relationship Id="rId21" Type="http://schemas.openxmlformats.org/officeDocument/2006/relationships/slide" Target="slide30.xml"/><Relationship Id="rId7" Type="http://schemas.openxmlformats.org/officeDocument/2006/relationships/slide" Target="slide4.xml"/><Relationship Id="rId12" Type="http://schemas.openxmlformats.org/officeDocument/2006/relationships/slide" Target="slide14.xml"/><Relationship Id="rId17" Type="http://schemas.openxmlformats.org/officeDocument/2006/relationships/slide" Target="slide15.xml"/><Relationship Id="rId2" Type="http://schemas.openxmlformats.org/officeDocument/2006/relationships/notesSlide" Target="../notesSlides/notesSlide1.xml"/><Relationship Id="rId16" Type="http://schemas.openxmlformats.org/officeDocument/2006/relationships/slide" Target="slide19.xml"/><Relationship Id="rId20" Type="http://schemas.openxmlformats.org/officeDocument/2006/relationships/slide" Target="slide28.xml"/><Relationship Id="rId1" Type="http://schemas.openxmlformats.org/officeDocument/2006/relationships/slideLayout" Target="../slideLayouts/slideLayout60.xml"/><Relationship Id="rId6" Type="http://schemas.openxmlformats.org/officeDocument/2006/relationships/slide" Target="slide24.xml"/><Relationship Id="rId11" Type="http://schemas.openxmlformats.org/officeDocument/2006/relationships/slide" Target="slide13.xml"/><Relationship Id="rId5" Type="http://schemas.openxmlformats.org/officeDocument/2006/relationships/slide" Target="slide23.xml"/><Relationship Id="rId15" Type="http://schemas.openxmlformats.org/officeDocument/2006/relationships/slide" Target="slide18.xml"/><Relationship Id="rId23" Type="http://schemas.openxmlformats.org/officeDocument/2006/relationships/slide" Target="slide38.xml"/><Relationship Id="rId10" Type="http://schemas.openxmlformats.org/officeDocument/2006/relationships/slide" Target="slide9.xml"/><Relationship Id="rId19" Type="http://schemas.openxmlformats.org/officeDocument/2006/relationships/slide" Target="slide27.xml"/><Relationship Id="rId4" Type="http://schemas.openxmlformats.org/officeDocument/2006/relationships/slide" Target="slide22.xml"/><Relationship Id="rId9" Type="http://schemas.openxmlformats.org/officeDocument/2006/relationships/slide" Target="slide37.xml"/><Relationship Id="rId14" Type="http://schemas.openxmlformats.org/officeDocument/2006/relationships/slide" Target="slide17.xml"/><Relationship Id="rId22" Type="http://schemas.openxmlformats.org/officeDocument/2006/relationships/slide" Target="slide31.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63.xml"/><Relationship Id="rId1" Type="http://schemas.openxmlformats.org/officeDocument/2006/relationships/tags" Target="../tags/tag11.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63.xml"/><Relationship Id="rId1" Type="http://schemas.openxmlformats.org/officeDocument/2006/relationships/tags" Target="../tags/tag1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63.xml"/><Relationship Id="rId1" Type="http://schemas.openxmlformats.org/officeDocument/2006/relationships/tags" Target="../tags/tag1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3.xml"/><Relationship Id="rId1" Type="http://schemas.openxmlformats.org/officeDocument/2006/relationships/tags" Target="../tags/tag14.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hyperlink" Target="https://www.ucas.com/advisers/help-and-training/guides-resources-and-training/application-overview/advisers-free-school-meals-application-fee-waiver-guide#:~:text=Frequently%20asked%20questions" TargetMode="External"/><Relationship Id="rId2" Type="http://schemas.openxmlformats.org/officeDocument/2006/relationships/hyperlink" Target="https://www.ucas.com/advisers/help-and-training/guides-resources-and-training/application-overview/advisers-free-school-meals-application-fee-waiver-guide#:~:text=to%20be%20taken-,Adviser%20Guide%202025,-For%20full%20guidance" TargetMode="Externa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5.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hyperlink" Target="https://www.ucas.com/undergraduate/what-and-where-study/what-can-i-do-next/students-individual-needs/students-eligible-free-school-meals-fsm#:~:text=Frequently%20asked%20questions%3A%20FSM%20fee%20waiver" TargetMode="External"/><Relationship Id="rId2" Type="http://schemas.openxmlformats.org/officeDocument/2006/relationships/slideLayout" Target="../slideLayouts/slideLayout65.xml"/><Relationship Id="rId1" Type="http://schemas.openxmlformats.org/officeDocument/2006/relationships/tags" Target="../tags/tag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E257F9-E148-3916-28AD-E54CB959AB90}"/>
              </a:ext>
            </a:extLst>
          </p:cNvPr>
          <p:cNvSpPr>
            <a:spLocks noGrp="1"/>
          </p:cNvSpPr>
          <p:nvPr>
            <p:ph type="ctrTitle"/>
          </p:nvPr>
        </p:nvSpPr>
        <p:spPr>
          <a:xfrm>
            <a:off x="593145" y="3320362"/>
            <a:ext cx="4454686" cy="926058"/>
          </a:xfrm>
        </p:spPr>
        <p:txBody>
          <a:bodyPr/>
          <a:lstStyle/>
          <a:p>
            <a:br>
              <a:rPr lang="en-GB" sz="3600" dirty="0">
                <a:latin typeface="Roboto" panose="02000000000000000000" pitchFamily="2" charset="0"/>
              </a:rPr>
            </a:br>
            <a:br>
              <a:rPr lang="en-GB" sz="3600" dirty="0">
                <a:latin typeface="Roboto" panose="02000000000000000000" pitchFamily="2" charset="0"/>
              </a:rPr>
            </a:br>
            <a:br>
              <a:rPr lang="en-GB" sz="3600" dirty="0">
                <a:latin typeface="Roboto" panose="02000000000000000000" pitchFamily="2" charset="0"/>
              </a:rPr>
            </a:br>
            <a:br>
              <a:rPr lang="en-GB" sz="3600" dirty="0">
                <a:latin typeface="Roboto" panose="02000000000000000000" pitchFamily="2" charset="0"/>
              </a:rPr>
            </a:br>
            <a:br>
              <a:rPr lang="en-GB" sz="3600" dirty="0">
                <a:latin typeface="Roboto" panose="02000000000000000000" pitchFamily="2" charset="0"/>
              </a:rPr>
            </a:br>
            <a:br>
              <a:rPr lang="en-GB" sz="3600" dirty="0">
                <a:latin typeface="Roboto" panose="02000000000000000000" pitchFamily="2" charset="0"/>
              </a:rPr>
            </a:br>
            <a:r>
              <a:rPr lang="en-GB" sz="2000" dirty="0">
                <a:latin typeface="Roboto" panose="02000000000000000000" pitchFamily="2" charset="0"/>
              </a:rPr>
              <a:t>Free School Meals (FSM) </a:t>
            </a:r>
            <a:br>
              <a:rPr lang="en-GB" sz="2000" dirty="0">
                <a:latin typeface="Roboto" panose="02000000000000000000" pitchFamily="2" charset="0"/>
              </a:rPr>
            </a:br>
            <a:r>
              <a:rPr lang="en-GB" sz="2000" dirty="0">
                <a:latin typeface="Roboto" panose="02000000000000000000" pitchFamily="2" charset="0"/>
              </a:rPr>
              <a:t>Guidance for Registered Centres</a:t>
            </a:r>
            <a:br>
              <a:rPr lang="en-GB" sz="2000" dirty="0">
                <a:latin typeface="Roboto" panose="02000000000000000000" pitchFamily="2" charset="0"/>
              </a:rPr>
            </a:br>
            <a:r>
              <a:rPr lang="en-GB" sz="2000" dirty="0">
                <a:solidFill>
                  <a:schemeClr val="accent2"/>
                </a:solidFill>
                <a:latin typeface="Roboto" panose="02000000000000000000" pitchFamily="2" charset="0"/>
              </a:rPr>
              <a:t>2025 Cycle </a:t>
            </a:r>
            <a:br>
              <a:rPr lang="en-GB" sz="2800" dirty="0"/>
            </a:br>
            <a:r>
              <a:rPr lang="en-GB" sz="3600" dirty="0"/>
              <a:t> </a:t>
            </a:r>
            <a:br>
              <a:rPr lang="en-GB" dirty="0"/>
            </a:br>
            <a:endParaRPr lang="en-GB" sz="3600" dirty="0">
              <a:solidFill>
                <a:schemeClr val="accent2"/>
              </a:solidFill>
              <a:latin typeface="Roboto" panose="02000000000000000000" pitchFamily="2" charset="0"/>
            </a:endParaRPr>
          </a:p>
        </p:txBody>
      </p:sp>
      <p:sp>
        <p:nvSpPr>
          <p:cNvPr id="2" name="Rectangle 1">
            <a:extLst>
              <a:ext uri="{FF2B5EF4-FFF2-40B4-BE49-F238E27FC236}">
                <a16:creationId xmlns:a16="http://schemas.microsoft.com/office/drawing/2014/main" id="{84131371-B7BA-B076-86F2-41202EC6992B}"/>
              </a:ext>
            </a:extLst>
          </p:cNvPr>
          <p:cNvSpPr/>
          <p:nvPr/>
        </p:nvSpPr>
        <p:spPr>
          <a:xfrm>
            <a:off x="516702" y="3405352"/>
            <a:ext cx="3965027" cy="189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000" dirty="0"/>
              <a:t>Updated 14/11/2024</a:t>
            </a:r>
          </a:p>
          <a:p>
            <a:r>
              <a:rPr lang="en-GB" sz="1000" dirty="0"/>
              <a:t>Updated 14/08/2024</a:t>
            </a:r>
          </a:p>
        </p:txBody>
      </p:sp>
    </p:spTree>
    <p:custDataLst>
      <p:tags r:id="rId1"/>
    </p:custDataLst>
    <p:extLst>
      <p:ext uri="{BB962C8B-B14F-4D97-AF65-F5344CB8AC3E}">
        <p14:creationId xmlns:p14="http://schemas.microsoft.com/office/powerpoint/2010/main" val="4197221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6AF6C-3591-4F5D-9E61-C32BAF85566D}"/>
              </a:ext>
            </a:extLst>
          </p:cNvPr>
          <p:cNvSpPr txBox="1"/>
          <p:nvPr/>
        </p:nvSpPr>
        <p:spPr>
          <a:xfrm>
            <a:off x="255232" y="1663809"/>
            <a:ext cx="2184143" cy="1569660"/>
          </a:xfrm>
          <a:prstGeom prst="rect">
            <a:avLst/>
          </a:prstGeom>
          <a:noFill/>
        </p:spPr>
        <p:txBody>
          <a:bodyPr wrap="square" lIns="91440" tIns="45720" rIns="91440" bIns="45720" anchor="t">
            <a:spAutoFit/>
          </a:bodyPr>
          <a:lstStyle/>
          <a:p>
            <a:endParaRPr lang="en-GB" sz="1600">
              <a:solidFill>
                <a:srgbClr val="313537"/>
              </a:solidFill>
              <a:latin typeface="Roboto Light "/>
              <a:cs typeface="Calibri"/>
            </a:endParaRPr>
          </a:p>
          <a:p>
            <a:r>
              <a:rPr lang="en-GB" sz="1600">
                <a:solidFill>
                  <a:srgbClr val="313537"/>
                </a:solidFill>
                <a:latin typeface="Roboto Light "/>
                <a:cs typeface="Calibri Light"/>
              </a:rPr>
              <a:t>Your profile must be complete and showing 'Ready to Send' before you can review and submit.</a:t>
            </a:r>
          </a:p>
        </p:txBody>
      </p:sp>
      <p:sp>
        <p:nvSpPr>
          <p:cNvPr id="4" name="Footer Placeholder 4">
            <a:extLst>
              <a:ext uri="{FF2B5EF4-FFF2-40B4-BE49-F238E27FC236}">
                <a16:creationId xmlns:a16="http://schemas.microsoft.com/office/drawing/2014/main" id="{7E273050-8230-4F27-BAC1-11FE60E07729}"/>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grpSp>
        <p:nvGrpSpPr>
          <p:cNvPr id="5" name="Group 4">
            <a:extLst>
              <a:ext uri="{FF2B5EF4-FFF2-40B4-BE49-F238E27FC236}">
                <a16:creationId xmlns:a16="http://schemas.microsoft.com/office/drawing/2014/main" id="{EA779CA8-3B86-3F2F-C36B-B36220D28779}"/>
              </a:ext>
            </a:extLst>
          </p:cNvPr>
          <p:cNvGrpSpPr>
            <a:grpSpLocks noGrp="1" noUngrp="1" noRot="1" noMove="1" noResize="1"/>
          </p:cNvGrpSpPr>
          <p:nvPr/>
        </p:nvGrpSpPr>
        <p:grpSpPr>
          <a:xfrm>
            <a:off x="2530548" y="1088610"/>
            <a:ext cx="6297621" cy="2434311"/>
            <a:chOff x="2361196" y="1088610"/>
            <a:chExt cx="6466974" cy="2597813"/>
          </a:xfrm>
        </p:grpSpPr>
        <p:pic>
          <p:nvPicPr>
            <p:cNvPr id="2" name="Picture 1" descr="A screenshot of a website&#10;&#10;Description automatically generated">
              <a:extLst>
                <a:ext uri="{FF2B5EF4-FFF2-40B4-BE49-F238E27FC236}">
                  <a16:creationId xmlns:a16="http://schemas.microsoft.com/office/drawing/2014/main" id="{F50B8FCC-7D90-E74B-D816-F26383A91BCF}"/>
                </a:ext>
              </a:extLst>
            </p:cNvPr>
            <p:cNvPicPr>
              <a:picLocks noGrp="1" noRot="1" noChangeAspect="1" noMove="1" noResize="1" noEditPoints="1" noAdjustHandles="1" noChangeArrowheads="1" noChangeShapeType="1" noCrop="1"/>
            </p:cNvPicPr>
            <p:nvPr/>
          </p:nvPicPr>
          <p:blipFill>
            <a:blip r:embed="rId3"/>
            <a:stretch>
              <a:fillRect/>
            </a:stretch>
          </p:blipFill>
          <p:spPr>
            <a:xfrm>
              <a:off x="2361196" y="1088610"/>
              <a:ext cx="6466974" cy="2597813"/>
            </a:xfrm>
            <a:prstGeom prst="rect">
              <a:avLst/>
            </a:prstGeom>
          </p:spPr>
        </p:pic>
        <p:sp>
          <p:nvSpPr>
            <p:cNvPr id="3" name="Rectangle 2">
              <a:extLst>
                <a:ext uri="{FF2B5EF4-FFF2-40B4-BE49-F238E27FC236}">
                  <a16:creationId xmlns:a16="http://schemas.microsoft.com/office/drawing/2014/main" id="{CAF9D777-A190-92AF-AE02-59F908002F2F}"/>
                </a:ext>
              </a:extLst>
            </p:cNvPr>
            <p:cNvSpPr>
              <a:spLocks noGrp="1" noRot="1" noMove="1" noResize="1" noEditPoints="1" noAdjustHandles="1" noChangeArrowheads="1" noChangeShapeType="1"/>
            </p:cNvSpPr>
            <p:nvPr/>
          </p:nvSpPr>
          <p:spPr>
            <a:xfrm>
              <a:off x="2540000" y="2702560"/>
              <a:ext cx="144272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399302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88332" y="486019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11</a:t>
            </a:fld>
            <a:endParaRPr lang="en-US"/>
          </a:p>
        </p:txBody>
      </p:sp>
      <p:sp>
        <p:nvSpPr>
          <p:cNvPr id="5" name="TextBox 5">
            <a:extLst>
              <a:ext uri="{FF2B5EF4-FFF2-40B4-BE49-F238E27FC236}">
                <a16:creationId xmlns:a16="http://schemas.microsoft.com/office/drawing/2014/main" id="{95321EF1-D488-4E28-AF23-DF73C3C6FCD9}"/>
              </a:ext>
            </a:extLst>
          </p:cNvPr>
          <p:cNvSpPr txBox="1"/>
          <p:nvPr/>
        </p:nvSpPr>
        <p:spPr>
          <a:xfrm>
            <a:off x="275432" y="1171366"/>
            <a:ext cx="2641768" cy="3046988"/>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latin typeface="Roboto Light"/>
                <a:ea typeface="Roboto Light"/>
                <a:cs typeface="Roboto Light"/>
              </a:rPr>
              <a:t>When you review your application, you'll see all of it onscreen, but you can download it as a pdf (in the top right) to help you check it.</a:t>
            </a:r>
          </a:p>
          <a:p>
            <a:endParaRPr lang="en-GB" sz="160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r>
              <a:rPr lang="en-GB" sz="1600">
                <a:solidFill>
                  <a:srgbClr val="000000"/>
                </a:solidFill>
                <a:latin typeface="Roboto Light"/>
                <a:ea typeface="Roboto Light"/>
                <a:cs typeface="Roboto Light"/>
              </a:rPr>
              <a:t>At the bottom of the application, click </a:t>
            </a:r>
            <a:r>
              <a:rPr lang="en-GB" sz="1600" b="1">
                <a:solidFill>
                  <a:srgbClr val="000000"/>
                </a:solidFill>
                <a:latin typeface="Roboto Light"/>
                <a:ea typeface="Roboto Light"/>
                <a:cs typeface="Roboto Light"/>
              </a:rPr>
              <a:t>Accept and proceed </a:t>
            </a:r>
            <a:r>
              <a:rPr lang="en-GB" sz="1600">
                <a:solidFill>
                  <a:srgbClr val="000000"/>
                </a:solidFill>
                <a:latin typeface="Roboto Light"/>
                <a:ea typeface="Roboto Light"/>
                <a:cs typeface="Roboto Light"/>
              </a:rPr>
              <a:t>(or return to application if you want to make changes).</a:t>
            </a:r>
            <a:endParaRPr lang="en-GB" sz="1600">
              <a:latin typeface="Roboto Light"/>
              <a:ea typeface="Roboto Light"/>
              <a:cs typeface="Roboto Light"/>
            </a:endParaRPr>
          </a:p>
        </p:txBody>
      </p:sp>
      <p:pic>
        <p:nvPicPr>
          <p:cNvPr id="8" name="Picture 7">
            <a:extLst>
              <a:ext uri="{FF2B5EF4-FFF2-40B4-BE49-F238E27FC236}">
                <a16:creationId xmlns:a16="http://schemas.microsoft.com/office/drawing/2014/main" id="{228D3EB4-76EA-412D-9E69-C9095F69CF0B}"/>
              </a:ext>
            </a:extLst>
          </p:cNvPr>
          <p:cNvPicPr>
            <a:picLocks noGrp="1" noRot="1" noChangeAspect="1" noMove="1" noResize="1" noEditPoints="1" noAdjustHandles="1" noChangeArrowheads="1" noChangeShapeType="1" noCrop="1"/>
          </p:cNvPicPr>
          <p:nvPr/>
        </p:nvPicPr>
        <p:blipFill>
          <a:blip r:embed="rId3"/>
          <a:stretch>
            <a:fillRect/>
          </a:stretch>
        </p:blipFill>
        <p:spPr>
          <a:xfrm>
            <a:off x="4502093" y="3648335"/>
            <a:ext cx="3789659" cy="647596"/>
          </a:xfrm>
          <a:prstGeom prst="roundRect">
            <a:avLst>
              <a:gd name="adj" fmla="val 2654"/>
            </a:avLst>
          </a:prstGeom>
          <a:ln w="6350">
            <a:solidFill>
              <a:schemeClr val="tx2">
                <a:lumMod val="40000"/>
                <a:lumOff val="60000"/>
              </a:schemeClr>
            </a:solidFill>
          </a:ln>
          <a:effectLst/>
        </p:spPr>
      </p:pic>
      <p:pic>
        <p:nvPicPr>
          <p:cNvPr id="11" name="Picture 10" descr="A screen shot of a computer&#10;&#10;Description automatically generated">
            <a:extLst>
              <a:ext uri="{FF2B5EF4-FFF2-40B4-BE49-F238E27FC236}">
                <a16:creationId xmlns:a16="http://schemas.microsoft.com/office/drawing/2014/main" id="{E990955D-3BCD-B5BB-6213-E75E14D9564D}"/>
              </a:ext>
            </a:extLst>
          </p:cNvPr>
          <p:cNvPicPr>
            <a:picLocks noGrp="1" noRot="1" noChangeAspect="1" noMove="1" noResize="1" noEditPoints="1" noAdjustHandles="1" noChangeArrowheads="1" noChangeShapeType="1" noCrop="1"/>
          </p:cNvPicPr>
          <p:nvPr/>
        </p:nvPicPr>
        <p:blipFill>
          <a:blip r:embed="rId4"/>
          <a:stretch>
            <a:fillRect/>
          </a:stretch>
        </p:blipFill>
        <p:spPr>
          <a:xfrm>
            <a:off x="3041897" y="908507"/>
            <a:ext cx="5827278" cy="2651786"/>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901007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182414"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433152" y="4821129"/>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12</a:t>
            </a:fld>
            <a:endParaRPr lang="en-US"/>
          </a:p>
        </p:txBody>
      </p:sp>
      <p:pic>
        <p:nvPicPr>
          <p:cNvPr id="3" name="Picture 2">
            <a:extLst>
              <a:ext uri="{FF2B5EF4-FFF2-40B4-BE49-F238E27FC236}">
                <a16:creationId xmlns:a16="http://schemas.microsoft.com/office/drawing/2014/main" id="{7B462CBF-18B6-4FCF-BE13-9332AA340E3E}"/>
              </a:ext>
            </a:extLst>
          </p:cNvPr>
          <p:cNvPicPr>
            <a:picLocks noChangeAspect="1"/>
          </p:cNvPicPr>
          <p:nvPr/>
        </p:nvPicPr>
        <p:blipFill>
          <a:blip r:embed="rId4"/>
          <a:stretch>
            <a:fillRect/>
          </a:stretch>
        </p:blipFill>
        <p:spPr>
          <a:xfrm>
            <a:off x="3327530" y="349380"/>
            <a:ext cx="4976635" cy="2539249"/>
          </a:xfrm>
          <a:prstGeom prst="roundRect">
            <a:avLst>
              <a:gd name="adj" fmla="val 2654"/>
            </a:avLst>
          </a:prstGeom>
          <a:ln w="6350">
            <a:solidFill>
              <a:schemeClr val="tx2">
                <a:lumMod val="40000"/>
                <a:lumOff val="60000"/>
              </a:schemeClr>
            </a:solidFill>
          </a:ln>
          <a:effectLst/>
        </p:spPr>
      </p:pic>
      <p:grpSp>
        <p:nvGrpSpPr>
          <p:cNvPr id="8" name="Group 7">
            <a:extLst>
              <a:ext uri="{FF2B5EF4-FFF2-40B4-BE49-F238E27FC236}">
                <a16:creationId xmlns:a16="http://schemas.microsoft.com/office/drawing/2014/main" id="{B31928BC-9428-401A-8AFE-A5B5CEA9B6F6}"/>
              </a:ext>
            </a:extLst>
          </p:cNvPr>
          <p:cNvGrpSpPr/>
          <p:nvPr/>
        </p:nvGrpSpPr>
        <p:grpSpPr>
          <a:xfrm>
            <a:off x="408508" y="922010"/>
            <a:ext cx="2799036" cy="3046988"/>
            <a:chOff x="391892" y="770092"/>
            <a:chExt cx="2410168" cy="3046988"/>
          </a:xfrm>
        </p:grpSpPr>
        <p:sp>
          <p:nvSpPr>
            <p:cNvPr id="5" name="TextBox 5">
              <a:extLst>
                <a:ext uri="{FF2B5EF4-FFF2-40B4-BE49-F238E27FC236}">
                  <a16:creationId xmlns:a16="http://schemas.microsoft.com/office/drawing/2014/main" id="{8FF01E56-CA34-4C44-9AB4-D0AFABD59E95}"/>
                </a:ext>
              </a:extLst>
            </p:cNvPr>
            <p:cNvSpPr txBox="1"/>
            <p:nvPr/>
          </p:nvSpPr>
          <p:spPr>
            <a:xfrm>
              <a:off x="391892" y="770092"/>
              <a:ext cx="2410168" cy="304698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Roboto Light "/>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Roboto Light "/>
              </a:endParaRPr>
            </a:p>
            <a:p>
              <a:pPr defTabSz="914400">
                <a:defRPr sz="1800" b="0" i="0" u="none" strike="noStrike" kern="0" cap="none" spc="0" baseline="0">
                  <a:solidFill>
                    <a:srgbClr val="000000"/>
                  </a:solidFill>
                  <a:uFillTx/>
                </a:defRPr>
              </a:pPr>
              <a:r>
                <a:rPr lang="en-GB" sz="1600">
                  <a:solidFill>
                    <a:srgbClr val="000000"/>
                  </a:solidFill>
                  <a:latin typeface="Roboto Light "/>
                </a:rPr>
                <a:t>You can collapse these sections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Roboto Light "/>
                </a:rPr>
                <a:t>Then click </a:t>
              </a:r>
              <a:r>
                <a:rPr lang="en-GB" sz="1600" b="1">
                  <a:solidFill>
                    <a:srgbClr val="000000"/>
                  </a:solidFill>
                  <a:latin typeface="Roboto Light "/>
                </a:rPr>
                <a:t>Accept and proceed</a:t>
              </a:r>
              <a:r>
                <a:rPr lang="en-GB" sz="1600">
                  <a:solidFill>
                    <a:srgbClr val="000000"/>
                  </a:solidFill>
                  <a:latin typeface="Roboto Light "/>
                </a:rPr>
                <a:t>, or you can return to application. </a:t>
              </a:r>
              <a:endParaRPr lang="en-GB" sz="1600">
                <a:latin typeface="Roboto Light "/>
              </a:endParaRPr>
            </a:p>
          </p:txBody>
        </p:sp>
        <p:sp>
          <p:nvSpPr>
            <p:cNvPr id="6" name="Isosceles Triangle 5">
              <a:extLst>
                <a:ext uri="{FF2B5EF4-FFF2-40B4-BE49-F238E27FC236}">
                  <a16:creationId xmlns:a16="http://schemas.microsoft.com/office/drawing/2014/main" id="{82D1A678-01B1-4EB8-A2BE-8B03EBECEE1F}"/>
                </a:ext>
              </a:extLst>
            </p:cNvPr>
            <p:cNvSpPr/>
            <p:nvPr/>
          </p:nvSpPr>
          <p:spPr>
            <a:xfrm rot="10800000">
              <a:off x="1359095" y="2789526"/>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2">
            <a:extLst>
              <a:ext uri="{FF2B5EF4-FFF2-40B4-BE49-F238E27FC236}">
                <a16:creationId xmlns:a16="http://schemas.microsoft.com/office/drawing/2014/main" id="{651E2099-F481-96EC-48F0-1EC16B3AE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530" y="3071781"/>
            <a:ext cx="5008221" cy="1722339"/>
          </a:xfrm>
          <a:prstGeom prst="roundRect">
            <a:avLst>
              <a:gd name="adj" fmla="val 2654"/>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54652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a:latin typeface="Roboto "/>
                <a:ea typeface="Roboto"/>
                <a:cs typeface="Roboto"/>
              </a:rPr>
              <a:t>Pay and submit</a:t>
            </a:r>
          </a:p>
        </p:txBody>
      </p:sp>
      <p:sp>
        <p:nvSpPr>
          <p:cNvPr id="6" name="Text Placeholder 5">
            <a:extLst>
              <a:ext uri="{FF2B5EF4-FFF2-40B4-BE49-F238E27FC236}">
                <a16:creationId xmlns:a16="http://schemas.microsoft.com/office/drawing/2014/main" id="{82381206-3BC3-EFA9-30AB-C552F408A7CE}"/>
              </a:ext>
            </a:extLst>
          </p:cNvPr>
          <p:cNvSpPr>
            <a:spLocks noGrp="1"/>
          </p:cNvSpPr>
          <p:nvPr>
            <p:ph type="body" idx="1"/>
          </p:nvPr>
        </p:nvSpPr>
        <p:spPr>
          <a:xfrm>
            <a:off x="287338" y="2937293"/>
            <a:ext cx="8223250" cy="1210588"/>
          </a:xfrm>
        </p:spPr>
        <p:txBody>
          <a:bodyPr vert="horz" lIns="0" tIns="0" rIns="0" bIns="0" rtlCol="0" anchor="t">
            <a:spAutoFit/>
          </a:bodyPr>
          <a:lstStyle/>
          <a:p>
            <a:r>
              <a:rPr lang="en-GB" sz="1800" b="0">
                <a:latin typeface="+mj-lt"/>
                <a:ea typeface="Roboto Light"/>
                <a:cs typeface="Roboto Light"/>
              </a:rPr>
              <a:t>Please note </a:t>
            </a:r>
            <a:r>
              <a:rPr lang="en-GB">
                <a:ea typeface="Roboto Light"/>
                <a:cs typeface="Roboto Light"/>
              </a:rPr>
              <a:t>options</a:t>
            </a:r>
            <a:r>
              <a:rPr lang="en-GB" sz="1800" b="0">
                <a:latin typeface="+mj-lt"/>
                <a:ea typeface="Roboto Light"/>
                <a:cs typeface="Roboto Light"/>
              </a:rPr>
              <a:t> will vary depending on the application fee payment method chosen by the Registered Centre</a:t>
            </a:r>
            <a:r>
              <a:rPr lang="en-GB">
                <a:ea typeface="Roboto Light"/>
                <a:cs typeface="Roboto Light"/>
              </a:rPr>
              <a:t>.</a:t>
            </a:r>
            <a:r>
              <a:rPr lang="en-GB" sz="1800" b="0">
                <a:latin typeface="+mj-lt"/>
                <a:ea typeface="Roboto Light"/>
                <a:cs typeface="Roboto Light"/>
              </a:rPr>
              <a:t> </a:t>
            </a:r>
            <a:r>
              <a:rPr lang="en-GB">
                <a:ea typeface="Roboto Light"/>
                <a:cs typeface="Roboto Light"/>
              </a:rPr>
              <a:t>These are shown</a:t>
            </a:r>
            <a:r>
              <a:rPr lang="en-GB" sz="1800" b="0">
                <a:latin typeface="+mj-lt"/>
                <a:ea typeface="Roboto Light"/>
                <a:cs typeface="Roboto Light"/>
              </a:rPr>
              <a:t> in following slides. You may wish to </a:t>
            </a:r>
            <a:r>
              <a:rPr lang="en-GB">
                <a:ea typeface="Roboto Light"/>
                <a:cs typeface="Roboto Light"/>
              </a:rPr>
              <a:t>tailor these</a:t>
            </a:r>
            <a:r>
              <a:rPr lang="en-GB" sz="1800" b="0">
                <a:latin typeface="+mj-lt"/>
                <a:ea typeface="Roboto Light"/>
                <a:cs typeface="Roboto Light"/>
              </a:rPr>
              <a:t> slides before sharing with students. </a:t>
            </a:r>
          </a:p>
          <a:p>
            <a:endParaRPr lang="en-GB"/>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15 November 2024</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13</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65688"/>
            <a:ext cx="4483100" cy="225425"/>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893512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34C8D-11CF-0EFF-89BD-3FC5DA97E167}"/>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011611B3-0F5B-9BAE-3C43-983595A202EC}"/>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a:p>
        </p:txBody>
      </p:sp>
      <p:sp>
        <p:nvSpPr>
          <p:cNvPr id="4" name="Footer Placeholder 3">
            <a:extLst>
              <a:ext uri="{FF2B5EF4-FFF2-40B4-BE49-F238E27FC236}">
                <a16:creationId xmlns:a16="http://schemas.microsoft.com/office/drawing/2014/main" id="{617F7B7E-E1F5-FE16-09DD-50143ADEF1AC}"/>
              </a:ext>
            </a:extLst>
          </p:cNvPr>
          <p:cNvSpPr>
            <a:spLocks noGrp="1"/>
          </p:cNvSpPr>
          <p:nvPr>
            <p:ph type="ftr" sz="quarter" idx="3"/>
          </p:nvPr>
        </p:nvSpPr>
        <p:spPr/>
        <p:txBody>
          <a:bodyPr/>
          <a:lstStyle/>
          <a:p>
            <a:r>
              <a:rPr lang="en-US"/>
              <a:t>Security marking: </a:t>
            </a:r>
            <a:r>
              <a:rPr lang="en-US" b="1"/>
              <a:t>PUBLIC</a:t>
            </a:r>
          </a:p>
        </p:txBody>
      </p:sp>
      <p:grpSp>
        <p:nvGrpSpPr>
          <p:cNvPr id="7" name="Group 6">
            <a:extLst>
              <a:ext uri="{FF2B5EF4-FFF2-40B4-BE49-F238E27FC236}">
                <a16:creationId xmlns:a16="http://schemas.microsoft.com/office/drawing/2014/main" id="{7F78A13A-F263-6E7D-67E0-C9B64E6A7B5B}"/>
              </a:ext>
            </a:extLst>
          </p:cNvPr>
          <p:cNvGrpSpPr>
            <a:grpSpLocks noGrp="1" noUngrp="1" noRot="1" noMove="1" noResize="1"/>
          </p:cNvGrpSpPr>
          <p:nvPr/>
        </p:nvGrpSpPr>
        <p:grpSpPr>
          <a:xfrm>
            <a:off x="3907586" y="1366878"/>
            <a:ext cx="5037236" cy="2458063"/>
            <a:chOff x="3379847" y="1235981"/>
            <a:chExt cx="5034361" cy="2207886"/>
          </a:xfrm>
        </p:grpSpPr>
        <p:pic>
          <p:nvPicPr>
            <p:cNvPr id="10" name="Picture 9">
              <a:extLst>
                <a:ext uri="{FF2B5EF4-FFF2-40B4-BE49-F238E27FC236}">
                  <a16:creationId xmlns:a16="http://schemas.microsoft.com/office/drawing/2014/main" id="{20524630-A018-1988-8BDC-B1FBEB15D912}"/>
                </a:ext>
              </a:extLst>
            </p:cNvPr>
            <p:cNvPicPr>
              <a:picLocks/>
            </p:cNvPicPr>
            <p:nvPr/>
          </p:nvPicPr>
          <p:blipFill>
            <a:blip r:embed="rId3"/>
            <a:stretch>
              <a:fillRect/>
            </a:stretch>
          </p:blipFill>
          <p:spPr>
            <a:xfrm>
              <a:off x="3379847" y="1235981"/>
              <a:ext cx="5034361" cy="2207886"/>
            </a:xfrm>
            <a:prstGeom prst="roundRect">
              <a:avLst>
                <a:gd name="adj" fmla="val 2654"/>
              </a:avLst>
            </a:prstGeom>
            <a:ln w="6350">
              <a:solidFill>
                <a:schemeClr val="tx2">
                  <a:lumMod val="40000"/>
                  <a:lumOff val="60000"/>
                </a:schemeClr>
              </a:solidFill>
            </a:ln>
            <a:effectLst/>
          </p:spPr>
        </p:pic>
        <p:sp>
          <p:nvSpPr>
            <p:cNvPr id="11" name="Rectangle 10">
              <a:extLst>
                <a:ext uri="{FF2B5EF4-FFF2-40B4-BE49-F238E27FC236}">
                  <a16:creationId xmlns:a16="http://schemas.microsoft.com/office/drawing/2014/main" id="{82D62FE9-FD0E-EDF9-34D7-870494BEA6D7}"/>
                </a:ext>
              </a:extLst>
            </p:cNvPr>
            <p:cNvSpPr>
              <a:spLocks noGrp="1" noRot="1" noMove="1" noResize="1" noEditPoints="1" noAdjustHandles="1" noChangeArrowheads="1" noChangeShapeType="1"/>
            </p:cNvSpPr>
            <p:nvPr/>
          </p:nvSpPr>
          <p:spPr>
            <a:xfrm>
              <a:off x="3513612" y="1753658"/>
              <a:ext cx="1110189" cy="10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A1FDBBD0-DC31-4AF7-8941-2E88CE83BBFC}"/>
              </a:ext>
            </a:extLst>
          </p:cNvPr>
          <p:cNvSpPr txBox="1"/>
          <p:nvPr/>
        </p:nvSpPr>
        <p:spPr>
          <a:xfrm>
            <a:off x="487213" y="1380234"/>
            <a:ext cx="3101403" cy="2554545"/>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latin typeface="Roboto Light "/>
              </a:rPr>
              <a:t>If your school/college/centre will pay for your application, and</a:t>
            </a:r>
          </a:p>
          <a:p>
            <a:r>
              <a:rPr lang="en-GB" sz="1600">
                <a:solidFill>
                  <a:srgbClr val="000000"/>
                </a:solidFill>
                <a:latin typeface="Roboto Light "/>
              </a:rPr>
              <a:t>you are eligible for the free school meals waiver; you don’t need to do anything further. </a:t>
            </a:r>
          </a:p>
          <a:p>
            <a:endParaRPr lang="en-GB" sz="1600">
              <a:solidFill>
                <a:srgbClr val="000000"/>
              </a:solidFill>
              <a:latin typeface="Roboto Light "/>
            </a:endParaRPr>
          </a:p>
          <a:p>
            <a:r>
              <a:rPr lang="en-GB" sz="1600" b="1">
                <a:solidFill>
                  <a:srgbClr val="333333"/>
                </a:solidFill>
                <a:latin typeface="Roboto Light "/>
              </a:rPr>
              <a:t>Your school/college/centre will agree to your eligibility when reviewing your application and may require you to evidence this. </a:t>
            </a:r>
          </a:p>
        </p:txBody>
      </p:sp>
      <p:sp>
        <p:nvSpPr>
          <p:cNvPr id="16" name="TextBox 15">
            <a:extLst>
              <a:ext uri="{FF2B5EF4-FFF2-40B4-BE49-F238E27FC236}">
                <a16:creationId xmlns:a16="http://schemas.microsoft.com/office/drawing/2014/main" id="{760FC814-2662-41D1-87DE-97C032B4AA27}"/>
              </a:ext>
            </a:extLst>
          </p:cNvPr>
          <p:cNvSpPr txBox="1"/>
          <p:nvPr/>
        </p:nvSpPr>
        <p:spPr>
          <a:xfrm>
            <a:off x="1" y="175573"/>
            <a:ext cx="8995144" cy="369332"/>
          </a:xfrm>
          <a:prstGeom prst="rect">
            <a:avLst/>
          </a:prstGeom>
          <a:solidFill>
            <a:schemeClr val="accent5">
              <a:lumMod val="20000"/>
              <a:lumOff val="80000"/>
            </a:schemeClr>
          </a:solidFill>
        </p:spPr>
        <p:txBody>
          <a:bodyPr wrap="square">
            <a:spAutoFit/>
          </a:bodyPr>
          <a:lstStyle/>
          <a:p>
            <a:r>
              <a:rPr lang="en-GB" sz="1800" b="1">
                <a:latin typeface="+mj-lt"/>
                <a:ea typeface="Roboto Light" panose="02000000000000000000" pitchFamily="2" charset="0"/>
                <a:cs typeface="Roboto Light" panose="02000000000000000000" pitchFamily="2" charset="0"/>
              </a:rPr>
              <a:t>Application Fee payment </a:t>
            </a:r>
            <a:r>
              <a:rPr lang="en-GB" b="1">
                <a:latin typeface="+mj-lt"/>
                <a:ea typeface="Roboto Light" panose="02000000000000000000" pitchFamily="2" charset="0"/>
                <a:cs typeface="Roboto Light" panose="02000000000000000000" pitchFamily="2" charset="0"/>
              </a:rPr>
              <a:t>method </a:t>
            </a:r>
            <a:r>
              <a:rPr lang="en-GB" sz="1800" b="1">
                <a:latin typeface="+mj-lt"/>
                <a:ea typeface="Roboto Light" panose="02000000000000000000" pitchFamily="2" charset="0"/>
                <a:cs typeface="Roboto Light" panose="02000000000000000000" pitchFamily="2" charset="0"/>
              </a:rPr>
              <a:t>: UCAS will send your centre an invoice. </a:t>
            </a:r>
          </a:p>
        </p:txBody>
      </p:sp>
    </p:spTree>
    <p:extLst>
      <p:ext uri="{BB962C8B-B14F-4D97-AF65-F5344CB8AC3E}">
        <p14:creationId xmlns:p14="http://schemas.microsoft.com/office/powerpoint/2010/main" val="2438827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1051220" y="4821129"/>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88186" y="4847954"/>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15</a:t>
            </a:fld>
            <a:endParaRPr lang="en-US"/>
          </a:p>
        </p:txBody>
      </p:sp>
      <p:sp>
        <p:nvSpPr>
          <p:cNvPr id="5" name="TextBox 5">
            <a:extLst>
              <a:ext uri="{FF2B5EF4-FFF2-40B4-BE49-F238E27FC236}">
                <a16:creationId xmlns:a16="http://schemas.microsoft.com/office/drawing/2014/main" id="{8FF01E56-CA34-4C44-9AB4-D0AFABD59E95}"/>
              </a:ext>
            </a:extLst>
          </p:cNvPr>
          <p:cNvSpPr txBox="1"/>
          <p:nvPr/>
        </p:nvSpPr>
        <p:spPr>
          <a:xfrm>
            <a:off x="311278" y="3296701"/>
            <a:ext cx="8251301" cy="132343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a:solidFill>
                  <a:srgbClr val="000000"/>
                </a:solidFill>
                <a:latin typeface="Roboto Light "/>
              </a:rPr>
              <a:t>If you think you are eligible for the FSM application fee waiver, check with your school/college/centre BEFORE entering any card details when you ‘Pay and submit’.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i="0" u="none" strike="noStrike" kern="1200" cap="none" spc="0" baseline="0">
              <a:solidFill>
                <a:srgbClr val="000000"/>
              </a:solidFill>
              <a:uFillTx/>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kern="0">
                <a:solidFill>
                  <a:srgbClr val="000000"/>
                </a:solidFill>
                <a:latin typeface="Roboto Light "/>
              </a:rPr>
              <a:t>Once you pay by card (even if you are eligible), this cannot be reversed; a fee waiver cannot be applied after you have completed the pay and submit process.</a:t>
            </a:r>
          </a:p>
        </p:txBody>
      </p:sp>
      <p:pic>
        <p:nvPicPr>
          <p:cNvPr id="1026" name="Picture 2">
            <a:extLst>
              <a:ext uri="{FF2B5EF4-FFF2-40B4-BE49-F238E27FC236}">
                <a16:creationId xmlns:a16="http://schemas.microsoft.com/office/drawing/2014/main" id="{C0176E56-08A1-8751-7796-948E57806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315" y="642701"/>
            <a:ext cx="3217945" cy="2424121"/>
          </a:xfrm>
          <a:prstGeom prst="roundRect">
            <a:avLst>
              <a:gd name="adj" fmla="val 2654"/>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2F6B4C-68B5-371E-29D0-D5DE0048B4FA}"/>
              </a:ext>
            </a:extLst>
          </p:cNvPr>
          <p:cNvSpPr txBox="1"/>
          <p:nvPr/>
        </p:nvSpPr>
        <p:spPr>
          <a:xfrm>
            <a:off x="1" y="175573"/>
            <a:ext cx="8995144" cy="369332"/>
          </a:xfrm>
          <a:prstGeom prst="rect">
            <a:avLst/>
          </a:prstGeom>
          <a:solidFill>
            <a:schemeClr val="accent3">
              <a:lumMod val="20000"/>
              <a:lumOff val="80000"/>
            </a:schemeClr>
          </a:solidFill>
        </p:spPr>
        <p:txBody>
          <a:bodyPr wrap="square">
            <a:spAutoFit/>
          </a:bodyPr>
          <a:lstStyle/>
          <a:p>
            <a:r>
              <a:rPr lang="en-GB" sz="1800" b="1">
                <a:latin typeface="+mj-lt"/>
                <a:ea typeface="Roboto Light" panose="02000000000000000000" pitchFamily="2" charset="0"/>
                <a:cs typeface="Roboto Light" panose="02000000000000000000" pitchFamily="2" charset="0"/>
              </a:rPr>
              <a:t>Application Fee payment </a:t>
            </a:r>
            <a:r>
              <a:rPr lang="en-GB" b="1">
                <a:latin typeface="+mj-lt"/>
                <a:ea typeface="Roboto Light" panose="02000000000000000000" pitchFamily="2" charset="0"/>
                <a:cs typeface="Roboto Light" panose="02000000000000000000" pitchFamily="2" charset="0"/>
              </a:rPr>
              <a:t>method </a:t>
            </a:r>
            <a:r>
              <a:rPr lang="en-GB" sz="1800" b="1">
                <a:latin typeface="+mj-lt"/>
                <a:ea typeface="Roboto Light" panose="02000000000000000000" pitchFamily="2" charset="0"/>
                <a:cs typeface="Roboto Light" panose="02000000000000000000" pitchFamily="2" charset="0"/>
              </a:rPr>
              <a:t>:</a:t>
            </a:r>
            <a:r>
              <a:rPr lang="en-GB" b="1">
                <a:latin typeface="+mj-lt"/>
                <a:ea typeface="Roboto Light" panose="02000000000000000000" pitchFamily="2" charset="0"/>
                <a:cs typeface="Roboto Light" panose="02000000000000000000" pitchFamily="2" charset="0"/>
              </a:rPr>
              <a:t> </a:t>
            </a:r>
            <a:r>
              <a:rPr lang="en-GB" sz="1800" b="1">
                <a:latin typeface="+mj-lt"/>
                <a:ea typeface="Roboto Light" panose="02000000000000000000" pitchFamily="2" charset="0"/>
                <a:cs typeface="Roboto Light" panose="02000000000000000000" pitchFamily="2" charset="0"/>
              </a:rPr>
              <a:t>All applicants pay by card. </a:t>
            </a:r>
          </a:p>
        </p:txBody>
      </p:sp>
      <p:pic>
        <p:nvPicPr>
          <p:cNvPr id="3" name="Picture 2" descr="A screenshot of a computer&#10;&#10;Description automatically generated">
            <a:extLst>
              <a:ext uri="{FF2B5EF4-FFF2-40B4-BE49-F238E27FC236}">
                <a16:creationId xmlns:a16="http://schemas.microsoft.com/office/drawing/2014/main" id="{941F1071-8FCF-E902-8B37-1AAA57C493EB}"/>
              </a:ext>
            </a:extLst>
          </p:cNvPr>
          <p:cNvPicPr>
            <a:picLocks noChangeAspect="1"/>
          </p:cNvPicPr>
          <p:nvPr/>
        </p:nvPicPr>
        <p:blipFill rotWithShape="1">
          <a:blip r:embed="rId4"/>
          <a:srcRect r="38191" b="13874"/>
          <a:stretch/>
        </p:blipFill>
        <p:spPr>
          <a:xfrm>
            <a:off x="4572000" y="642701"/>
            <a:ext cx="2835348" cy="2395231"/>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35918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0553EE-8B0F-7D88-80BE-9983AD1A1618}"/>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9B160F8D-EC3C-99BB-CBB3-200ED9FF735B}"/>
              </a:ext>
            </a:extLst>
          </p:cNvPr>
          <p:cNvSpPr>
            <a:spLocks noGrp="1"/>
          </p:cNvSpPr>
          <p:nvPr>
            <p:ph type="sldNum" sz="quarter" idx="4"/>
          </p:nvPr>
        </p:nvSpPr>
        <p:spPr/>
        <p:txBody>
          <a:bodyPr/>
          <a:lstStyle/>
          <a:p>
            <a:r>
              <a:rPr lang="en-US"/>
              <a:t>|   </a:t>
            </a:r>
            <a:fld id="{D7A593A7-184A-6D43-8A36-702213271FF9}" type="slidenum">
              <a:rPr lang="en-US" smtClean="0"/>
              <a:pPr/>
              <a:t>16</a:t>
            </a:fld>
            <a:endParaRPr lang="en-US"/>
          </a:p>
        </p:txBody>
      </p:sp>
      <p:sp>
        <p:nvSpPr>
          <p:cNvPr id="4" name="Footer Placeholder 3">
            <a:extLst>
              <a:ext uri="{FF2B5EF4-FFF2-40B4-BE49-F238E27FC236}">
                <a16:creationId xmlns:a16="http://schemas.microsoft.com/office/drawing/2014/main" id="{9FE12E82-C485-CFE4-D95C-E85302CE94B8}"/>
              </a:ext>
            </a:extLst>
          </p:cNvPr>
          <p:cNvSpPr>
            <a:spLocks noGrp="1"/>
          </p:cNvSpPr>
          <p:nvPr>
            <p:ph type="ftr" sz="quarter" idx="3"/>
          </p:nvPr>
        </p:nvSpPr>
        <p:spPr/>
        <p:txBody>
          <a:bodyPr/>
          <a:lstStyle/>
          <a:p>
            <a:r>
              <a:rPr lang="en-US"/>
              <a:t>Security marking: </a:t>
            </a:r>
            <a:r>
              <a:rPr lang="en-US" b="1"/>
              <a:t>PUBLIC</a:t>
            </a:r>
          </a:p>
        </p:txBody>
      </p:sp>
      <p:sp>
        <p:nvSpPr>
          <p:cNvPr id="7" name="TextBox 6">
            <a:extLst>
              <a:ext uri="{FF2B5EF4-FFF2-40B4-BE49-F238E27FC236}">
                <a16:creationId xmlns:a16="http://schemas.microsoft.com/office/drawing/2014/main" id="{4D004643-B76B-07DA-54A5-90D3F46A9BC7}"/>
              </a:ext>
            </a:extLst>
          </p:cNvPr>
          <p:cNvSpPr txBox="1"/>
          <p:nvPr/>
        </p:nvSpPr>
        <p:spPr>
          <a:xfrm>
            <a:off x="-5975" y="175573"/>
            <a:ext cx="8994588" cy="646331"/>
          </a:xfrm>
          <a:prstGeom prst="rect">
            <a:avLst/>
          </a:prstGeom>
          <a:solidFill>
            <a:schemeClr val="accent6">
              <a:lumMod val="20000"/>
              <a:lumOff val="80000"/>
            </a:schemeClr>
          </a:solidFill>
        </p:spPr>
        <p:txBody>
          <a:bodyPr wrap="square" lIns="91440" tIns="45720" rIns="91440" bIns="45720" anchor="t">
            <a:spAutoFit/>
          </a:bodyPr>
          <a:lstStyle/>
          <a:p>
            <a:r>
              <a:rPr lang="en-GB" sz="1800" b="1">
                <a:latin typeface="+mj-lt"/>
                <a:ea typeface="Roboto Light"/>
                <a:cs typeface="Roboto Light"/>
              </a:rPr>
              <a:t>Application Fee payment </a:t>
            </a:r>
            <a:r>
              <a:rPr lang="en-GB" b="1">
                <a:latin typeface="+mj-lt"/>
                <a:ea typeface="Roboto Light"/>
                <a:cs typeface="Roboto Light"/>
              </a:rPr>
              <a:t>method </a:t>
            </a:r>
            <a:r>
              <a:rPr lang="en-GB" sz="1800" b="1">
                <a:latin typeface="+mj-lt"/>
                <a:ea typeface="Roboto Light"/>
                <a:cs typeface="Roboto Light"/>
              </a:rPr>
              <a:t>:</a:t>
            </a:r>
            <a:r>
              <a:rPr lang="en-GB" b="1">
                <a:latin typeface="+mj-lt"/>
                <a:ea typeface="Roboto Light"/>
                <a:cs typeface="Roboto Light"/>
              </a:rPr>
              <a:t> </a:t>
            </a:r>
            <a:r>
              <a:rPr lang="en-GB" sz="1800" b="1">
                <a:latin typeface="+mj-lt"/>
                <a:ea typeface="Roboto Light"/>
                <a:cs typeface="Roboto Light"/>
              </a:rPr>
              <a:t>Some applicants will pay online by card, UCAS will provide an invoice for remaining applicants (the invoice </a:t>
            </a:r>
            <a:r>
              <a:rPr lang="en-GB" b="1">
                <a:latin typeface="+mj-lt"/>
                <a:ea typeface="Roboto Light"/>
                <a:cs typeface="Roboto Light"/>
              </a:rPr>
              <a:t>will be</a:t>
            </a:r>
            <a:r>
              <a:rPr lang="en-GB" sz="1800" b="1">
                <a:latin typeface="+mj-lt"/>
                <a:ea typeface="Roboto Light"/>
                <a:cs typeface="Roboto Light"/>
              </a:rPr>
              <a:t> paid by your centre). </a:t>
            </a:r>
            <a:endParaRPr lang="en-GB" b="1">
              <a:ea typeface="Roboto Light"/>
              <a:cs typeface="Roboto Light"/>
            </a:endParaRPr>
          </a:p>
        </p:txBody>
      </p:sp>
      <p:pic>
        <p:nvPicPr>
          <p:cNvPr id="9" name="Picture 8" descr="A screenshot of a computer screen&#10;&#10;Description automatically generated">
            <a:extLst>
              <a:ext uri="{FF2B5EF4-FFF2-40B4-BE49-F238E27FC236}">
                <a16:creationId xmlns:a16="http://schemas.microsoft.com/office/drawing/2014/main" id="{F19115F7-6F1F-AC06-7BD4-8FD13EB84E04}"/>
              </a:ext>
            </a:extLst>
          </p:cNvPr>
          <p:cNvPicPr>
            <a:picLocks noChangeAspect="1"/>
          </p:cNvPicPr>
          <p:nvPr/>
        </p:nvPicPr>
        <p:blipFill>
          <a:blip r:embed="rId3"/>
          <a:stretch>
            <a:fillRect/>
          </a:stretch>
        </p:blipFill>
        <p:spPr>
          <a:xfrm>
            <a:off x="339743" y="914575"/>
            <a:ext cx="2859384" cy="3857899"/>
          </a:xfrm>
          <a:prstGeom prst="rect">
            <a:avLst/>
          </a:prstGeom>
        </p:spPr>
      </p:pic>
      <p:sp>
        <p:nvSpPr>
          <p:cNvPr id="10" name="TextBox 9">
            <a:extLst>
              <a:ext uri="{FF2B5EF4-FFF2-40B4-BE49-F238E27FC236}">
                <a16:creationId xmlns:a16="http://schemas.microsoft.com/office/drawing/2014/main" id="{C26C2FF5-639A-6765-430E-40FF7B7720A5}"/>
              </a:ext>
            </a:extLst>
          </p:cNvPr>
          <p:cNvSpPr txBox="1"/>
          <p:nvPr/>
        </p:nvSpPr>
        <p:spPr>
          <a:xfrm>
            <a:off x="3441376" y="1757000"/>
            <a:ext cx="4566998" cy="461665"/>
          </a:xfrm>
          <a:prstGeom prst="rect">
            <a:avLst/>
          </a:prstGeom>
          <a:noFill/>
        </p:spPr>
        <p:txBody>
          <a:bodyPr wrap="square">
            <a:spAutoFit/>
          </a:bodyPr>
          <a:lstStyle/>
          <a:p>
            <a:r>
              <a:rPr lang="en-GB" sz="1200">
                <a:solidFill>
                  <a:srgbClr val="000000"/>
                </a:solidFill>
                <a:latin typeface="Roboto Light "/>
              </a:rPr>
              <a:t>If you are eligible for the free school meals waiver you need to choose ‘Apply with waiver’, when you ‘Pay and submit’. </a:t>
            </a:r>
          </a:p>
        </p:txBody>
      </p:sp>
      <p:sp>
        <p:nvSpPr>
          <p:cNvPr id="12" name="TextBox 11">
            <a:extLst>
              <a:ext uri="{FF2B5EF4-FFF2-40B4-BE49-F238E27FC236}">
                <a16:creationId xmlns:a16="http://schemas.microsoft.com/office/drawing/2014/main" id="{A7D8E380-5070-8DC6-D4E4-D374B59A4AB9}"/>
              </a:ext>
            </a:extLst>
          </p:cNvPr>
          <p:cNvSpPr txBox="1"/>
          <p:nvPr/>
        </p:nvSpPr>
        <p:spPr>
          <a:xfrm>
            <a:off x="3441377" y="2843524"/>
            <a:ext cx="4566997" cy="646331"/>
          </a:xfrm>
          <a:prstGeom prst="rect">
            <a:avLst/>
          </a:prstGeom>
          <a:noFill/>
        </p:spPr>
        <p:txBody>
          <a:bodyPr wrap="square" lIns="91440" tIns="45720" rIns="91440" bIns="45720" anchor="t">
            <a:spAutoFit/>
          </a:bodyPr>
          <a:lstStyle/>
          <a:p>
            <a:r>
              <a:rPr lang="en-GB" sz="1200">
                <a:solidFill>
                  <a:srgbClr val="000000"/>
                </a:solidFill>
                <a:latin typeface="Roboto Light "/>
              </a:rPr>
              <a:t>There may be instances when your school/college/centre pay your application fee on your behalf. If this is the case, select ‘Pay centre’. </a:t>
            </a:r>
            <a:r>
              <a:rPr lang="en-GB" sz="1200" b="1">
                <a:solidFill>
                  <a:srgbClr val="000000"/>
                </a:solidFill>
                <a:latin typeface="Roboto Light "/>
              </a:rPr>
              <a:t>Only choose this option if you have been told to.</a:t>
            </a:r>
          </a:p>
        </p:txBody>
      </p:sp>
      <p:sp>
        <p:nvSpPr>
          <p:cNvPr id="14" name="TextBox 13">
            <a:extLst>
              <a:ext uri="{FF2B5EF4-FFF2-40B4-BE49-F238E27FC236}">
                <a16:creationId xmlns:a16="http://schemas.microsoft.com/office/drawing/2014/main" id="{B50673DE-45BC-9854-A40D-1FB0F7DCEB56}"/>
              </a:ext>
            </a:extLst>
          </p:cNvPr>
          <p:cNvSpPr txBox="1"/>
          <p:nvPr/>
        </p:nvSpPr>
        <p:spPr>
          <a:xfrm>
            <a:off x="3441375" y="4112865"/>
            <a:ext cx="4566997" cy="461665"/>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a:solidFill>
                  <a:srgbClr val="000000"/>
                </a:solidFill>
                <a:latin typeface="Roboto Light "/>
              </a:rPr>
              <a:t>If you are paying for your application yourself, select ‘Pay by card’ and enter your card details. </a:t>
            </a:r>
          </a:p>
        </p:txBody>
      </p:sp>
      <p:cxnSp>
        <p:nvCxnSpPr>
          <p:cNvPr id="16" name="Straight Arrow Connector 15">
            <a:extLst>
              <a:ext uri="{FF2B5EF4-FFF2-40B4-BE49-F238E27FC236}">
                <a16:creationId xmlns:a16="http://schemas.microsoft.com/office/drawing/2014/main" id="{C8279005-4AE4-307E-D601-858ACBA2A182}"/>
              </a:ext>
            </a:extLst>
          </p:cNvPr>
          <p:cNvCxnSpPr>
            <a:cxnSpLocks/>
          </p:cNvCxnSpPr>
          <p:nvPr/>
        </p:nvCxnSpPr>
        <p:spPr>
          <a:xfrm flipH="1">
            <a:off x="3206501" y="1987833"/>
            <a:ext cx="242249"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45CAB7D-B714-3EC6-E767-F28E2FF79CCC}"/>
              </a:ext>
            </a:extLst>
          </p:cNvPr>
          <p:cNvCxnSpPr>
            <a:cxnSpLocks/>
          </p:cNvCxnSpPr>
          <p:nvPr/>
        </p:nvCxnSpPr>
        <p:spPr>
          <a:xfrm flipH="1">
            <a:off x="3206500" y="3165246"/>
            <a:ext cx="242249"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3F21953-B694-35DD-12BB-D196978E9DB0}"/>
              </a:ext>
            </a:extLst>
          </p:cNvPr>
          <p:cNvCxnSpPr>
            <a:cxnSpLocks/>
          </p:cNvCxnSpPr>
          <p:nvPr/>
        </p:nvCxnSpPr>
        <p:spPr>
          <a:xfrm flipH="1">
            <a:off x="3213874" y="4298414"/>
            <a:ext cx="242249"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4265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80B729-9BBC-5255-6660-5FC230A75FB4}"/>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82E78122-083F-8F52-8797-F65712CE57F2}"/>
              </a:ext>
            </a:extLst>
          </p:cNvPr>
          <p:cNvSpPr>
            <a:spLocks noGrp="1"/>
          </p:cNvSpPr>
          <p:nvPr>
            <p:ph type="sldNum" sz="quarter" idx="4"/>
          </p:nvPr>
        </p:nvSpPr>
        <p:spPr/>
        <p:txBody>
          <a:bodyPr/>
          <a:lstStyle/>
          <a:p>
            <a:r>
              <a:rPr lang="en-US"/>
              <a:t>|   </a:t>
            </a:r>
            <a:fld id="{D7A593A7-184A-6D43-8A36-702213271FF9}" type="slidenum">
              <a:rPr lang="en-US" smtClean="0"/>
              <a:pPr/>
              <a:t>17</a:t>
            </a:fld>
            <a:endParaRPr lang="en-US"/>
          </a:p>
        </p:txBody>
      </p:sp>
      <p:sp>
        <p:nvSpPr>
          <p:cNvPr id="4" name="Footer Placeholder 3">
            <a:extLst>
              <a:ext uri="{FF2B5EF4-FFF2-40B4-BE49-F238E27FC236}">
                <a16:creationId xmlns:a16="http://schemas.microsoft.com/office/drawing/2014/main" id="{29BC4153-B829-29B9-292D-59B064D130B8}"/>
              </a:ext>
            </a:extLst>
          </p:cNvPr>
          <p:cNvSpPr>
            <a:spLocks noGrp="1"/>
          </p:cNvSpPr>
          <p:nvPr>
            <p:ph type="ftr" sz="quarter" idx="3"/>
          </p:nvPr>
        </p:nvSpPr>
        <p:spPr/>
        <p:txBody>
          <a:bodyPr/>
          <a:lstStyle/>
          <a:p>
            <a:r>
              <a:rPr lang="en-US"/>
              <a:t>Security marking: </a:t>
            </a:r>
            <a:r>
              <a:rPr lang="en-US" b="1"/>
              <a:t>PUBLIC</a:t>
            </a:r>
          </a:p>
        </p:txBody>
      </p:sp>
      <p:pic>
        <p:nvPicPr>
          <p:cNvPr id="2050" name="Picture 2">
            <a:extLst>
              <a:ext uri="{FF2B5EF4-FFF2-40B4-BE49-F238E27FC236}">
                <a16:creationId xmlns:a16="http://schemas.microsoft.com/office/drawing/2014/main" id="{F2AE2D6A-8C85-FB16-883A-E0B38ACDA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43" y="52013"/>
            <a:ext cx="4474557" cy="2530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omputer&#10;&#10;Description automatically generated">
            <a:extLst>
              <a:ext uri="{FF2B5EF4-FFF2-40B4-BE49-F238E27FC236}">
                <a16:creationId xmlns:a16="http://schemas.microsoft.com/office/drawing/2014/main" id="{1DFD45D8-95E3-606B-011A-855B52048DF7}"/>
              </a:ext>
            </a:extLst>
          </p:cNvPr>
          <p:cNvPicPr>
            <a:picLocks noChangeAspect="1"/>
          </p:cNvPicPr>
          <p:nvPr/>
        </p:nvPicPr>
        <p:blipFill>
          <a:blip r:embed="rId3"/>
          <a:stretch>
            <a:fillRect/>
          </a:stretch>
        </p:blipFill>
        <p:spPr>
          <a:xfrm>
            <a:off x="165872" y="2636159"/>
            <a:ext cx="4165626" cy="1832602"/>
          </a:xfrm>
          <a:prstGeom prst="rect">
            <a:avLst/>
          </a:prstGeom>
        </p:spPr>
      </p:pic>
      <p:sp>
        <p:nvSpPr>
          <p:cNvPr id="9" name="TextBox 8">
            <a:extLst>
              <a:ext uri="{FF2B5EF4-FFF2-40B4-BE49-F238E27FC236}">
                <a16:creationId xmlns:a16="http://schemas.microsoft.com/office/drawing/2014/main" id="{A1FDBBD0-DC31-4AF7-8941-2E88CE83BBFC}"/>
              </a:ext>
            </a:extLst>
          </p:cNvPr>
          <p:cNvSpPr txBox="1"/>
          <p:nvPr/>
        </p:nvSpPr>
        <p:spPr>
          <a:xfrm>
            <a:off x="4665874" y="1413743"/>
            <a:ext cx="4094668" cy="2554545"/>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latin typeface="Roboto Light "/>
              </a:rPr>
              <a:t>If you are eligible for the free school meals waiver, you need to choose ‘Apply with waiver’, when you ‘Pay and submit’. You won't need to enter any payment card details.</a:t>
            </a:r>
          </a:p>
          <a:p>
            <a:endParaRPr lang="en-GB" sz="1600">
              <a:solidFill>
                <a:srgbClr val="000000"/>
              </a:solidFill>
              <a:latin typeface="Roboto Light "/>
            </a:endParaRPr>
          </a:p>
          <a:p>
            <a:r>
              <a:rPr lang="en-GB" sz="1600" b="1">
                <a:solidFill>
                  <a:srgbClr val="333333"/>
                </a:solidFill>
                <a:latin typeface="Roboto Light "/>
              </a:rPr>
              <a:t>Your school/college/centre will agree to your eligibility when reviewing your application before the waiver is applied. </a:t>
            </a:r>
            <a:r>
              <a:rPr lang="en-GB" sz="1600">
                <a:solidFill>
                  <a:srgbClr val="333333"/>
                </a:solidFill>
                <a:latin typeface="Roboto Light "/>
              </a:rPr>
              <a:t>They may require you to evidence this. </a:t>
            </a:r>
            <a:endParaRPr lang="en-GB" sz="1600">
              <a:latin typeface="Roboto Light "/>
            </a:endParaRPr>
          </a:p>
        </p:txBody>
      </p:sp>
      <p:cxnSp>
        <p:nvCxnSpPr>
          <p:cNvPr id="10" name="Straight Arrow Connector 9">
            <a:extLst>
              <a:ext uri="{FF2B5EF4-FFF2-40B4-BE49-F238E27FC236}">
                <a16:creationId xmlns:a16="http://schemas.microsoft.com/office/drawing/2014/main" id="{F8C0FB5B-EBCE-C76B-7178-9166FA03B290}"/>
              </a:ext>
            </a:extLst>
          </p:cNvPr>
          <p:cNvCxnSpPr>
            <a:cxnSpLocks/>
          </p:cNvCxnSpPr>
          <p:nvPr/>
        </p:nvCxnSpPr>
        <p:spPr>
          <a:xfrm>
            <a:off x="2018156" y="2403992"/>
            <a:ext cx="0" cy="239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102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85E4B-ACED-1554-1A74-198CCE8B5B2A}"/>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F2D51941-326B-8ABF-4838-CC564E069B53}"/>
              </a:ext>
            </a:extLst>
          </p:cNvPr>
          <p:cNvSpPr>
            <a:spLocks noGrp="1"/>
          </p:cNvSpPr>
          <p:nvPr>
            <p:ph type="sldNum" sz="quarter" idx="4"/>
          </p:nvPr>
        </p:nvSpPr>
        <p:spPr/>
        <p:txBody>
          <a:bodyPr/>
          <a:lstStyle/>
          <a:p>
            <a:r>
              <a:rPr lang="en-US"/>
              <a:t>|   </a:t>
            </a:r>
            <a:fld id="{D7A593A7-184A-6D43-8A36-702213271FF9}" type="slidenum">
              <a:rPr lang="en-US" smtClean="0"/>
              <a:pPr/>
              <a:t>18</a:t>
            </a:fld>
            <a:endParaRPr lang="en-US"/>
          </a:p>
        </p:txBody>
      </p:sp>
      <p:sp>
        <p:nvSpPr>
          <p:cNvPr id="4" name="Footer Placeholder 3">
            <a:extLst>
              <a:ext uri="{FF2B5EF4-FFF2-40B4-BE49-F238E27FC236}">
                <a16:creationId xmlns:a16="http://schemas.microsoft.com/office/drawing/2014/main" id="{30E05EEC-6588-8052-44FE-DE18E2AA5412}"/>
              </a:ext>
            </a:extLst>
          </p:cNvPr>
          <p:cNvSpPr>
            <a:spLocks noGrp="1"/>
          </p:cNvSpPr>
          <p:nvPr>
            <p:ph type="ftr" sz="quarter" idx="3"/>
          </p:nvPr>
        </p:nvSpPr>
        <p:spPr/>
        <p:txBody>
          <a:bodyPr/>
          <a:lstStyle/>
          <a:p>
            <a:r>
              <a:rPr lang="en-US"/>
              <a:t>Security marking: </a:t>
            </a:r>
            <a:r>
              <a:rPr lang="en-US" b="1"/>
              <a:t>PUBLIC</a:t>
            </a:r>
          </a:p>
        </p:txBody>
      </p:sp>
      <p:pic>
        <p:nvPicPr>
          <p:cNvPr id="8" name="Picture 7" descr="A screenshot of a computer&#10;&#10;Description automatically generated">
            <a:extLst>
              <a:ext uri="{FF2B5EF4-FFF2-40B4-BE49-F238E27FC236}">
                <a16:creationId xmlns:a16="http://schemas.microsoft.com/office/drawing/2014/main" id="{4622BB7B-EF71-CD8C-16DF-81AB92CD06DC}"/>
              </a:ext>
            </a:extLst>
          </p:cNvPr>
          <p:cNvPicPr>
            <a:picLocks noChangeAspect="1"/>
          </p:cNvPicPr>
          <p:nvPr/>
        </p:nvPicPr>
        <p:blipFill rotWithShape="1">
          <a:blip r:embed="rId2"/>
          <a:srcRect l="1788" t="2390" r="6060" b="53928"/>
          <a:stretch/>
        </p:blipFill>
        <p:spPr>
          <a:xfrm>
            <a:off x="250724" y="315959"/>
            <a:ext cx="5201329" cy="1962668"/>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33801A27-6BA1-6D2C-B7A8-8247C466C3D8}"/>
              </a:ext>
            </a:extLst>
          </p:cNvPr>
          <p:cNvPicPr>
            <a:picLocks noChangeAspect="1"/>
          </p:cNvPicPr>
          <p:nvPr/>
        </p:nvPicPr>
        <p:blipFill>
          <a:blip r:embed="rId3"/>
          <a:stretch>
            <a:fillRect/>
          </a:stretch>
        </p:blipFill>
        <p:spPr>
          <a:xfrm>
            <a:off x="347850" y="2553395"/>
            <a:ext cx="5007076" cy="2202785"/>
          </a:xfrm>
          <a:prstGeom prst="rect">
            <a:avLst/>
          </a:prstGeom>
        </p:spPr>
      </p:pic>
      <p:sp>
        <p:nvSpPr>
          <p:cNvPr id="7" name="TextBox 6">
            <a:extLst>
              <a:ext uri="{FF2B5EF4-FFF2-40B4-BE49-F238E27FC236}">
                <a16:creationId xmlns:a16="http://schemas.microsoft.com/office/drawing/2014/main" id="{4D22FE3A-9B10-28B5-7DDB-2635FECC0645}"/>
              </a:ext>
            </a:extLst>
          </p:cNvPr>
          <p:cNvSpPr txBox="1"/>
          <p:nvPr/>
        </p:nvSpPr>
        <p:spPr>
          <a:xfrm>
            <a:off x="5606910" y="1100498"/>
            <a:ext cx="3286366" cy="3416320"/>
          </a:xfrm>
          <a:prstGeom prst="rect">
            <a:avLst/>
          </a:prstGeom>
          <a:noFill/>
        </p:spPr>
        <p:txBody>
          <a:bodyPr wrap="square" lIns="91440" tIns="45720" rIns="91440" bIns="45720" anchor="t">
            <a:spAutoFit/>
          </a:bodyPr>
          <a:lstStyle/>
          <a:p>
            <a:r>
              <a:rPr lang="en-GB" sz="1800">
                <a:solidFill>
                  <a:srgbClr val="000000"/>
                </a:solidFill>
                <a:latin typeface="Roboto Light "/>
              </a:rPr>
              <a:t>There may be instances when your school/college/centre pay for your application on your behalf</a:t>
            </a:r>
            <a:r>
              <a:rPr lang="en-GB">
                <a:solidFill>
                  <a:srgbClr val="000000"/>
                </a:solidFill>
                <a:latin typeface="Roboto Light "/>
              </a:rPr>
              <a:t>. If this is the case and you have been told to use this option, select ‘Pay centre’.</a:t>
            </a:r>
          </a:p>
          <a:p>
            <a:endParaRPr lang="en-GB">
              <a:solidFill>
                <a:srgbClr val="000000"/>
              </a:solidFill>
              <a:latin typeface="Roboto Light "/>
            </a:endParaRPr>
          </a:p>
          <a:p>
            <a:r>
              <a:rPr lang="en-GB" sz="1800">
                <a:solidFill>
                  <a:srgbClr val="000000"/>
                </a:solidFill>
                <a:latin typeface="Roboto Light "/>
              </a:rPr>
              <a:t>If you are eligible for the free school meals waiver</a:t>
            </a:r>
            <a:r>
              <a:rPr lang="en-GB">
                <a:solidFill>
                  <a:srgbClr val="000000"/>
                </a:solidFill>
                <a:latin typeface="Roboto Light "/>
              </a:rPr>
              <a:t>,</a:t>
            </a:r>
            <a:r>
              <a:rPr lang="en-GB" sz="1800">
                <a:solidFill>
                  <a:srgbClr val="000000"/>
                </a:solidFill>
                <a:latin typeface="Roboto Light "/>
              </a:rPr>
              <a:t> you need to use the ‘Apply with waiver’ option to ‘Pay and submit’. </a:t>
            </a:r>
          </a:p>
          <a:p>
            <a:r>
              <a:rPr lang="en-GB" sz="1800">
                <a:solidFill>
                  <a:srgbClr val="000000"/>
                </a:solidFill>
                <a:latin typeface="Roboto Light "/>
              </a:rPr>
              <a:t> </a:t>
            </a:r>
          </a:p>
        </p:txBody>
      </p:sp>
      <p:cxnSp>
        <p:nvCxnSpPr>
          <p:cNvPr id="9" name="Straight Arrow Connector 8">
            <a:extLst>
              <a:ext uri="{FF2B5EF4-FFF2-40B4-BE49-F238E27FC236}">
                <a16:creationId xmlns:a16="http://schemas.microsoft.com/office/drawing/2014/main" id="{BE749EDA-3255-BE44-5521-C9644232F563}"/>
              </a:ext>
            </a:extLst>
          </p:cNvPr>
          <p:cNvCxnSpPr>
            <a:cxnSpLocks/>
          </p:cNvCxnSpPr>
          <p:nvPr/>
        </p:nvCxnSpPr>
        <p:spPr>
          <a:xfrm>
            <a:off x="2512225" y="2278627"/>
            <a:ext cx="0" cy="239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370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885E4B-ACED-1554-1A74-198CCE8B5B2A}"/>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F2D51941-326B-8ABF-4838-CC564E069B53}"/>
              </a:ext>
            </a:extLst>
          </p:cNvPr>
          <p:cNvSpPr>
            <a:spLocks noGrp="1"/>
          </p:cNvSpPr>
          <p:nvPr>
            <p:ph type="sldNum" sz="quarter" idx="4"/>
          </p:nvPr>
        </p:nvSpPr>
        <p:spPr/>
        <p:txBody>
          <a:bodyPr/>
          <a:lstStyle/>
          <a:p>
            <a:r>
              <a:rPr lang="en-US"/>
              <a:t>|   </a:t>
            </a:r>
            <a:fld id="{D7A593A7-184A-6D43-8A36-702213271FF9}" type="slidenum">
              <a:rPr lang="en-US" smtClean="0"/>
              <a:pPr/>
              <a:t>19</a:t>
            </a:fld>
            <a:endParaRPr lang="en-US"/>
          </a:p>
        </p:txBody>
      </p:sp>
      <p:sp>
        <p:nvSpPr>
          <p:cNvPr id="4" name="Footer Placeholder 3">
            <a:extLst>
              <a:ext uri="{FF2B5EF4-FFF2-40B4-BE49-F238E27FC236}">
                <a16:creationId xmlns:a16="http://schemas.microsoft.com/office/drawing/2014/main" id="{30E05EEC-6588-8052-44FE-DE18E2AA5412}"/>
              </a:ext>
            </a:extLst>
          </p:cNvPr>
          <p:cNvSpPr>
            <a:spLocks noGrp="1"/>
          </p:cNvSpPr>
          <p:nvPr>
            <p:ph type="ftr" sz="quarter" idx="3"/>
          </p:nvPr>
        </p:nvSpPr>
        <p:spPr/>
        <p:txBody>
          <a:bodyPr/>
          <a:lstStyle/>
          <a:p>
            <a:r>
              <a:rPr lang="en-US"/>
              <a:t>Security marking: </a:t>
            </a:r>
            <a:r>
              <a:rPr lang="en-US" b="1"/>
              <a:t>PUBLIC</a:t>
            </a:r>
          </a:p>
        </p:txBody>
      </p:sp>
      <p:pic>
        <p:nvPicPr>
          <p:cNvPr id="8" name="Picture 7" descr="A screenshot of a computer&#10;&#10;Description automatically generated">
            <a:extLst>
              <a:ext uri="{FF2B5EF4-FFF2-40B4-BE49-F238E27FC236}">
                <a16:creationId xmlns:a16="http://schemas.microsoft.com/office/drawing/2014/main" id="{4622BB7B-EF71-CD8C-16DF-81AB92CD06DC}"/>
              </a:ext>
            </a:extLst>
          </p:cNvPr>
          <p:cNvPicPr>
            <a:picLocks noChangeAspect="1"/>
          </p:cNvPicPr>
          <p:nvPr/>
        </p:nvPicPr>
        <p:blipFill rotWithShape="1">
          <a:blip r:embed="rId2"/>
          <a:srcRect l="1788" t="46709" r="6060" b="3655"/>
          <a:stretch/>
        </p:blipFill>
        <p:spPr>
          <a:xfrm>
            <a:off x="272847" y="230901"/>
            <a:ext cx="4232785" cy="1814894"/>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F71DB32D-39E8-1031-6815-73BEB1057312}"/>
              </a:ext>
            </a:extLst>
          </p:cNvPr>
          <p:cNvPicPr>
            <a:picLocks noChangeAspect="1"/>
          </p:cNvPicPr>
          <p:nvPr/>
        </p:nvPicPr>
        <p:blipFill rotWithShape="1">
          <a:blip r:embed="rId3"/>
          <a:srcRect t="7609" r="38191" b="15786"/>
          <a:stretch/>
        </p:blipFill>
        <p:spPr>
          <a:xfrm>
            <a:off x="578359" y="2291445"/>
            <a:ext cx="2835348" cy="2130414"/>
          </a:xfrm>
          <a:prstGeom prst="rect">
            <a:avLst/>
          </a:prstGeom>
          <a:ln w="6350">
            <a:solidFill>
              <a:schemeClr val="tx2">
                <a:lumMod val="40000"/>
                <a:lumOff val="60000"/>
              </a:schemeClr>
            </a:solidFill>
          </a:ln>
          <a:effectLst/>
        </p:spPr>
      </p:pic>
      <p:sp>
        <p:nvSpPr>
          <p:cNvPr id="7" name="TextBox 6">
            <a:extLst>
              <a:ext uri="{FF2B5EF4-FFF2-40B4-BE49-F238E27FC236}">
                <a16:creationId xmlns:a16="http://schemas.microsoft.com/office/drawing/2014/main" id="{5D237E87-334E-F6D3-03CB-609520F3F39D}"/>
              </a:ext>
            </a:extLst>
          </p:cNvPr>
          <p:cNvSpPr txBox="1"/>
          <p:nvPr/>
        </p:nvSpPr>
        <p:spPr>
          <a:xfrm>
            <a:off x="4793226" y="1138348"/>
            <a:ext cx="4004185" cy="3170099"/>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a:solidFill>
                  <a:srgbClr val="000000"/>
                </a:solidFill>
                <a:latin typeface="Roboto Light "/>
              </a:rPr>
              <a:t>If you are paying for your application yourself, then follow the guidance for ‘Paying by card’. </a:t>
            </a:r>
          </a:p>
          <a:p>
            <a:pPr defTabSz="914400">
              <a:defRPr sz="1800" b="0" i="0" u="none" strike="noStrike" kern="0" cap="none" spc="0" baseline="0">
                <a:solidFill>
                  <a:srgbClr val="000000"/>
                </a:solidFill>
                <a:uFillTx/>
              </a:defRPr>
            </a:pPr>
            <a:r>
              <a:rPr lang="en-GB" sz="1400">
                <a:solidFill>
                  <a:srgbClr val="000000"/>
                </a:solidFill>
                <a:latin typeface="Roboto Light "/>
              </a:rPr>
              <a:t>C</a:t>
            </a:r>
            <a:r>
              <a:rPr lang="en-GB" sz="1400" i="0" u="none" strike="noStrike" kern="1200" cap="none" spc="0" baseline="0">
                <a:solidFill>
                  <a:srgbClr val="000000"/>
                </a:solidFill>
                <a:uFillTx/>
                <a:latin typeface="Roboto Light "/>
              </a:rPr>
              <a:t>lick ‘Pay </a:t>
            </a:r>
            <a:r>
              <a:rPr lang="en-GB" sz="1400">
                <a:solidFill>
                  <a:srgbClr val="000000"/>
                </a:solidFill>
                <a:latin typeface="Roboto Light "/>
              </a:rPr>
              <a:t>by card</a:t>
            </a:r>
            <a:r>
              <a:rPr lang="en-GB" sz="1400" i="0" u="none" strike="noStrike" kern="1200" cap="none" spc="0" baseline="0">
                <a:solidFill>
                  <a:srgbClr val="000000"/>
                </a:solidFill>
                <a:uFillTx/>
                <a:latin typeface="Roboto Light "/>
              </a:rPr>
              <a:t>’ and enter your card details.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a:solidFill>
                <a:srgbClr val="000000"/>
              </a:solidFill>
              <a:latin typeface="Roboto Light "/>
            </a:endParaRPr>
          </a:p>
          <a:p>
            <a:pPr defTabSz="914400">
              <a:defRPr sz="1800" b="0" i="0" u="none" strike="noStrike" kern="0" cap="none" spc="0" baseline="0">
                <a:solidFill>
                  <a:srgbClr val="000000"/>
                </a:solidFill>
                <a:uFillTx/>
              </a:defRPr>
            </a:pPr>
            <a:r>
              <a:rPr lang="en-GB" sz="1400">
                <a:solidFill>
                  <a:srgbClr val="000000"/>
                </a:solidFill>
                <a:latin typeface="Roboto Light "/>
              </a:rPr>
              <a:t>Remember, if you think you are eligible for the FSM application fee waiver, check with your school/college/centre BEFORE entering any card details when you ‘Pay and submit’.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i="0" u="none" strike="noStrike" kern="1200" cap="none" spc="0" baseline="0">
              <a:solidFill>
                <a:srgbClr val="000000"/>
              </a:solidFill>
              <a:uFillTx/>
              <a:latin typeface="Roboto Light "/>
            </a:endParaRPr>
          </a:p>
          <a:p>
            <a:pPr defTabSz="914400">
              <a:defRPr sz="1800" b="0" i="0" u="none" strike="noStrike" kern="0" cap="none" spc="0" baseline="0">
                <a:solidFill>
                  <a:srgbClr val="000000"/>
                </a:solidFill>
                <a:uFillTx/>
              </a:defRPr>
            </a:pPr>
            <a:r>
              <a:rPr lang="en-GB" sz="1400" b="1" kern="0">
                <a:solidFill>
                  <a:srgbClr val="000000"/>
                </a:solidFill>
                <a:latin typeface="Roboto Light "/>
              </a:rPr>
              <a:t>Once you pay by card (even if you are eligible) this cannot be reversed. A fee waiver cannot be applied after you have completed the pay and submit process.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i="0" u="none" strike="noStrike" kern="1200" cap="none" spc="0" baseline="0">
              <a:solidFill>
                <a:srgbClr val="000000"/>
              </a:solidFill>
              <a:uFillTx/>
              <a:latin typeface="Roboto Light "/>
            </a:endParaRPr>
          </a:p>
        </p:txBody>
      </p:sp>
      <p:cxnSp>
        <p:nvCxnSpPr>
          <p:cNvPr id="9" name="Straight Arrow Connector 8">
            <a:extLst>
              <a:ext uri="{FF2B5EF4-FFF2-40B4-BE49-F238E27FC236}">
                <a16:creationId xmlns:a16="http://schemas.microsoft.com/office/drawing/2014/main" id="{3BAC3D80-B735-A701-A198-9E17AB6D3FCA}"/>
              </a:ext>
            </a:extLst>
          </p:cNvPr>
          <p:cNvCxnSpPr>
            <a:cxnSpLocks/>
          </p:cNvCxnSpPr>
          <p:nvPr/>
        </p:nvCxnSpPr>
        <p:spPr>
          <a:xfrm>
            <a:off x="1996033" y="2004258"/>
            <a:ext cx="0" cy="239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72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4294967295"/>
          </p:nvPr>
        </p:nvSpPr>
        <p:spPr>
          <a:xfrm>
            <a:off x="0" y="4804173"/>
            <a:ext cx="4482704" cy="226219"/>
          </a:xfrm>
        </p:spPr>
        <p:txBody>
          <a:bodyPr/>
          <a:lstStyle/>
          <a:p>
            <a:pPr defTabSz="457189">
              <a:spcAft>
                <a:spcPts val="600"/>
              </a:spcAft>
            </a:pPr>
            <a:r>
              <a:rPr lang="en-US">
                <a:solidFill>
                  <a:srgbClr val="1F2834"/>
                </a:solidFill>
                <a:latin typeface="Calibri" panose="020F0502020204030204"/>
              </a:rPr>
              <a:t>Security marking: </a:t>
            </a:r>
            <a:r>
              <a:rPr lang="en-US" b="1">
                <a:solidFill>
                  <a:srgbClr val="1F2834"/>
                </a:solidFill>
                <a:latin typeface="Calibri" panose="020F0502020204030204"/>
              </a:rPr>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294967295"/>
          </p:nvPr>
        </p:nvSpPr>
        <p:spPr>
          <a:xfrm>
            <a:off x="8592741" y="4804173"/>
            <a:ext cx="551259" cy="226219"/>
          </a:xfrm>
        </p:spPr>
        <p:txBody>
          <a:bodyPr anchor="ctr">
            <a:normAutofit/>
          </a:bodyPr>
          <a:lstStyle/>
          <a:p>
            <a:pPr defTabSz="457189">
              <a:lnSpc>
                <a:spcPct val="90000"/>
              </a:lnSpc>
              <a:spcAft>
                <a:spcPts val="600"/>
              </a:spcAft>
            </a:pPr>
            <a:r>
              <a:rPr lang="en-US">
                <a:solidFill>
                  <a:srgbClr val="1F2834"/>
                </a:solidFill>
                <a:latin typeface="Calibri" panose="020F0502020204030204"/>
              </a:rPr>
              <a:t>|   </a:t>
            </a:r>
            <a:fld id="{D7A593A7-184A-6D43-8A36-702213271FF9}" type="slidenum">
              <a:rPr lang="en-US">
                <a:solidFill>
                  <a:srgbClr val="1F2834"/>
                </a:solidFill>
                <a:latin typeface="Calibri" panose="020F0502020204030204"/>
              </a:rPr>
              <a:pPr defTabSz="457189">
                <a:lnSpc>
                  <a:spcPct val="90000"/>
                </a:lnSpc>
                <a:spcAft>
                  <a:spcPts val="600"/>
                </a:spcAft>
              </a:pPr>
              <a:t>2</a:t>
            </a:fld>
            <a:endParaRPr lang="en-US">
              <a:solidFill>
                <a:srgbClr val="1F2834"/>
              </a:solidFill>
              <a:latin typeface="Calibri" panose="020F0502020204030204"/>
            </a:endParaRPr>
          </a:p>
        </p:txBody>
      </p:sp>
      <p:pic>
        <p:nvPicPr>
          <p:cNvPr id="16" name="Picture 15" descr="A person typing on a computer&#10;&#10;Description automatically generated">
            <a:extLst>
              <a:ext uri="{FF2B5EF4-FFF2-40B4-BE49-F238E27FC236}">
                <a16:creationId xmlns:a16="http://schemas.microsoft.com/office/drawing/2014/main" id="{A348E20F-142F-E9D6-9510-ABAA4D04DE35}"/>
              </a:ext>
            </a:extLst>
          </p:cNvPr>
          <p:cNvPicPr>
            <a:picLocks noChangeAspect="1"/>
          </p:cNvPicPr>
          <p:nvPr/>
        </p:nvPicPr>
        <p:blipFill rotWithShape="1">
          <a:blip r:embed="rId2">
            <a:extLst>
              <a:ext uri="{28A0092B-C50C-407E-A947-70E740481C1C}">
                <a14:useLocalDpi xmlns:a14="http://schemas.microsoft.com/office/drawing/2010/main" val="0"/>
              </a:ext>
            </a:extLst>
          </a:blip>
          <a:srcRect l="43532"/>
          <a:stretch/>
        </p:blipFill>
        <p:spPr>
          <a:xfrm>
            <a:off x="0" y="0"/>
            <a:ext cx="4324285" cy="5143500"/>
          </a:xfrm>
          <a:prstGeom prst="rect">
            <a:avLst/>
          </a:prstGeom>
        </p:spPr>
      </p:pic>
      <p:sp>
        <p:nvSpPr>
          <p:cNvPr id="23" name="Title 1">
            <a:extLst>
              <a:ext uri="{FF2B5EF4-FFF2-40B4-BE49-F238E27FC236}">
                <a16:creationId xmlns:a16="http://schemas.microsoft.com/office/drawing/2014/main" id="{894A0CB3-30A7-4ED4-8171-C89439EDCC4E}"/>
              </a:ext>
            </a:extLst>
          </p:cNvPr>
          <p:cNvSpPr>
            <a:spLocks noGrp="1"/>
          </p:cNvSpPr>
          <p:nvPr>
            <p:ph type="title"/>
          </p:nvPr>
        </p:nvSpPr>
        <p:spPr>
          <a:xfrm>
            <a:off x="4912643" y="-282758"/>
            <a:ext cx="3973886" cy="1629945"/>
          </a:xfrm>
        </p:spPr>
        <p:txBody>
          <a:bodyPr>
            <a:normAutofit/>
          </a:bodyPr>
          <a:lstStyle/>
          <a:p>
            <a:r>
              <a:rPr lang="en-US">
                <a:latin typeface="Oswald"/>
                <a:ea typeface="Roboto"/>
                <a:cs typeface="Roboto"/>
              </a:rPr>
              <a:t>Using this deck</a:t>
            </a:r>
          </a:p>
        </p:txBody>
      </p:sp>
      <p:sp>
        <p:nvSpPr>
          <p:cNvPr id="24" name="Content Placeholder 2">
            <a:extLst>
              <a:ext uri="{FF2B5EF4-FFF2-40B4-BE49-F238E27FC236}">
                <a16:creationId xmlns:a16="http://schemas.microsoft.com/office/drawing/2014/main" id="{591BA300-CCF3-41A2-A585-28B6EE071E47}"/>
              </a:ext>
            </a:extLst>
          </p:cNvPr>
          <p:cNvSpPr>
            <a:spLocks noGrp="1"/>
          </p:cNvSpPr>
          <p:nvPr>
            <p:ph type="body" idx="1"/>
          </p:nvPr>
        </p:nvSpPr>
        <p:spPr>
          <a:xfrm>
            <a:off x="4819717" y="1548789"/>
            <a:ext cx="4159738" cy="2838858"/>
          </a:xfrm>
        </p:spPr>
        <p:txBody>
          <a:bodyPr vert="horz" lIns="91440" tIns="45720" rIns="91440" bIns="45720" rtlCol="0" anchor="t">
            <a:noAutofit/>
          </a:bodyPr>
          <a:lstStyle/>
          <a:p>
            <a:pPr>
              <a:lnSpc>
                <a:spcPct val="120000"/>
              </a:lnSpc>
              <a:spcBef>
                <a:spcPts val="0"/>
              </a:spcBef>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This presentation deck has been designed to support you through the introduction of the Free School Meal (FSM) application fee waiver process and highlight how it would work at your </a:t>
            </a:r>
            <a:r>
              <a:rPr lang="en-US" sz="1100" err="1">
                <a:solidFill>
                  <a:schemeClr val="bg1"/>
                </a:solidFill>
                <a:latin typeface="Roboto" panose="02000000000000000000" pitchFamily="2" charset="0"/>
                <a:ea typeface="Roboto" panose="02000000000000000000" pitchFamily="2" charset="0"/>
                <a:cs typeface="Roboto" panose="02000000000000000000" pitchFamily="2" charset="0"/>
              </a:rPr>
              <a:t>centre</a:t>
            </a: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 </a:t>
            </a:r>
          </a:p>
          <a:p>
            <a:pPr>
              <a:lnSpc>
                <a:spcPct val="120000"/>
              </a:lnSpc>
              <a:spcBef>
                <a:spcPts val="0"/>
              </a:spcBef>
            </a:pPr>
            <a:endParaRPr lang="en-US" sz="110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120000"/>
              </a:lnSpc>
              <a:spcBef>
                <a:spcPts val="0"/>
              </a:spcBef>
            </a:pPr>
            <a:r>
              <a:rPr lang="en-US" sz="1100" b="1">
                <a:solidFill>
                  <a:schemeClr val="bg1"/>
                </a:solidFill>
                <a:latin typeface="Roboto" panose="02000000000000000000" pitchFamily="2" charset="0"/>
                <a:ea typeface="Roboto" panose="02000000000000000000" pitchFamily="2" charset="0"/>
                <a:cs typeface="Roboto" panose="02000000000000000000" pitchFamily="2" charset="0"/>
              </a:rPr>
              <a:t>Please note only students with a UK home address are eligible. </a:t>
            </a:r>
          </a:p>
          <a:p>
            <a:pPr>
              <a:lnSpc>
                <a:spcPct val="120000"/>
              </a:lnSpc>
              <a:spcBef>
                <a:spcPts val="0"/>
              </a:spcBef>
            </a:pPr>
            <a:endParaRPr lang="en-US" sz="1100" b="1">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120000"/>
              </a:lnSpc>
              <a:spcBef>
                <a:spcPts val="0"/>
              </a:spcBef>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You can copy and paste slides into your own materials and guides, and use to support staff training and CPD. </a:t>
            </a:r>
          </a:p>
          <a:p>
            <a:pPr>
              <a:lnSpc>
                <a:spcPct val="120000"/>
              </a:lnSpc>
              <a:spcBef>
                <a:spcPts val="0"/>
              </a:spcBef>
            </a:pPr>
            <a:endParaRPr lang="en-US" sz="110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120000"/>
              </a:lnSpc>
              <a:spcBef>
                <a:spcPts val="0"/>
              </a:spcBef>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We’ll continue to communicate key operational changes to you through our monthly newsletters. Please encourage all colleagues who advise applicants to </a:t>
            </a:r>
            <a:r>
              <a:rPr lang="en-US" sz="1100">
                <a:solidFill>
                  <a:schemeClr val="bg1"/>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sign up </a:t>
            </a: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to receive them. </a:t>
            </a:r>
          </a:p>
          <a:p>
            <a:endParaRPr lang="en-US" sz="110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GB" sz="800" b="1">
                <a:latin typeface="Roboto" panose="02000000000000000000" pitchFamily="2" charset="0"/>
                <a:ea typeface="Roboto" panose="02000000000000000000" pitchFamily="2" charset="0"/>
                <a:cs typeface="Roboto" panose="02000000000000000000" pitchFamily="2" charset="0"/>
              </a:rPr>
              <a:t>NOTE</a:t>
            </a:r>
            <a:r>
              <a:rPr lang="en-GB" sz="800">
                <a:latin typeface="Roboto" panose="02000000000000000000" pitchFamily="2" charset="0"/>
                <a:ea typeface="Roboto" panose="02000000000000000000" pitchFamily="2" charset="0"/>
                <a:cs typeface="Roboto" panose="02000000000000000000" pitchFamily="2" charset="0"/>
              </a:rPr>
              <a:t>: images shown are correct at the time of publication please see date stamp on the title slide. Images are shown are for Desktop/laptop users. Mobile users may see a different layout for some sections. </a:t>
            </a:r>
            <a:endParaRPr lang="en-US" sz="8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77562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305F6E-AF7B-AFAA-270F-AF08F304DE5E}"/>
              </a:ext>
            </a:extLst>
          </p:cNvPr>
          <p:cNvSpPr>
            <a:spLocks noGrp="1"/>
          </p:cNvSpPr>
          <p:nvPr>
            <p:ph type="title"/>
          </p:nvPr>
        </p:nvSpPr>
        <p:spPr/>
        <p:txBody>
          <a:bodyPr/>
          <a:lstStyle/>
          <a:p>
            <a:r>
              <a:rPr lang="en-GB" sz="4000"/>
              <a:t>Registered Centre actions </a:t>
            </a:r>
          </a:p>
        </p:txBody>
      </p:sp>
      <p:sp>
        <p:nvSpPr>
          <p:cNvPr id="6" name="Text Placeholder 5">
            <a:extLst>
              <a:ext uri="{FF2B5EF4-FFF2-40B4-BE49-F238E27FC236}">
                <a16:creationId xmlns:a16="http://schemas.microsoft.com/office/drawing/2014/main" id="{DB68E090-8BD6-B1C7-4CA0-DC1057CD74D0}"/>
              </a:ext>
            </a:extLst>
          </p:cNvPr>
          <p:cNvSpPr>
            <a:spLocks noGrp="1"/>
          </p:cNvSpPr>
          <p:nvPr>
            <p:ph type="body" idx="1"/>
          </p:nvPr>
        </p:nvSpPr>
        <p:spPr/>
        <p:txBody>
          <a:bodyPr/>
          <a:lstStyle/>
          <a:p>
            <a:endParaRPr lang="en-GB"/>
          </a:p>
        </p:txBody>
      </p:sp>
      <p:sp>
        <p:nvSpPr>
          <p:cNvPr id="2" name="Date Placeholder 1">
            <a:extLst>
              <a:ext uri="{FF2B5EF4-FFF2-40B4-BE49-F238E27FC236}">
                <a16:creationId xmlns:a16="http://schemas.microsoft.com/office/drawing/2014/main" id="{FA7537AB-0FD2-5CBF-6717-57E77DDA7866}"/>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7A44B37B-5BA0-8D49-25EC-75176F408240}"/>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20</a:t>
            </a:fld>
            <a:endParaRPr lang="en-US"/>
          </a:p>
        </p:txBody>
      </p:sp>
      <p:sp>
        <p:nvSpPr>
          <p:cNvPr id="4" name="Footer Placeholder 3">
            <a:extLst>
              <a:ext uri="{FF2B5EF4-FFF2-40B4-BE49-F238E27FC236}">
                <a16:creationId xmlns:a16="http://schemas.microsoft.com/office/drawing/2014/main" id="{8FFE0F0E-FB49-1A77-C7AA-14A1E44850E3}"/>
              </a:ext>
            </a:extLst>
          </p:cNvPr>
          <p:cNvSpPr>
            <a:spLocks noGrp="1"/>
          </p:cNvSpPr>
          <p:nvPr>
            <p:ph type="ftr" sz="quarter" idx="4294967295"/>
          </p:nvPr>
        </p:nvSpPr>
        <p:spPr>
          <a:xfrm>
            <a:off x="0" y="4865688"/>
            <a:ext cx="4481513" cy="225425"/>
          </a:xfrm>
        </p:spPr>
        <p:txBody>
          <a:bodyPr/>
          <a:lstStyle/>
          <a:p>
            <a:r>
              <a:rPr lang="en-US"/>
              <a:t>Security marking: </a:t>
            </a:r>
            <a:r>
              <a:rPr lang="en-US" b="1"/>
              <a:t>PUBLIC/INTERNAL USE ONLY/CONFIDENTIAL</a:t>
            </a:r>
          </a:p>
        </p:txBody>
      </p:sp>
    </p:spTree>
    <p:extLst>
      <p:ext uri="{BB962C8B-B14F-4D97-AF65-F5344CB8AC3E}">
        <p14:creationId xmlns:p14="http://schemas.microsoft.com/office/powerpoint/2010/main" val="452758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3A5F-3FC0-465A-F24B-A5D5A373373B}"/>
              </a:ext>
            </a:extLst>
          </p:cNvPr>
          <p:cNvSpPr>
            <a:spLocks noGrp="1"/>
          </p:cNvSpPr>
          <p:nvPr>
            <p:ph type="title"/>
          </p:nvPr>
        </p:nvSpPr>
        <p:spPr/>
        <p:txBody>
          <a:bodyPr/>
          <a:lstStyle/>
          <a:p>
            <a:r>
              <a:rPr lang="en-GB" sz="4000"/>
              <a:t>Reviewing your payment method</a:t>
            </a:r>
          </a:p>
        </p:txBody>
      </p:sp>
      <p:sp>
        <p:nvSpPr>
          <p:cNvPr id="3" name="Text Placeholder 2">
            <a:extLst>
              <a:ext uri="{FF2B5EF4-FFF2-40B4-BE49-F238E27FC236}">
                <a16:creationId xmlns:a16="http://schemas.microsoft.com/office/drawing/2014/main" id="{7E05C3FB-E27D-CF2F-CD32-D99EF9B718C5}"/>
              </a:ext>
            </a:extLst>
          </p:cNvPr>
          <p:cNvSpPr>
            <a:spLocks noGrp="1"/>
          </p:cNvSpPr>
          <p:nvPr>
            <p:ph type="body" idx="1"/>
          </p:nvPr>
        </p:nvSpPr>
        <p:spPr>
          <a:xfrm>
            <a:off x="287338" y="2937293"/>
            <a:ext cx="8704262" cy="1969770"/>
          </a:xfrm>
        </p:spPr>
        <p:txBody>
          <a:bodyPr/>
          <a:lstStyle/>
          <a:p>
            <a:endParaRPr lang="en-GB" sz="1800">
              <a:solidFill>
                <a:schemeClr val="bg1"/>
              </a:solidFill>
              <a:latin typeface="Roboto Light "/>
            </a:endParaRPr>
          </a:p>
          <a:p>
            <a:r>
              <a:rPr lang="en-GB" sz="1800">
                <a:latin typeface="Roboto Light "/>
              </a:rPr>
              <a:t>Check your application fee payment method in ‘Centre Management’ is set to a method that activates an invoicing option. </a:t>
            </a:r>
          </a:p>
          <a:p>
            <a:r>
              <a:rPr lang="en-GB" sz="1800">
                <a:solidFill>
                  <a:schemeClr val="bg1"/>
                </a:solidFill>
                <a:latin typeface="Roboto Light "/>
              </a:rPr>
              <a:t>This ensures UCAS can apply the fee waiver to eligible students, and they do not need to pay when they submit their application. </a:t>
            </a:r>
          </a:p>
          <a:p>
            <a:endParaRPr lang="en-GB"/>
          </a:p>
        </p:txBody>
      </p:sp>
    </p:spTree>
    <p:extLst>
      <p:ext uri="{BB962C8B-B14F-4D97-AF65-F5344CB8AC3E}">
        <p14:creationId xmlns:p14="http://schemas.microsoft.com/office/powerpoint/2010/main" val="3504697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166F36-481C-46D8-A791-09EDD5AC23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298" b="13094"/>
          <a:stretch/>
        </p:blipFill>
        <p:spPr bwMode="auto">
          <a:xfrm>
            <a:off x="381001" y="928651"/>
            <a:ext cx="4110036" cy="1888846"/>
          </a:xfrm>
          <a:prstGeom prst="roundRect">
            <a:avLst>
              <a:gd name="adj" fmla="val 2654"/>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692E24-65F7-A9CC-C986-648A24E4B24A}"/>
              </a:ext>
            </a:extLst>
          </p:cNvPr>
          <p:cNvSpPr txBox="1"/>
          <p:nvPr/>
        </p:nvSpPr>
        <p:spPr>
          <a:xfrm>
            <a:off x="5229225" y="1421817"/>
            <a:ext cx="3077215" cy="738664"/>
          </a:xfrm>
          <a:prstGeom prst="rect">
            <a:avLst/>
          </a:prstGeom>
          <a:noFill/>
          <a:ln w="38100">
            <a:solidFill>
              <a:schemeClr val="tx1"/>
            </a:solidFill>
          </a:ln>
        </p:spPr>
        <p:txBody>
          <a:bodyPr wrap="square">
            <a:spAutoFit/>
          </a:bodyPr>
          <a:lstStyle/>
          <a:p>
            <a:r>
              <a:rPr lang="en-GB" sz="1400">
                <a:latin typeface="Roboto "/>
              </a:rPr>
              <a:t>For full guidance on how this process will work see please read the </a:t>
            </a:r>
            <a:r>
              <a:rPr lang="en-GB" sz="1400">
                <a:latin typeface="Roboto "/>
                <a:hlinkClick r:id="rId3"/>
              </a:rPr>
              <a:t>Adviser Guide </a:t>
            </a:r>
            <a:r>
              <a:rPr lang="en-GB" sz="1400">
                <a:latin typeface="Roboto "/>
              </a:rPr>
              <a:t>and </a:t>
            </a:r>
            <a:r>
              <a:rPr lang="en-GB" sz="1400">
                <a:latin typeface="Roboto "/>
                <a:hlinkClick r:id="rId4"/>
              </a:rPr>
              <a:t>online FAQS</a:t>
            </a:r>
            <a:r>
              <a:rPr lang="en-GB" sz="1400">
                <a:latin typeface="Roboto "/>
              </a:rPr>
              <a:t>.</a:t>
            </a:r>
          </a:p>
        </p:txBody>
      </p:sp>
      <p:sp>
        <p:nvSpPr>
          <p:cNvPr id="12" name="TextBox 11">
            <a:extLst>
              <a:ext uri="{FF2B5EF4-FFF2-40B4-BE49-F238E27FC236}">
                <a16:creationId xmlns:a16="http://schemas.microsoft.com/office/drawing/2014/main" id="{A31507E5-55A1-59EC-F923-D959856A8A46}"/>
              </a:ext>
            </a:extLst>
          </p:cNvPr>
          <p:cNvSpPr txBox="1"/>
          <p:nvPr/>
        </p:nvSpPr>
        <p:spPr>
          <a:xfrm>
            <a:off x="161925" y="216130"/>
            <a:ext cx="8667748" cy="523220"/>
          </a:xfrm>
          <a:prstGeom prst="rect">
            <a:avLst/>
          </a:prstGeom>
          <a:noFill/>
        </p:spPr>
        <p:txBody>
          <a:bodyPr wrap="square">
            <a:spAutoFit/>
          </a:bodyPr>
          <a:lstStyle/>
          <a:p>
            <a:r>
              <a:rPr lang="en-GB" sz="2800" b="1">
                <a:latin typeface="Roboto" panose="02000000000000000000" pitchFamily="2" charset="0"/>
                <a:ea typeface="Roboto" panose="02000000000000000000" pitchFamily="2" charset="0"/>
                <a:cs typeface="Roboto" panose="02000000000000000000" pitchFamily="2" charset="0"/>
              </a:rPr>
              <a:t>Option 1 – UCAS will send your centre an invoice</a:t>
            </a:r>
            <a:r>
              <a:rPr lang="en-GB" sz="1400"/>
              <a:t>:</a:t>
            </a:r>
          </a:p>
        </p:txBody>
      </p:sp>
      <p:sp>
        <p:nvSpPr>
          <p:cNvPr id="13" name="Date Placeholder 1">
            <a:extLst>
              <a:ext uri="{FF2B5EF4-FFF2-40B4-BE49-F238E27FC236}">
                <a16:creationId xmlns:a16="http://schemas.microsoft.com/office/drawing/2014/main" id="{B89A951F-5BFD-B247-2EB9-57BA5EEC7DD6}"/>
              </a:ext>
            </a:extLst>
          </p:cNvPr>
          <p:cNvSpPr>
            <a:spLocks noGrp="1"/>
          </p:cNvSpPr>
          <p:nvPr>
            <p:ph type="dt" sz="half" idx="2"/>
          </p:nvPr>
        </p:nvSpPr>
        <p:spPr>
          <a:xfrm>
            <a:off x="5963843" y="4865145"/>
            <a:ext cx="2342597" cy="235972"/>
          </a:xfrm>
        </p:spPr>
        <p:txBody>
          <a:bodyPr/>
          <a:lstStyle/>
          <a:p>
            <a:fld id="{E13ED7F5-D386-9F4E-93F6-FF04FAB3DF3D}" type="datetime4">
              <a:rPr lang="en-GB" smtClean="0"/>
              <a:pPr/>
              <a:t>15 November 2024</a:t>
            </a:fld>
            <a:endParaRPr lang="en-US"/>
          </a:p>
        </p:txBody>
      </p:sp>
      <p:sp>
        <p:nvSpPr>
          <p:cNvPr id="14" name="Slide Number Placeholder 2">
            <a:extLst>
              <a:ext uri="{FF2B5EF4-FFF2-40B4-BE49-F238E27FC236}">
                <a16:creationId xmlns:a16="http://schemas.microsoft.com/office/drawing/2014/main" id="{D1C0C669-41A5-B217-F747-D7D6D3024001}"/>
              </a:ext>
            </a:extLst>
          </p:cNvPr>
          <p:cNvSpPr>
            <a:spLocks noGrp="1"/>
          </p:cNvSpPr>
          <p:nvPr>
            <p:ph type="sldNum" sz="quarter" idx="4"/>
          </p:nvPr>
        </p:nvSpPr>
        <p:spPr>
          <a:xfrm>
            <a:off x="8306441" y="4865145"/>
            <a:ext cx="550222" cy="226342"/>
          </a:xfrm>
        </p:spPr>
        <p:txBody>
          <a:bodyPr/>
          <a:lstStyle/>
          <a:p>
            <a:r>
              <a:rPr lang="en-US"/>
              <a:t>|   </a:t>
            </a:r>
            <a:fld id="{D7A593A7-184A-6D43-8A36-702213271FF9}" type="slidenum">
              <a:rPr lang="en-US" smtClean="0"/>
              <a:pPr/>
              <a:t>22</a:t>
            </a:fld>
            <a:endParaRPr lang="en-US"/>
          </a:p>
        </p:txBody>
      </p:sp>
      <p:sp>
        <p:nvSpPr>
          <p:cNvPr id="15" name="Footer Placeholder 3">
            <a:extLst>
              <a:ext uri="{FF2B5EF4-FFF2-40B4-BE49-F238E27FC236}">
                <a16:creationId xmlns:a16="http://schemas.microsoft.com/office/drawing/2014/main" id="{7927D1E4-A245-D4C7-3976-7D7D886F7E4E}"/>
              </a:ext>
            </a:extLst>
          </p:cNvPr>
          <p:cNvSpPr>
            <a:spLocks noGrp="1"/>
          </p:cNvSpPr>
          <p:nvPr>
            <p:ph type="ftr" sz="quarter" idx="3"/>
          </p:nvPr>
        </p:nvSpPr>
        <p:spPr>
          <a:xfrm>
            <a:off x="1347304" y="4865145"/>
            <a:ext cx="4482625" cy="226342"/>
          </a:xfrm>
        </p:spPr>
        <p:txBody>
          <a:bodyPr/>
          <a:lstStyle/>
          <a:p>
            <a:r>
              <a:rPr lang="en-US"/>
              <a:t>Security marking: </a:t>
            </a:r>
            <a:r>
              <a:rPr lang="en-US" b="1"/>
              <a:t>PUBLIC</a:t>
            </a:r>
          </a:p>
        </p:txBody>
      </p:sp>
      <p:sp>
        <p:nvSpPr>
          <p:cNvPr id="17" name="TextBox 16">
            <a:extLst>
              <a:ext uri="{FF2B5EF4-FFF2-40B4-BE49-F238E27FC236}">
                <a16:creationId xmlns:a16="http://schemas.microsoft.com/office/drawing/2014/main" id="{F8683BF7-DD41-3CF1-0DF7-198B635A504D}"/>
              </a:ext>
            </a:extLst>
          </p:cNvPr>
          <p:cNvSpPr txBox="1"/>
          <p:nvPr/>
        </p:nvSpPr>
        <p:spPr>
          <a:xfrm>
            <a:off x="381001" y="2966567"/>
            <a:ext cx="8381997" cy="1600438"/>
          </a:xfrm>
          <a:prstGeom prst="rect">
            <a:avLst/>
          </a:prstGeom>
          <a:noFill/>
        </p:spPr>
        <p:txBody>
          <a:bodyPr wrap="square">
            <a:spAutoFit/>
          </a:bodyPr>
          <a:lstStyle/>
          <a:p>
            <a:r>
              <a:rPr lang="en-GB" sz="1400" b="1">
                <a:latin typeface="Roboto Light "/>
              </a:rPr>
              <a:t>Important points to note: </a:t>
            </a:r>
          </a:p>
          <a:p>
            <a:pPr marL="342900" indent="-342900">
              <a:buFont typeface="+mj-lt"/>
              <a:buAutoNum type="arabicPeriod"/>
            </a:pPr>
            <a:r>
              <a:rPr lang="en-GB" sz="1400">
                <a:latin typeface="Roboto Light "/>
              </a:rPr>
              <a:t>UCAS will generate an </a:t>
            </a:r>
            <a:r>
              <a:rPr lang="en-GB" sz="1400" b="1">
                <a:latin typeface="Roboto Light "/>
              </a:rPr>
              <a:t>invoice</a:t>
            </a:r>
            <a:r>
              <a:rPr lang="en-GB" sz="1400">
                <a:latin typeface="Roboto Light "/>
              </a:rPr>
              <a:t> (sent monthly) as usual for </a:t>
            </a:r>
            <a:r>
              <a:rPr lang="en-GB" sz="1400" b="1">
                <a:latin typeface="Roboto Light "/>
              </a:rPr>
              <a:t>all applications </a:t>
            </a:r>
            <a:r>
              <a:rPr lang="en-GB" sz="1400">
                <a:latin typeface="Roboto Light "/>
              </a:rPr>
              <a:t>but will </a:t>
            </a:r>
            <a:r>
              <a:rPr lang="en-GB" sz="1400" b="1">
                <a:latin typeface="Roboto Light "/>
              </a:rPr>
              <a:t>remove any confirmed FSM students</a:t>
            </a:r>
            <a:r>
              <a:rPr lang="en-GB" sz="1400">
                <a:latin typeface="Roboto Light "/>
              </a:rPr>
              <a:t> and waive the application fee for these students.</a:t>
            </a:r>
          </a:p>
          <a:p>
            <a:pPr marL="342900" indent="-342900">
              <a:buFont typeface="+mj-lt"/>
              <a:buAutoNum type="arabicPeriod"/>
            </a:pPr>
            <a:r>
              <a:rPr lang="en-GB" sz="1400">
                <a:latin typeface="Roboto Light "/>
              </a:rPr>
              <a:t>Advisers can return the application to the student as normal and if required students can update the answer to the FSM question in the ‘More about you’ section. </a:t>
            </a:r>
          </a:p>
          <a:p>
            <a:pPr marL="342900" indent="-342900">
              <a:buFont typeface="+mj-lt"/>
              <a:buAutoNum type="arabicPeriod"/>
            </a:pPr>
            <a:r>
              <a:rPr lang="en-GB" sz="1400">
                <a:latin typeface="Roboto Light "/>
              </a:rPr>
              <a:t>Once a centre has sent an application to UCAS the application cannot be returned to the student, the payment option cannot be changed, and application fee cannot be retrospectively waived.</a:t>
            </a:r>
          </a:p>
        </p:txBody>
      </p:sp>
    </p:spTree>
    <p:extLst>
      <p:ext uri="{BB962C8B-B14F-4D97-AF65-F5344CB8AC3E}">
        <p14:creationId xmlns:p14="http://schemas.microsoft.com/office/powerpoint/2010/main" val="956615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E12FB5-D144-3C61-0E36-EBD57ABFCA74}"/>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6853D921-B01C-13E6-A6F5-5E41036FAEDD}"/>
              </a:ext>
            </a:extLst>
          </p:cNvPr>
          <p:cNvSpPr>
            <a:spLocks noGrp="1"/>
          </p:cNvSpPr>
          <p:nvPr>
            <p:ph type="sldNum" sz="quarter" idx="4"/>
          </p:nvPr>
        </p:nvSpPr>
        <p:spPr/>
        <p:txBody>
          <a:bodyPr/>
          <a:lstStyle/>
          <a:p>
            <a:r>
              <a:rPr lang="en-US"/>
              <a:t>|   </a:t>
            </a:r>
            <a:fld id="{D7A593A7-184A-6D43-8A36-702213271FF9}" type="slidenum">
              <a:rPr lang="en-US" smtClean="0"/>
              <a:pPr/>
              <a:t>23</a:t>
            </a:fld>
            <a:endParaRPr lang="en-US"/>
          </a:p>
        </p:txBody>
      </p:sp>
      <p:sp>
        <p:nvSpPr>
          <p:cNvPr id="4" name="Footer Placeholder 3">
            <a:extLst>
              <a:ext uri="{FF2B5EF4-FFF2-40B4-BE49-F238E27FC236}">
                <a16:creationId xmlns:a16="http://schemas.microsoft.com/office/drawing/2014/main" id="{2D416DF7-206A-E408-1603-D0C55BC65E10}"/>
              </a:ext>
            </a:extLst>
          </p:cNvPr>
          <p:cNvSpPr>
            <a:spLocks noGrp="1"/>
          </p:cNvSpPr>
          <p:nvPr>
            <p:ph type="ftr" sz="quarter" idx="3"/>
          </p:nvPr>
        </p:nvSpPr>
        <p:spPr/>
        <p:txBody>
          <a:bodyPr/>
          <a:lstStyle/>
          <a:p>
            <a:r>
              <a:rPr lang="en-US"/>
              <a:t>Security marking: </a:t>
            </a:r>
            <a:r>
              <a:rPr lang="en-US" b="1"/>
              <a:t>PUBLIC</a:t>
            </a:r>
          </a:p>
        </p:txBody>
      </p:sp>
      <p:pic>
        <p:nvPicPr>
          <p:cNvPr id="3074" name="Picture 2">
            <a:extLst>
              <a:ext uri="{FF2B5EF4-FFF2-40B4-BE49-F238E27FC236}">
                <a16:creationId xmlns:a16="http://schemas.microsoft.com/office/drawing/2014/main" id="{58218E5A-A126-5391-878E-E32DA0C178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192" b="13010"/>
          <a:stretch/>
        </p:blipFill>
        <p:spPr bwMode="auto">
          <a:xfrm>
            <a:off x="4651542" y="1389662"/>
            <a:ext cx="4261642" cy="2097686"/>
          </a:xfrm>
          <a:prstGeom prst="roundRect">
            <a:avLst>
              <a:gd name="adj" fmla="val 2654"/>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03362C-F336-D33C-1928-26A19BCD28C9}"/>
              </a:ext>
            </a:extLst>
          </p:cNvPr>
          <p:cNvSpPr txBox="1"/>
          <p:nvPr/>
        </p:nvSpPr>
        <p:spPr>
          <a:xfrm>
            <a:off x="152399" y="395547"/>
            <a:ext cx="8856663" cy="400110"/>
          </a:xfrm>
          <a:prstGeom prst="rect">
            <a:avLst/>
          </a:prstGeom>
          <a:noFill/>
        </p:spPr>
        <p:txBody>
          <a:bodyPr wrap="square">
            <a:spAutoFit/>
          </a:bodyPr>
          <a:lstStyle/>
          <a:p>
            <a:r>
              <a:rPr lang="en-GB" sz="2000" b="1">
                <a:latin typeface="Roboto" panose="02000000000000000000" pitchFamily="2" charset="0"/>
                <a:ea typeface="Roboto" panose="02000000000000000000" pitchFamily="2" charset="0"/>
                <a:cs typeface="Roboto" panose="02000000000000000000" pitchFamily="2" charset="0"/>
              </a:rPr>
              <a:t>Option 2 – all your applicants will pay online by credit or debit card</a:t>
            </a:r>
          </a:p>
        </p:txBody>
      </p:sp>
      <p:sp>
        <p:nvSpPr>
          <p:cNvPr id="8" name="TextBox 7">
            <a:extLst>
              <a:ext uri="{FF2B5EF4-FFF2-40B4-BE49-F238E27FC236}">
                <a16:creationId xmlns:a16="http://schemas.microsoft.com/office/drawing/2014/main" id="{4CF16039-F61B-0C48-CD18-8211072B408D}"/>
              </a:ext>
            </a:extLst>
          </p:cNvPr>
          <p:cNvSpPr txBox="1"/>
          <p:nvPr/>
        </p:nvSpPr>
        <p:spPr>
          <a:xfrm>
            <a:off x="152399" y="961335"/>
            <a:ext cx="4261641" cy="3754874"/>
          </a:xfrm>
          <a:prstGeom prst="rect">
            <a:avLst/>
          </a:prstGeom>
          <a:noFill/>
        </p:spPr>
        <p:txBody>
          <a:bodyPr wrap="square" lIns="91440" tIns="45720" rIns="91440" bIns="45720" anchor="t">
            <a:spAutoFit/>
          </a:bodyPr>
          <a:lstStyle/>
          <a:p>
            <a:r>
              <a:rPr lang="en-GB" sz="1400" b="1">
                <a:latin typeface="Roboto Light "/>
              </a:rPr>
              <a:t>Important points to note: </a:t>
            </a:r>
          </a:p>
          <a:p>
            <a:pPr marL="342900" indent="-342900">
              <a:buAutoNum type="arabicPeriod"/>
            </a:pPr>
            <a:r>
              <a:rPr lang="en-GB" sz="1400">
                <a:latin typeface="Roboto Light "/>
              </a:rPr>
              <a:t>This payment method option will not enable UCAS to apply the FSM fee waiver. </a:t>
            </a:r>
          </a:p>
          <a:p>
            <a:pPr marL="342900" indent="-342900">
              <a:buAutoNum type="arabicPeriod"/>
            </a:pPr>
            <a:r>
              <a:rPr lang="en-GB" sz="1400">
                <a:latin typeface="Roboto Light "/>
              </a:rPr>
              <a:t>Some centres (e.g. those with a small cohort of eligible students) may choose to </a:t>
            </a:r>
            <a:r>
              <a:rPr lang="en-GB" sz="1400" b="1">
                <a:latin typeface="Roboto Light "/>
              </a:rPr>
              <a:t>temporarily change the payment fee method </a:t>
            </a:r>
            <a:r>
              <a:rPr lang="en-GB" sz="1400">
                <a:latin typeface="Roboto Light "/>
              </a:rPr>
              <a:t>to option 3 (some applicants pay online, UCAS provides and invoice for remaining applicants) when they are present with eligible FSM applicants. </a:t>
            </a:r>
          </a:p>
          <a:p>
            <a:pPr marL="342900" indent="-342900">
              <a:buAutoNum type="arabicPeriod"/>
            </a:pPr>
            <a:r>
              <a:rPr lang="en-GB" sz="1400">
                <a:latin typeface="Roboto Light "/>
              </a:rPr>
              <a:t>Advisers will then need to remember to switch the application fee payment method back to ‘All your applicants will pay online by credit or debit card’ for any remaining applicants. </a:t>
            </a:r>
          </a:p>
          <a:p>
            <a:pPr marL="342900" indent="-342900">
              <a:buAutoNum type="arabicPeriod"/>
            </a:pPr>
            <a:r>
              <a:rPr lang="en-GB" sz="1400">
                <a:latin typeface="Roboto Light "/>
              </a:rPr>
              <a:t>If you do not change the application fee payment method and eligible students ‘pay by card’, the fee waiver cannot be applied retrospectively. </a:t>
            </a:r>
          </a:p>
        </p:txBody>
      </p:sp>
      <p:sp>
        <p:nvSpPr>
          <p:cNvPr id="9" name="TextBox 8">
            <a:extLst>
              <a:ext uri="{FF2B5EF4-FFF2-40B4-BE49-F238E27FC236}">
                <a16:creationId xmlns:a16="http://schemas.microsoft.com/office/drawing/2014/main" id="{5C651C23-80F6-1956-EFA6-4B4AB6DA62D9}"/>
              </a:ext>
            </a:extLst>
          </p:cNvPr>
          <p:cNvSpPr txBox="1"/>
          <p:nvPr/>
        </p:nvSpPr>
        <p:spPr>
          <a:xfrm>
            <a:off x="4683130" y="3653026"/>
            <a:ext cx="4230054" cy="523220"/>
          </a:xfrm>
          <a:prstGeom prst="rect">
            <a:avLst/>
          </a:prstGeom>
          <a:noFill/>
          <a:ln w="38100">
            <a:solidFill>
              <a:schemeClr val="tx1"/>
            </a:solidFill>
          </a:ln>
        </p:spPr>
        <p:txBody>
          <a:bodyPr wrap="square">
            <a:spAutoFit/>
          </a:bodyPr>
          <a:lstStyle/>
          <a:p>
            <a:r>
              <a:rPr lang="en-GB" sz="1400">
                <a:latin typeface="Roboto "/>
              </a:rPr>
              <a:t>For full guidance on how this process will work see please read the </a:t>
            </a:r>
            <a:r>
              <a:rPr lang="en-GB" sz="1400">
                <a:latin typeface="Roboto "/>
                <a:hlinkClick r:id="rId4"/>
              </a:rPr>
              <a:t>Adviser Guide </a:t>
            </a:r>
            <a:r>
              <a:rPr lang="en-GB" sz="1400">
                <a:latin typeface="Roboto "/>
              </a:rPr>
              <a:t>and </a:t>
            </a:r>
            <a:r>
              <a:rPr lang="en-GB" sz="1400">
                <a:latin typeface="Roboto "/>
                <a:hlinkClick r:id="rId5"/>
              </a:rPr>
              <a:t>online FAQS</a:t>
            </a:r>
            <a:r>
              <a:rPr lang="en-GB" sz="1400">
                <a:latin typeface="Roboto "/>
              </a:rPr>
              <a:t>.</a:t>
            </a:r>
          </a:p>
        </p:txBody>
      </p:sp>
    </p:spTree>
    <p:extLst>
      <p:ext uri="{BB962C8B-B14F-4D97-AF65-F5344CB8AC3E}">
        <p14:creationId xmlns:p14="http://schemas.microsoft.com/office/powerpoint/2010/main" val="1244433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9CBC7-41B3-4D07-451D-9E6DD8329BE9}"/>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09B43C17-16AF-D5B3-BC22-A962034A9B69}"/>
              </a:ext>
            </a:extLst>
          </p:cNvPr>
          <p:cNvSpPr>
            <a:spLocks noGrp="1"/>
          </p:cNvSpPr>
          <p:nvPr>
            <p:ph type="sldNum" sz="quarter" idx="4"/>
          </p:nvPr>
        </p:nvSpPr>
        <p:spPr/>
        <p:txBody>
          <a:bodyPr/>
          <a:lstStyle/>
          <a:p>
            <a:r>
              <a:rPr lang="en-US"/>
              <a:t>|   </a:t>
            </a:r>
            <a:fld id="{D7A593A7-184A-6D43-8A36-702213271FF9}" type="slidenum">
              <a:rPr lang="en-US" smtClean="0"/>
              <a:pPr/>
              <a:t>24</a:t>
            </a:fld>
            <a:endParaRPr lang="en-US"/>
          </a:p>
        </p:txBody>
      </p:sp>
      <p:sp>
        <p:nvSpPr>
          <p:cNvPr id="4" name="Footer Placeholder 3">
            <a:extLst>
              <a:ext uri="{FF2B5EF4-FFF2-40B4-BE49-F238E27FC236}">
                <a16:creationId xmlns:a16="http://schemas.microsoft.com/office/drawing/2014/main" id="{02C38F7B-35AB-7454-159B-22D34DFD0EEA}"/>
              </a:ext>
            </a:extLst>
          </p:cNvPr>
          <p:cNvSpPr>
            <a:spLocks noGrp="1"/>
          </p:cNvSpPr>
          <p:nvPr>
            <p:ph type="ftr" sz="quarter" idx="3"/>
          </p:nvPr>
        </p:nvSpPr>
        <p:spPr/>
        <p:txBody>
          <a:bodyPr/>
          <a:lstStyle/>
          <a:p>
            <a:r>
              <a:rPr lang="en-US"/>
              <a:t>Security marking: </a:t>
            </a:r>
            <a:r>
              <a:rPr lang="en-US" b="1"/>
              <a:t>PUBLIC</a:t>
            </a:r>
          </a:p>
        </p:txBody>
      </p:sp>
      <p:pic>
        <p:nvPicPr>
          <p:cNvPr id="4098" name="Picture 2">
            <a:extLst>
              <a:ext uri="{FF2B5EF4-FFF2-40B4-BE49-F238E27FC236}">
                <a16:creationId xmlns:a16="http://schemas.microsoft.com/office/drawing/2014/main" id="{D7E1C5F3-64EE-E504-FAAC-369D3EF10B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063" r="31595" b="13816"/>
          <a:stretch/>
        </p:blipFill>
        <p:spPr bwMode="auto">
          <a:xfrm>
            <a:off x="4336812" y="1555493"/>
            <a:ext cx="4526469" cy="1590957"/>
          </a:xfrm>
          <a:prstGeom prst="roundRect">
            <a:avLst>
              <a:gd name="adj" fmla="val 2654"/>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6E0784-C7B8-557B-BC3D-9EF9BF0DD1C4}"/>
              </a:ext>
            </a:extLst>
          </p:cNvPr>
          <p:cNvSpPr txBox="1"/>
          <p:nvPr/>
        </p:nvSpPr>
        <p:spPr>
          <a:xfrm>
            <a:off x="179387" y="218582"/>
            <a:ext cx="8677275" cy="707886"/>
          </a:xfrm>
          <a:prstGeom prst="rect">
            <a:avLst/>
          </a:prstGeom>
          <a:noFill/>
        </p:spPr>
        <p:txBody>
          <a:bodyPr wrap="square">
            <a:spAutoFit/>
          </a:bodyPr>
          <a:lstStyle/>
          <a:p>
            <a:r>
              <a:rPr lang="en-GB" sz="2000" b="1">
                <a:latin typeface="Roboto" panose="02000000000000000000" pitchFamily="2" charset="0"/>
                <a:ea typeface="Roboto" panose="02000000000000000000" pitchFamily="2" charset="0"/>
                <a:cs typeface="Roboto" panose="02000000000000000000" pitchFamily="2" charset="0"/>
              </a:rPr>
              <a:t>Option 3 - Some applicants will pay online by card, UCAS will provide an invoice for remaining applicants (the invoice is to be paid by your centre). </a:t>
            </a:r>
          </a:p>
        </p:txBody>
      </p:sp>
      <p:sp>
        <p:nvSpPr>
          <p:cNvPr id="8" name="TextBox 7">
            <a:extLst>
              <a:ext uri="{FF2B5EF4-FFF2-40B4-BE49-F238E27FC236}">
                <a16:creationId xmlns:a16="http://schemas.microsoft.com/office/drawing/2014/main" id="{6413A019-C27C-A867-76D2-A3A1950AB99B}"/>
              </a:ext>
            </a:extLst>
          </p:cNvPr>
          <p:cNvSpPr txBox="1"/>
          <p:nvPr/>
        </p:nvSpPr>
        <p:spPr>
          <a:xfrm>
            <a:off x="179387" y="1162049"/>
            <a:ext cx="4053395" cy="3323987"/>
          </a:xfrm>
          <a:prstGeom prst="rect">
            <a:avLst/>
          </a:prstGeom>
          <a:noFill/>
        </p:spPr>
        <p:txBody>
          <a:bodyPr wrap="square">
            <a:spAutoFit/>
          </a:bodyPr>
          <a:lstStyle/>
          <a:p>
            <a:r>
              <a:rPr lang="en-GB" sz="1400">
                <a:latin typeface="Roboto Light "/>
              </a:rPr>
              <a:t>Important points to note: </a:t>
            </a:r>
          </a:p>
          <a:p>
            <a:pPr marL="342900" indent="-342900">
              <a:buAutoNum type="arabicPeriod"/>
            </a:pPr>
            <a:r>
              <a:rPr lang="en-GB" sz="1400">
                <a:latin typeface="Roboto Light "/>
              </a:rPr>
              <a:t>If students who are not eligible for the FSM waiver have accidently chosen the ‘Apply with waiver’ option (which will generate an invoice) advisers can return the application and ask them to choose the right payment method and ‘Pay by card’ to rectify this before sending to UCAS. </a:t>
            </a:r>
          </a:p>
          <a:p>
            <a:pPr marL="342900" indent="-342900">
              <a:buAutoNum type="arabicPeriod"/>
            </a:pPr>
            <a:r>
              <a:rPr lang="en-GB" sz="1400">
                <a:latin typeface="Roboto Light "/>
              </a:rPr>
              <a:t>Once a centre has sent an application to UCAS the application cannot be returned to the student and the payment option cannot be changed.</a:t>
            </a:r>
          </a:p>
          <a:p>
            <a:pPr marL="342900" indent="-342900">
              <a:buFontTx/>
              <a:buAutoNum type="arabicPeriod"/>
            </a:pPr>
            <a:r>
              <a:rPr lang="en-GB" sz="1400">
                <a:latin typeface="Roboto Light "/>
              </a:rPr>
              <a:t>Once payments have been made by card it is not possible to apply the fee waiver retrospectively. </a:t>
            </a:r>
          </a:p>
        </p:txBody>
      </p:sp>
      <p:sp>
        <p:nvSpPr>
          <p:cNvPr id="9" name="TextBox 8">
            <a:extLst>
              <a:ext uri="{FF2B5EF4-FFF2-40B4-BE49-F238E27FC236}">
                <a16:creationId xmlns:a16="http://schemas.microsoft.com/office/drawing/2014/main" id="{58005F82-93A2-4C28-DF54-8F039D9A050B}"/>
              </a:ext>
            </a:extLst>
          </p:cNvPr>
          <p:cNvSpPr txBox="1"/>
          <p:nvPr/>
        </p:nvSpPr>
        <p:spPr>
          <a:xfrm>
            <a:off x="4572000" y="3420131"/>
            <a:ext cx="4230054" cy="523220"/>
          </a:xfrm>
          <a:prstGeom prst="rect">
            <a:avLst/>
          </a:prstGeom>
          <a:noFill/>
          <a:ln w="38100">
            <a:solidFill>
              <a:schemeClr val="tx1"/>
            </a:solidFill>
          </a:ln>
        </p:spPr>
        <p:txBody>
          <a:bodyPr wrap="square">
            <a:spAutoFit/>
          </a:bodyPr>
          <a:lstStyle/>
          <a:p>
            <a:r>
              <a:rPr lang="en-GB" sz="1400">
                <a:latin typeface="Roboto "/>
              </a:rPr>
              <a:t>For full guidance on how this process will work see please read the </a:t>
            </a:r>
            <a:r>
              <a:rPr lang="en-GB" sz="1400">
                <a:latin typeface="Roboto "/>
                <a:hlinkClick r:id="rId3"/>
              </a:rPr>
              <a:t>Adviser Guide </a:t>
            </a:r>
            <a:r>
              <a:rPr lang="en-GB" sz="1400">
                <a:latin typeface="Roboto "/>
              </a:rPr>
              <a:t>and </a:t>
            </a:r>
            <a:r>
              <a:rPr lang="en-GB" sz="1400">
                <a:latin typeface="Roboto "/>
                <a:hlinkClick r:id="rId4"/>
              </a:rPr>
              <a:t>online FAQS</a:t>
            </a:r>
            <a:r>
              <a:rPr lang="en-GB" sz="1400">
                <a:latin typeface="Roboto "/>
              </a:rPr>
              <a:t>.</a:t>
            </a:r>
          </a:p>
        </p:txBody>
      </p:sp>
    </p:spTree>
    <p:extLst>
      <p:ext uri="{BB962C8B-B14F-4D97-AF65-F5344CB8AC3E}">
        <p14:creationId xmlns:p14="http://schemas.microsoft.com/office/powerpoint/2010/main" val="2134207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3A5F-3FC0-465A-F24B-A5D5A373373B}"/>
              </a:ext>
            </a:extLst>
          </p:cNvPr>
          <p:cNvSpPr>
            <a:spLocks noGrp="1"/>
          </p:cNvSpPr>
          <p:nvPr>
            <p:ph type="title"/>
          </p:nvPr>
        </p:nvSpPr>
        <p:spPr>
          <a:xfrm>
            <a:off x="287338" y="941805"/>
            <a:ext cx="8223250" cy="1629945"/>
          </a:xfrm>
        </p:spPr>
        <p:txBody>
          <a:bodyPr/>
          <a:lstStyle/>
          <a:p>
            <a:r>
              <a:rPr lang="en-GB" sz="4000"/>
              <a:t>Agreeing in Adviser Portal </a:t>
            </a:r>
          </a:p>
        </p:txBody>
      </p:sp>
      <p:sp>
        <p:nvSpPr>
          <p:cNvPr id="3" name="Text Placeholder 2">
            <a:extLst>
              <a:ext uri="{FF2B5EF4-FFF2-40B4-BE49-F238E27FC236}">
                <a16:creationId xmlns:a16="http://schemas.microsoft.com/office/drawing/2014/main" id="{7E05C3FB-E27D-CF2F-CD32-D99EF9B718C5}"/>
              </a:ext>
            </a:extLst>
          </p:cNvPr>
          <p:cNvSpPr>
            <a:spLocks noGrp="1"/>
          </p:cNvSpPr>
          <p:nvPr>
            <p:ph type="body" idx="1"/>
          </p:nvPr>
        </p:nvSpPr>
        <p:spPr>
          <a:xfrm>
            <a:off x="287338" y="2765843"/>
            <a:ext cx="8223250" cy="1867178"/>
          </a:xfrm>
        </p:spPr>
        <p:txBody>
          <a:bodyPr vert="horz" lIns="0" tIns="0" rIns="0" bIns="0" rtlCol="0" anchor="t">
            <a:spAutoFit/>
          </a:bodyPr>
          <a:lstStyle/>
          <a:p>
            <a:r>
              <a:rPr lang="en-GB" sz="1800">
                <a:solidFill>
                  <a:schemeClr val="bg1"/>
                </a:solidFill>
                <a:latin typeface="Roboto Light "/>
                <a:ea typeface="Roboto Light"/>
                <a:cs typeface="Roboto Light"/>
              </a:rPr>
              <a:t>You will need to provide agreement in the Adviser Portal for those students who have shared that they are</a:t>
            </a:r>
            <a:r>
              <a:rPr lang="en-GB">
                <a:solidFill>
                  <a:schemeClr val="bg1"/>
                </a:solidFill>
                <a:latin typeface="Roboto Light "/>
                <a:ea typeface="Roboto Light"/>
                <a:cs typeface="Roboto Light"/>
              </a:rPr>
              <a:t>,</a:t>
            </a:r>
            <a:r>
              <a:rPr lang="en-GB" sz="1800">
                <a:solidFill>
                  <a:schemeClr val="bg1"/>
                </a:solidFill>
                <a:latin typeface="Roboto Light "/>
                <a:ea typeface="Roboto Light"/>
                <a:cs typeface="Roboto Light"/>
              </a:rPr>
              <a:t> </a:t>
            </a:r>
            <a:r>
              <a:rPr lang="en-GB">
                <a:solidFill>
                  <a:schemeClr val="bg1"/>
                </a:solidFill>
                <a:latin typeface="Roboto Light "/>
                <a:ea typeface="Roboto Light"/>
                <a:cs typeface="Roboto Light"/>
              </a:rPr>
              <a:t>or have</a:t>
            </a:r>
            <a:r>
              <a:rPr lang="en-GB" sz="1800">
                <a:solidFill>
                  <a:schemeClr val="bg1"/>
                </a:solidFill>
                <a:latin typeface="Roboto Light "/>
                <a:ea typeface="Roboto Light"/>
                <a:cs typeface="Roboto Light"/>
              </a:rPr>
              <a:t> been</a:t>
            </a:r>
            <a:r>
              <a:rPr lang="en-GB">
                <a:solidFill>
                  <a:schemeClr val="bg1"/>
                </a:solidFill>
                <a:latin typeface="Roboto Light "/>
                <a:ea typeface="Roboto Light"/>
                <a:cs typeface="Roboto Light"/>
              </a:rPr>
              <a:t>,</a:t>
            </a:r>
            <a:r>
              <a:rPr lang="en-GB" sz="1800">
                <a:solidFill>
                  <a:schemeClr val="bg1"/>
                </a:solidFill>
                <a:latin typeface="Roboto Light "/>
                <a:ea typeface="Roboto Light"/>
                <a:cs typeface="Roboto Light"/>
              </a:rPr>
              <a:t> in receipt of Free School Meals in the last six years. </a:t>
            </a:r>
          </a:p>
          <a:p>
            <a:r>
              <a:rPr lang="en-GB" sz="1800" b="1">
                <a:latin typeface="Roboto Light "/>
                <a:ea typeface="Roboto Light"/>
                <a:cs typeface="Roboto Light"/>
              </a:rPr>
              <a:t>Your school/college/centre will not be invoiced for eligible FSM students that you provide agreement for in the Adviser Portal.</a:t>
            </a:r>
          </a:p>
          <a:p>
            <a:endParaRPr lang="en-GB"/>
          </a:p>
        </p:txBody>
      </p:sp>
    </p:spTree>
    <p:extLst>
      <p:ext uri="{BB962C8B-B14F-4D97-AF65-F5344CB8AC3E}">
        <p14:creationId xmlns:p14="http://schemas.microsoft.com/office/powerpoint/2010/main" val="758989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B7042-B64F-9B39-F81F-F03E4629B4F2}"/>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80F4E476-4396-09F7-78B5-4669832C871A}"/>
              </a:ext>
            </a:extLst>
          </p:cNvPr>
          <p:cNvSpPr>
            <a:spLocks noGrp="1"/>
          </p:cNvSpPr>
          <p:nvPr>
            <p:ph type="sldNum" sz="quarter" idx="4"/>
          </p:nvPr>
        </p:nvSpPr>
        <p:spPr/>
        <p:txBody>
          <a:bodyPr/>
          <a:lstStyle/>
          <a:p>
            <a:r>
              <a:rPr lang="en-US"/>
              <a:t>|   </a:t>
            </a:r>
            <a:fld id="{D7A593A7-184A-6D43-8A36-702213271FF9}" type="slidenum">
              <a:rPr lang="en-US" smtClean="0"/>
              <a:pPr/>
              <a:t>26</a:t>
            </a:fld>
            <a:endParaRPr lang="en-US"/>
          </a:p>
        </p:txBody>
      </p:sp>
      <p:sp>
        <p:nvSpPr>
          <p:cNvPr id="4" name="Footer Placeholder 3">
            <a:extLst>
              <a:ext uri="{FF2B5EF4-FFF2-40B4-BE49-F238E27FC236}">
                <a16:creationId xmlns:a16="http://schemas.microsoft.com/office/drawing/2014/main" id="{511CC61A-8EC0-67BE-3D0C-AEF04D9E413A}"/>
              </a:ext>
            </a:extLst>
          </p:cNvPr>
          <p:cNvSpPr>
            <a:spLocks noGrp="1"/>
          </p:cNvSpPr>
          <p:nvPr>
            <p:ph type="ftr" sz="quarter" idx="3"/>
          </p:nvPr>
        </p:nvSpPr>
        <p:spPr/>
        <p:txBody>
          <a:bodyPr/>
          <a:lstStyle/>
          <a:p>
            <a:r>
              <a:rPr lang="en-US"/>
              <a:t>Security marking: </a:t>
            </a:r>
            <a:r>
              <a:rPr lang="en-US" b="1"/>
              <a:t>PUBLIC</a:t>
            </a:r>
          </a:p>
        </p:txBody>
      </p:sp>
      <p:sp>
        <p:nvSpPr>
          <p:cNvPr id="7" name="Title 2">
            <a:extLst>
              <a:ext uri="{FF2B5EF4-FFF2-40B4-BE49-F238E27FC236}">
                <a16:creationId xmlns:a16="http://schemas.microsoft.com/office/drawing/2014/main" id="{5272D828-F758-0B39-1E20-AB9D81B131AB}"/>
              </a:ext>
            </a:extLst>
          </p:cNvPr>
          <p:cNvSpPr txBox="1">
            <a:spLocks/>
          </p:cNvSpPr>
          <p:nvPr/>
        </p:nvSpPr>
        <p:spPr>
          <a:xfrm>
            <a:off x="114057" y="344872"/>
            <a:ext cx="8742606" cy="585719"/>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Application details – in progress application</a:t>
            </a:r>
          </a:p>
        </p:txBody>
      </p:sp>
      <p:sp>
        <p:nvSpPr>
          <p:cNvPr id="11" name="TextBox 10">
            <a:extLst>
              <a:ext uri="{FF2B5EF4-FFF2-40B4-BE49-F238E27FC236}">
                <a16:creationId xmlns:a16="http://schemas.microsoft.com/office/drawing/2014/main" id="{9301F381-1CCB-3511-3A28-554C5F4A4E56}"/>
              </a:ext>
            </a:extLst>
          </p:cNvPr>
          <p:cNvSpPr txBox="1"/>
          <p:nvPr/>
        </p:nvSpPr>
        <p:spPr>
          <a:xfrm>
            <a:off x="239857" y="3567980"/>
            <a:ext cx="8494568" cy="1354217"/>
          </a:xfrm>
          <a:prstGeom prst="rect">
            <a:avLst/>
          </a:prstGeom>
          <a:noFill/>
          <a:ln w="19050">
            <a:noFill/>
          </a:ln>
        </p:spPr>
        <p:txBody>
          <a:bodyPr wrap="square" lIns="91440" tIns="45720" rIns="91440" bIns="45720" rtlCol="0" anchor="t">
            <a:spAutoFit/>
          </a:bodyPr>
          <a:lstStyle/>
          <a:p>
            <a:pPr marL="285750" indent="-285750">
              <a:buFont typeface="Arial" panose="020B0604020202020204" pitchFamily="34" charset="0"/>
              <a:buChar char="•"/>
            </a:pPr>
            <a:r>
              <a:rPr lang="en-GB" sz="1600">
                <a:latin typeface="Roboto Light "/>
              </a:rPr>
              <a:t>You will see answers to the FSM question as soon as students have linked to your centre, so you can start to identify eligible students. </a:t>
            </a:r>
          </a:p>
          <a:p>
            <a:pPr marL="285750" indent="-285750">
              <a:buFont typeface="Arial" panose="020B0604020202020204" pitchFamily="34" charset="0"/>
              <a:buChar char="•"/>
            </a:pPr>
            <a:r>
              <a:rPr lang="en-GB" sz="1600" b="1">
                <a:latin typeface="Roboto Light "/>
              </a:rPr>
              <a:t>Please note: </a:t>
            </a:r>
            <a:r>
              <a:rPr lang="en-GB" sz="1600">
                <a:latin typeface="Roboto Light "/>
              </a:rPr>
              <a:t>the FSM agreement tick box and further details link </a:t>
            </a:r>
            <a:r>
              <a:rPr lang="en-GB" sz="1600" b="1">
                <a:latin typeface="Roboto Light "/>
              </a:rPr>
              <a:t>will only appear </a:t>
            </a:r>
            <a:r>
              <a:rPr lang="en-GB" sz="1600">
                <a:latin typeface="Roboto Light "/>
              </a:rPr>
              <a:t>when a student has completed the ‘Pay and submit’ process.</a:t>
            </a:r>
          </a:p>
          <a:p>
            <a:endParaRPr lang="en-GB"/>
          </a:p>
        </p:txBody>
      </p:sp>
      <p:grpSp>
        <p:nvGrpSpPr>
          <p:cNvPr id="10" name="Group 9">
            <a:extLst>
              <a:ext uri="{FF2B5EF4-FFF2-40B4-BE49-F238E27FC236}">
                <a16:creationId xmlns:a16="http://schemas.microsoft.com/office/drawing/2014/main" id="{B590E9E2-0075-80FC-94F3-285DCEA2FECB}"/>
              </a:ext>
            </a:extLst>
          </p:cNvPr>
          <p:cNvGrpSpPr/>
          <p:nvPr/>
        </p:nvGrpSpPr>
        <p:grpSpPr>
          <a:xfrm>
            <a:off x="239857" y="1147901"/>
            <a:ext cx="7104978" cy="2209610"/>
            <a:chOff x="239857" y="1147901"/>
            <a:chExt cx="7104978" cy="2209610"/>
          </a:xfrm>
        </p:grpSpPr>
        <p:grpSp>
          <p:nvGrpSpPr>
            <p:cNvPr id="5" name="Group 4">
              <a:extLst>
                <a:ext uri="{FF2B5EF4-FFF2-40B4-BE49-F238E27FC236}">
                  <a16:creationId xmlns:a16="http://schemas.microsoft.com/office/drawing/2014/main" id="{0A035A78-5578-F0C4-CBC9-3E171C070307}"/>
                </a:ext>
              </a:extLst>
            </p:cNvPr>
            <p:cNvGrpSpPr/>
            <p:nvPr/>
          </p:nvGrpSpPr>
          <p:grpSpPr>
            <a:xfrm>
              <a:off x="239857" y="1147901"/>
              <a:ext cx="7104978" cy="2209610"/>
              <a:chOff x="86640" y="552640"/>
              <a:chExt cx="8856663" cy="2711223"/>
            </a:xfrm>
          </p:grpSpPr>
          <p:pic>
            <p:nvPicPr>
              <p:cNvPr id="8" name="Content Placeholder 4">
                <a:extLst>
                  <a:ext uri="{FF2B5EF4-FFF2-40B4-BE49-F238E27FC236}">
                    <a16:creationId xmlns:a16="http://schemas.microsoft.com/office/drawing/2014/main" id="{A982AB8E-968A-78D5-98B5-25D0058FBF22}"/>
                  </a:ext>
                </a:extLst>
              </p:cNvPr>
              <p:cNvPicPr>
                <a:picLocks noGrp="1" noRot="1" noChangeAspect="1" noMove="1" noResize="1" noEditPoints="1" noAdjustHandles="1" noChangeArrowheads="1" noChangeShapeType="1" noCrop="1"/>
              </p:cNvPicPr>
              <p:nvPr/>
            </p:nvPicPr>
            <p:blipFill>
              <a:blip r:embed="rId2"/>
              <a:stretch>
                <a:fillRect/>
              </a:stretch>
            </p:blipFill>
            <p:spPr>
              <a:xfrm>
                <a:off x="86640" y="552640"/>
                <a:ext cx="8856663" cy="2711223"/>
              </a:xfrm>
              <a:prstGeom prst="roundRect">
                <a:avLst>
                  <a:gd name="adj" fmla="val 2654"/>
                </a:avLst>
              </a:prstGeom>
              <a:ln w="6350">
                <a:solidFill>
                  <a:schemeClr val="tx2">
                    <a:lumMod val="40000"/>
                    <a:lumOff val="60000"/>
                  </a:schemeClr>
                </a:solidFill>
              </a:ln>
              <a:effectLst/>
            </p:spPr>
          </p:pic>
          <p:sp>
            <p:nvSpPr>
              <p:cNvPr id="12" name="Rectangle 11">
                <a:extLst>
                  <a:ext uri="{FF2B5EF4-FFF2-40B4-BE49-F238E27FC236}">
                    <a16:creationId xmlns:a16="http://schemas.microsoft.com/office/drawing/2014/main" id="{80E05FBF-4D23-3B88-AE22-4A1ED20715CF}"/>
                  </a:ext>
                </a:extLst>
              </p:cNvPr>
              <p:cNvSpPr/>
              <p:nvPr/>
            </p:nvSpPr>
            <p:spPr>
              <a:xfrm>
                <a:off x="4488584" y="2947266"/>
                <a:ext cx="1874982" cy="110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0A06E361-1F10-F74B-E74D-F2DE36588C1C}"/>
                </a:ext>
              </a:extLst>
            </p:cNvPr>
            <p:cNvSpPr>
              <a:spLocks noGrp="1" noRot="1" noMove="1" noResize="1" noEditPoints="1" noAdjustHandles="1" noChangeArrowheads="1" noChangeShapeType="1"/>
            </p:cNvSpPr>
            <p:nvPr/>
          </p:nvSpPr>
          <p:spPr>
            <a:xfrm>
              <a:off x="561975" y="2990850"/>
              <a:ext cx="3228975" cy="32385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48632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B7042-B64F-9B39-F81F-F03E4629B4F2}"/>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80F4E476-4396-09F7-78B5-4669832C871A}"/>
              </a:ext>
            </a:extLst>
          </p:cNvPr>
          <p:cNvSpPr>
            <a:spLocks noGrp="1"/>
          </p:cNvSpPr>
          <p:nvPr>
            <p:ph type="sldNum" sz="quarter" idx="4"/>
          </p:nvPr>
        </p:nvSpPr>
        <p:spPr/>
        <p:txBody>
          <a:bodyPr/>
          <a:lstStyle/>
          <a:p>
            <a:r>
              <a:rPr lang="en-US"/>
              <a:t>|   </a:t>
            </a:r>
            <a:fld id="{D7A593A7-184A-6D43-8A36-702213271FF9}" type="slidenum">
              <a:rPr lang="en-US" smtClean="0"/>
              <a:pPr/>
              <a:t>27</a:t>
            </a:fld>
            <a:endParaRPr lang="en-US"/>
          </a:p>
        </p:txBody>
      </p:sp>
      <p:sp>
        <p:nvSpPr>
          <p:cNvPr id="4" name="Footer Placeholder 3">
            <a:extLst>
              <a:ext uri="{FF2B5EF4-FFF2-40B4-BE49-F238E27FC236}">
                <a16:creationId xmlns:a16="http://schemas.microsoft.com/office/drawing/2014/main" id="{511CC61A-8EC0-67BE-3D0C-AEF04D9E413A}"/>
              </a:ext>
            </a:extLst>
          </p:cNvPr>
          <p:cNvSpPr>
            <a:spLocks noGrp="1"/>
          </p:cNvSpPr>
          <p:nvPr>
            <p:ph type="ftr" sz="quarter" idx="3"/>
          </p:nvPr>
        </p:nvSpPr>
        <p:spPr/>
        <p:txBody>
          <a:bodyPr/>
          <a:lstStyle/>
          <a:p>
            <a:r>
              <a:rPr lang="en-US"/>
              <a:t>Security marking: </a:t>
            </a:r>
            <a:r>
              <a:rPr lang="en-US" b="1"/>
              <a:t>PUBLIC</a:t>
            </a:r>
          </a:p>
        </p:txBody>
      </p:sp>
      <p:sp>
        <p:nvSpPr>
          <p:cNvPr id="6" name="Title 2">
            <a:extLst>
              <a:ext uri="{FF2B5EF4-FFF2-40B4-BE49-F238E27FC236}">
                <a16:creationId xmlns:a16="http://schemas.microsoft.com/office/drawing/2014/main" id="{5B471ADF-8D9C-0041-9FB7-82BE12ADEAB8}"/>
              </a:ext>
            </a:extLst>
          </p:cNvPr>
          <p:cNvSpPr txBox="1">
            <a:spLocks/>
          </p:cNvSpPr>
          <p:nvPr/>
        </p:nvSpPr>
        <p:spPr>
          <a:xfrm>
            <a:off x="200697" y="395042"/>
            <a:ext cx="7610475" cy="70247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br>
              <a:rPr lang="en-GB"/>
            </a:br>
            <a:endParaRPr lang="en-US">
              <a:latin typeface="Roboto" panose="02000000000000000000" pitchFamily="2" charset="0"/>
            </a:endParaRPr>
          </a:p>
        </p:txBody>
      </p:sp>
      <p:sp>
        <p:nvSpPr>
          <p:cNvPr id="5" name="Title 2">
            <a:extLst>
              <a:ext uri="{FF2B5EF4-FFF2-40B4-BE49-F238E27FC236}">
                <a16:creationId xmlns:a16="http://schemas.microsoft.com/office/drawing/2014/main" id="{EF8A93FD-F31E-6DBA-11D2-207E53352B63}"/>
              </a:ext>
            </a:extLst>
          </p:cNvPr>
          <p:cNvSpPr txBox="1">
            <a:spLocks/>
          </p:cNvSpPr>
          <p:nvPr/>
        </p:nvSpPr>
        <p:spPr>
          <a:xfrm>
            <a:off x="282178" y="52013"/>
            <a:ext cx="8579644" cy="1393388"/>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endParaRPr lang="en-GB"/>
          </a:p>
        </p:txBody>
      </p:sp>
      <p:sp>
        <p:nvSpPr>
          <p:cNvPr id="11" name="Title 2">
            <a:extLst>
              <a:ext uri="{FF2B5EF4-FFF2-40B4-BE49-F238E27FC236}">
                <a16:creationId xmlns:a16="http://schemas.microsoft.com/office/drawing/2014/main" id="{64A5848F-0EDA-02F5-D2BB-C7164ED84584}"/>
              </a:ext>
            </a:extLst>
          </p:cNvPr>
          <p:cNvSpPr txBox="1">
            <a:spLocks/>
          </p:cNvSpPr>
          <p:nvPr/>
        </p:nvSpPr>
        <p:spPr>
          <a:xfrm>
            <a:off x="200697" y="204354"/>
            <a:ext cx="8579644" cy="569663"/>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Application details - submitted to centre</a:t>
            </a:r>
          </a:p>
        </p:txBody>
      </p:sp>
      <p:sp>
        <p:nvSpPr>
          <p:cNvPr id="13" name="TextBox 12">
            <a:extLst>
              <a:ext uri="{FF2B5EF4-FFF2-40B4-BE49-F238E27FC236}">
                <a16:creationId xmlns:a16="http://schemas.microsoft.com/office/drawing/2014/main" id="{1CB6B0F0-4239-C67B-6E1A-2B582FAC5B3E}"/>
              </a:ext>
            </a:extLst>
          </p:cNvPr>
          <p:cNvSpPr txBox="1"/>
          <p:nvPr/>
        </p:nvSpPr>
        <p:spPr>
          <a:xfrm>
            <a:off x="277019" y="3348036"/>
            <a:ext cx="8579644" cy="1323439"/>
          </a:xfrm>
          <a:prstGeom prst="rect">
            <a:avLst/>
          </a:prstGeom>
          <a:noFill/>
          <a:ln w="19050" cmpd="sng">
            <a:noFill/>
          </a:ln>
        </p:spPr>
        <p:txBody>
          <a:bodyPr wrap="square" lIns="91440" tIns="45720" rIns="91440" bIns="45720" anchor="t">
            <a:spAutoFit/>
          </a:bodyPr>
          <a:lstStyle/>
          <a:p>
            <a:r>
              <a:rPr lang="en-GB" sz="1600">
                <a:latin typeface="Roboto Light "/>
              </a:rPr>
              <a:t>For eligible students answering ‘Yes’ to FSM question:</a:t>
            </a:r>
          </a:p>
          <a:p>
            <a:pPr marL="342900" indent="-342900">
              <a:buFont typeface="+mj-lt"/>
              <a:buAutoNum type="arabicPeriod"/>
            </a:pPr>
            <a:r>
              <a:rPr lang="en-GB" sz="1600">
                <a:latin typeface="Roboto Light "/>
              </a:rPr>
              <a:t>Advisers will need to provide a response to agree eligibility for the UCAS application fee waiver to be applied. </a:t>
            </a:r>
          </a:p>
          <a:p>
            <a:pPr marL="342900" indent="-342900">
              <a:buFont typeface="+mj-lt"/>
              <a:buAutoNum type="arabicPeriod"/>
            </a:pPr>
            <a:r>
              <a:rPr lang="en-GB" sz="1600">
                <a:latin typeface="Roboto Light "/>
              </a:rPr>
              <a:t>If you select ‘Yes’ in the Adviser Portal, UCAS will apply the fee waiver, and the school/college/centre will not be invoiced.</a:t>
            </a:r>
          </a:p>
        </p:txBody>
      </p:sp>
      <p:grpSp>
        <p:nvGrpSpPr>
          <p:cNvPr id="7" name="Group 6">
            <a:extLst>
              <a:ext uri="{FF2B5EF4-FFF2-40B4-BE49-F238E27FC236}">
                <a16:creationId xmlns:a16="http://schemas.microsoft.com/office/drawing/2014/main" id="{8699BFF1-DD86-70FC-6302-441B8657E0E7}"/>
              </a:ext>
            </a:extLst>
          </p:cNvPr>
          <p:cNvGrpSpPr/>
          <p:nvPr/>
        </p:nvGrpSpPr>
        <p:grpSpPr>
          <a:xfrm>
            <a:off x="415528" y="900098"/>
            <a:ext cx="7563284" cy="2321857"/>
            <a:chOff x="200697" y="640418"/>
            <a:chExt cx="8709891" cy="2945110"/>
          </a:xfrm>
        </p:grpSpPr>
        <p:pic>
          <p:nvPicPr>
            <p:cNvPr id="8" name="Picture 7">
              <a:extLst>
                <a:ext uri="{FF2B5EF4-FFF2-40B4-BE49-F238E27FC236}">
                  <a16:creationId xmlns:a16="http://schemas.microsoft.com/office/drawing/2014/main" id="{9A240512-31E1-4B56-486F-1251CA937043}"/>
                </a:ext>
              </a:extLst>
            </p:cNvPr>
            <p:cNvPicPr>
              <a:picLocks noChangeAspect="1"/>
            </p:cNvPicPr>
            <p:nvPr/>
          </p:nvPicPr>
          <p:blipFill>
            <a:blip r:embed="rId2"/>
            <a:stretch>
              <a:fillRect/>
            </a:stretch>
          </p:blipFill>
          <p:spPr>
            <a:xfrm>
              <a:off x="200697" y="640418"/>
              <a:ext cx="8709891" cy="2945110"/>
            </a:xfrm>
            <a:prstGeom prst="roundRect">
              <a:avLst>
                <a:gd name="adj" fmla="val 2654"/>
              </a:avLst>
            </a:prstGeom>
            <a:ln w="6350">
              <a:solidFill>
                <a:schemeClr val="tx2">
                  <a:lumMod val="40000"/>
                  <a:lumOff val="60000"/>
                </a:schemeClr>
              </a:solidFill>
            </a:ln>
            <a:effectLst/>
          </p:spPr>
        </p:pic>
        <p:sp>
          <p:nvSpPr>
            <p:cNvPr id="9" name="Rectangle 8">
              <a:extLst>
                <a:ext uri="{FF2B5EF4-FFF2-40B4-BE49-F238E27FC236}">
                  <a16:creationId xmlns:a16="http://schemas.microsoft.com/office/drawing/2014/main" id="{6F7779A6-09C1-61A6-8A52-A6B5530BAEBF}"/>
                </a:ext>
              </a:extLst>
            </p:cNvPr>
            <p:cNvSpPr>
              <a:spLocks noGrp="1" noRot="1" noMove="1" noResize="1" noEditPoints="1" noAdjustHandles="1" noChangeArrowheads="1" noChangeShapeType="1"/>
            </p:cNvSpPr>
            <p:nvPr/>
          </p:nvSpPr>
          <p:spPr>
            <a:xfrm>
              <a:off x="4090032" y="2842220"/>
              <a:ext cx="4690309" cy="651468"/>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spTree>
    <p:extLst>
      <p:ext uri="{BB962C8B-B14F-4D97-AF65-F5344CB8AC3E}">
        <p14:creationId xmlns:p14="http://schemas.microsoft.com/office/powerpoint/2010/main" val="829016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B7042-B64F-9B39-F81F-F03E4629B4F2}"/>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80F4E476-4396-09F7-78B5-4669832C871A}"/>
              </a:ext>
            </a:extLst>
          </p:cNvPr>
          <p:cNvSpPr>
            <a:spLocks noGrp="1"/>
          </p:cNvSpPr>
          <p:nvPr>
            <p:ph type="sldNum" sz="quarter" idx="4"/>
          </p:nvPr>
        </p:nvSpPr>
        <p:spPr/>
        <p:txBody>
          <a:bodyPr/>
          <a:lstStyle/>
          <a:p>
            <a:r>
              <a:rPr lang="en-US"/>
              <a:t>|   </a:t>
            </a:r>
            <a:fld id="{D7A593A7-184A-6D43-8A36-702213271FF9}" type="slidenum">
              <a:rPr lang="en-US" smtClean="0"/>
              <a:pPr/>
              <a:t>28</a:t>
            </a:fld>
            <a:endParaRPr lang="en-US"/>
          </a:p>
        </p:txBody>
      </p:sp>
      <p:sp>
        <p:nvSpPr>
          <p:cNvPr id="4" name="Footer Placeholder 3">
            <a:extLst>
              <a:ext uri="{FF2B5EF4-FFF2-40B4-BE49-F238E27FC236}">
                <a16:creationId xmlns:a16="http://schemas.microsoft.com/office/drawing/2014/main" id="{511CC61A-8EC0-67BE-3D0C-AEF04D9E413A}"/>
              </a:ext>
            </a:extLst>
          </p:cNvPr>
          <p:cNvSpPr>
            <a:spLocks noGrp="1"/>
          </p:cNvSpPr>
          <p:nvPr>
            <p:ph type="ftr" sz="quarter" idx="3"/>
          </p:nvPr>
        </p:nvSpPr>
        <p:spPr/>
        <p:txBody>
          <a:bodyPr/>
          <a:lstStyle/>
          <a:p>
            <a:r>
              <a:rPr lang="en-US"/>
              <a:t>Security marking: </a:t>
            </a:r>
            <a:r>
              <a:rPr lang="en-US" b="1"/>
              <a:t>PUBLIC</a:t>
            </a:r>
          </a:p>
        </p:txBody>
      </p:sp>
      <p:sp>
        <p:nvSpPr>
          <p:cNvPr id="6" name="Title 2">
            <a:extLst>
              <a:ext uri="{FF2B5EF4-FFF2-40B4-BE49-F238E27FC236}">
                <a16:creationId xmlns:a16="http://schemas.microsoft.com/office/drawing/2014/main" id="{5B471ADF-8D9C-0041-9FB7-82BE12ADEAB8}"/>
              </a:ext>
            </a:extLst>
          </p:cNvPr>
          <p:cNvSpPr txBox="1">
            <a:spLocks/>
          </p:cNvSpPr>
          <p:nvPr/>
        </p:nvSpPr>
        <p:spPr>
          <a:xfrm>
            <a:off x="200697" y="395042"/>
            <a:ext cx="7610475" cy="70247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br>
              <a:rPr lang="en-GB"/>
            </a:br>
            <a:endParaRPr lang="en-US">
              <a:latin typeface="Roboto" panose="02000000000000000000" pitchFamily="2" charset="0"/>
            </a:endParaRPr>
          </a:p>
        </p:txBody>
      </p:sp>
      <p:sp>
        <p:nvSpPr>
          <p:cNvPr id="5" name="Title 2">
            <a:extLst>
              <a:ext uri="{FF2B5EF4-FFF2-40B4-BE49-F238E27FC236}">
                <a16:creationId xmlns:a16="http://schemas.microsoft.com/office/drawing/2014/main" id="{EF8A93FD-F31E-6DBA-11D2-207E53352B63}"/>
              </a:ext>
            </a:extLst>
          </p:cNvPr>
          <p:cNvSpPr txBox="1">
            <a:spLocks/>
          </p:cNvSpPr>
          <p:nvPr/>
        </p:nvSpPr>
        <p:spPr>
          <a:xfrm>
            <a:off x="282178" y="52013"/>
            <a:ext cx="8579644" cy="1393388"/>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endParaRPr lang="en-GB"/>
          </a:p>
        </p:txBody>
      </p:sp>
      <p:sp>
        <p:nvSpPr>
          <p:cNvPr id="11" name="Title 2">
            <a:extLst>
              <a:ext uri="{FF2B5EF4-FFF2-40B4-BE49-F238E27FC236}">
                <a16:creationId xmlns:a16="http://schemas.microsoft.com/office/drawing/2014/main" id="{64A5848F-0EDA-02F5-D2BB-C7164ED84584}"/>
              </a:ext>
            </a:extLst>
          </p:cNvPr>
          <p:cNvSpPr txBox="1">
            <a:spLocks/>
          </p:cNvSpPr>
          <p:nvPr/>
        </p:nvSpPr>
        <p:spPr>
          <a:xfrm>
            <a:off x="200697" y="70755"/>
            <a:ext cx="8579644" cy="569663"/>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Application details - Submitted to centre</a:t>
            </a:r>
          </a:p>
        </p:txBody>
      </p:sp>
      <p:sp>
        <p:nvSpPr>
          <p:cNvPr id="13" name="TextBox 12">
            <a:extLst>
              <a:ext uri="{FF2B5EF4-FFF2-40B4-BE49-F238E27FC236}">
                <a16:creationId xmlns:a16="http://schemas.microsoft.com/office/drawing/2014/main" id="{1CB6B0F0-4239-C67B-6E1A-2B582FAC5B3E}"/>
              </a:ext>
            </a:extLst>
          </p:cNvPr>
          <p:cNvSpPr txBox="1"/>
          <p:nvPr/>
        </p:nvSpPr>
        <p:spPr>
          <a:xfrm>
            <a:off x="200697" y="3046134"/>
            <a:ext cx="8861537" cy="1815882"/>
          </a:xfrm>
          <a:prstGeom prst="rect">
            <a:avLst/>
          </a:prstGeom>
          <a:noFill/>
          <a:ln w="19050" cmpd="sng">
            <a:noFill/>
          </a:ln>
        </p:spPr>
        <p:txBody>
          <a:bodyPr wrap="square" lIns="91440" tIns="45720" rIns="91440" bIns="45720" anchor="t">
            <a:spAutoFit/>
          </a:bodyPr>
          <a:lstStyle/>
          <a:p>
            <a:r>
              <a:rPr lang="en-GB" sz="1600">
                <a:latin typeface="Roboto Light "/>
              </a:rPr>
              <a:t>If a student selects </a:t>
            </a:r>
            <a:r>
              <a:rPr lang="en-GB" sz="1600" b="1">
                <a:latin typeface="Roboto Light "/>
              </a:rPr>
              <a:t>‘Yes’ </a:t>
            </a:r>
            <a:r>
              <a:rPr lang="en-GB" sz="1600">
                <a:latin typeface="Roboto Light "/>
              </a:rPr>
              <a:t>to the FSM question, advisers are required provide a response.</a:t>
            </a:r>
          </a:p>
          <a:p>
            <a:r>
              <a:rPr lang="en-GB" sz="1600">
                <a:latin typeface="Roboto Light "/>
              </a:rPr>
              <a:t>1. If you do not agree that the student is eligible for the FSM application fee waiver, a warning message will appear to explain if this application is sent to UCAS, an invoice will be generated for it.</a:t>
            </a:r>
          </a:p>
          <a:p>
            <a:r>
              <a:rPr lang="en-GB" sz="1600">
                <a:latin typeface="Roboto Light "/>
              </a:rPr>
              <a:t>2. At this stage you can </a:t>
            </a:r>
            <a:r>
              <a:rPr lang="en-GB" sz="1600" b="1">
                <a:latin typeface="Roboto Light "/>
              </a:rPr>
              <a:t>return the application to the student </a:t>
            </a:r>
            <a:r>
              <a:rPr lang="en-GB" sz="1600">
                <a:latin typeface="Roboto Light "/>
              </a:rPr>
              <a:t>to:</a:t>
            </a:r>
          </a:p>
          <a:p>
            <a:pPr marL="742950" lvl="1" indent="-285750">
              <a:buFont typeface="Arial" panose="020B0604020202020204" pitchFamily="34" charset="0"/>
              <a:buChar char="•"/>
            </a:pPr>
            <a:r>
              <a:rPr lang="en-GB" sz="1600">
                <a:latin typeface="Roboto Light "/>
              </a:rPr>
              <a:t>review their answer </a:t>
            </a:r>
          </a:p>
          <a:p>
            <a:pPr marL="742950" lvl="1" indent="-285750">
              <a:buFont typeface="Arial" panose="020B0604020202020204" pitchFamily="34" charset="0"/>
              <a:buChar char="•"/>
            </a:pPr>
            <a:r>
              <a:rPr lang="en-GB" sz="1600">
                <a:latin typeface="Roboto Light "/>
              </a:rPr>
              <a:t>update their payment option and ‘Pay by card’</a:t>
            </a:r>
          </a:p>
        </p:txBody>
      </p:sp>
      <p:grpSp>
        <p:nvGrpSpPr>
          <p:cNvPr id="7" name="Group 6">
            <a:extLst>
              <a:ext uri="{FF2B5EF4-FFF2-40B4-BE49-F238E27FC236}">
                <a16:creationId xmlns:a16="http://schemas.microsoft.com/office/drawing/2014/main" id="{8BC8A80F-1EDE-F4E2-169C-C98DE9DABA3F}"/>
              </a:ext>
            </a:extLst>
          </p:cNvPr>
          <p:cNvGrpSpPr/>
          <p:nvPr/>
        </p:nvGrpSpPr>
        <p:grpSpPr>
          <a:xfrm>
            <a:off x="1347304" y="900297"/>
            <a:ext cx="6082196" cy="1896486"/>
            <a:chOff x="899968" y="754181"/>
            <a:chExt cx="7344064" cy="2327265"/>
          </a:xfrm>
        </p:grpSpPr>
        <p:pic>
          <p:nvPicPr>
            <p:cNvPr id="10" name="Picture 9">
              <a:extLst>
                <a:ext uri="{FF2B5EF4-FFF2-40B4-BE49-F238E27FC236}">
                  <a16:creationId xmlns:a16="http://schemas.microsoft.com/office/drawing/2014/main" id="{A80B3461-E99B-570D-B449-30AD5B717A17}"/>
                </a:ext>
              </a:extLst>
            </p:cNvPr>
            <p:cNvPicPr>
              <a:picLocks noGrp="1" noRot="1" noChangeAspect="1" noMove="1" noResize="1" noEditPoints="1" noAdjustHandles="1" noChangeArrowheads="1" noChangeShapeType="1" noCrop="1"/>
            </p:cNvPicPr>
            <p:nvPr/>
          </p:nvPicPr>
          <p:blipFill>
            <a:blip r:embed="rId2"/>
            <a:stretch>
              <a:fillRect/>
            </a:stretch>
          </p:blipFill>
          <p:spPr>
            <a:xfrm>
              <a:off x="899968" y="754181"/>
              <a:ext cx="7344064" cy="2327265"/>
            </a:xfrm>
            <a:prstGeom prst="rect">
              <a:avLst/>
            </a:prstGeom>
          </p:spPr>
        </p:pic>
        <p:pic>
          <p:nvPicPr>
            <p:cNvPr id="1026" name="Picture 2">
              <a:extLst>
                <a:ext uri="{FF2B5EF4-FFF2-40B4-BE49-F238E27FC236}">
                  <a16:creationId xmlns:a16="http://schemas.microsoft.com/office/drawing/2014/main" id="{E41C36C3-7283-AA82-67F1-6C44DA592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367" y="902314"/>
              <a:ext cx="5280408" cy="18911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7105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8F8FD-0D24-077E-821F-DE0B0A8A9F97}"/>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3322F5A3-31A8-068B-B363-77139789CCD8}"/>
              </a:ext>
            </a:extLst>
          </p:cNvPr>
          <p:cNvSpPr>
            <a:spLocks noGrp="1"/>
          </p:cNvSpPr>
          <p:nvPr>
            <p:ph type="sldNum" sz="quarter" idx="4"/>
          </p:nvPr>
        </p:nvSpPr>
        <p:spPr/>
        <p:txBody>
          <a:bodyPr/>
          <a:lstStyle/>
          <a:p>
            <a:r>
              <a:rPr lang="en-US"/>
              <a:t>|   </a:t>
            </a:r>
            <a:fld id="{D7A593A7-184A-6D43-8A36-702213271FF9}" type="slidenum">
              <a:rPr lang="en-US" smtClean="0"/>
              <a:pPr/>
              <a:t>29</a:t>
            </a:fld>
            <a:endParaRPr lang="en-US"/>
          </a:p>
        </p:txBody>
      </p:sp>
      <p:sp>
        <p:nvSpPr>
          <p:cNvPr id="4" name="Footer Placeholder 3">
            <a:extLst>
              <a:ext uri="{FF2B5EF4-FFF2-40B4-BE49-F238E27FC236}">
                <a16:creationId xmlns:a16="http://schemas.microsoft.com/office/drawing/2014/main" id="{01D7F16C-FABF-0FF4-C482-346E82D6120F}"/>
              </a:ext>
            </a:extLst>
          </p:cNvPr>
          <p:cNvSpPr>
            <a:spLocks noGrp="1"/>
          </p:cNvSpPr>
          <p:nvPr>
            <p:ph type="ftr" sz="quarter" idx="3"/>
          </p:nvPr>
        </p:nvSpPr>
        <p:spPr/>
        <p:txBody>
          <a:bodyPr/>
          <a:lstStyle/>
          <a:p>
            <a:r>
              <a:rPr lang="en-US"/>
              <a:t>Security marking: </a:t>
            </a:r>
            <a:r>
              <a:rPr lang="en-US" b="1"/>
              <a:t>PUBLIC</a:t>
            </a:r>
          </a:p>
        </p:txBody>
      </p:sp>
      <p:sp>
        <p:nvSpPr>
          <p:cNvPr id="6" name="TextBox 5">
            <a:extLst>
              <a:ext uri="{FF2B5EF4-FFF2-40B4-BE49-F238E27FC236}">
                <a16:creationId xmlns:a16="http://schemas.microsoft.com/office/drawing/2014/main" id="{4942602E-C186-738A-538C-D9A5F77C0906}"/>
              </a:ext>
            </a:extLst>
          </p:cNvPr>
          <p:cNvSpPr txBox="1"/>
          <p:nvPr/>
        </p:nvSpPr>
        <p:spPr>
          <a:xfrm>
            <a:off x="263236" y="0"/>
            <a:ext cx="8668328" cy="646331"/>
          </a:xfrm>
          <a:prstGeom prst="rect">
            <a:avLst/>
          </a:prstGeom>
          <a:noFill/>
        </p:spPr>
        <p:txBody>
          <a:bodyPr wrap="square">
            <a:spAutoFit/>
          </a:bodyPr>
          <a:lstStyle/>
          <a:p>
            <a:r>
              <a:rPr lang="en-GB" sz="3600" b="1">
                <a:ea typeface="Roboto" panose="02000000000000000000" pitchFamily="2" charset="0"/>
                <a:cs typeface="Roboto" panose="02000000000000000000" pitchFamily="2" charset="0"/>
              </a:rPr>
              <a:t>Approving an application – warning message</a:t>
            </a:r>
            <a:endParaRPr lang="en-GB"/>
          </a:p>
        </p:txBody>
      </p:sp>
      <p:sp>
        <p:nvSpPr>
          <p:cNvPr id="8" name="TextBox 7">
            <a:extLst>
              <a:ext uri="{FF2B5EF4-FFF2-40B4-BE49-F238E27FC236}">
                <a16:creationId xmlns:a16="http://schemas.microsoft.com/office/drawing/2014/main" id="{7D3FAAE8-5AC5-6745-3066-BB2E0639C15F}"/>
              </a:ext>
            </a:extLst>
          </p:cNvPr>
          <p:cNvSpPr txBox="1"/>
          <p:nvPr/>
        </p:nvSpPr>
        <p:spPr>
          <a:xfrm>
            <a:off x="430501" y="3748677"/>
            <a:ext cx="8501063" cy="584775"/>
          </a:xfrm>
          <a:prstGeom prst="rect">
            <a:avLst/>
          </a:prstGeom>
          <a:noFill/>
          <a:ln w="19050" cmpd="sng">
            <a:noFill/>
          </a:ln>
        </p:spPr>
        <p:txBody>
          <a:bodyPr wrap="square" lIns="91440" tIns="45720" rIns="91440" bIns="45720" anchor="t">
            <a:spAutoFit/>
          </a:bodyPr>
          <a:lstStyle/>
          <a:p>
            <a:r>
              <a:rPr lang="en-GB" sz="1600">
                <a:latin typeface="Roboto Light "/>
                <a:ea typeface="Roboto"/>
                <a:cs typeface="Roboto"/>
              </a:rPr>
              <a:t>If a student has selected ‘Yes’ to the FSM question and a response has not been provided, a warning message will prompt a review of the answer. </a:t>
            </a:r>
          </a:p>
        </p:txBody>
      </p:sp>
      <p:pic>
        <p:nvPicPr>
          <p:cNvPr id="1030" name="Picture 6">
            <a:extLst>
              <a:ext uri="{FF2B5EF4-FFF2-40B4-BE49-F238E27FC236}">
                <a16:creationId xmlns:a16="http://schemas.microsoft.com/office/drawing/2014/main" id="{B0FD2C71-1DA3-9491-9341-0BC30BC67BE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74837" r="4126"/>
          <a:stretch/>
        </p:blipFill>
        <p:spPr bwMode="auto">
          <a:xfrm>
            <a:off x="446980" y="949556"/>
            <a:ext cx="8250040" cy="789437"/>
          </a:xfrm>
          <a:prstGeom prst="roundRect">
            <a:avLst>
              <a:gd name="adj" fmla="val 2654"/>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05425EA-650F-EFFA-BF49-1FAAC083C89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0501" y="1875968"/>
            <a:ext cx="4837839" cy="1688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740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3B50E50-E7C0-A764-1583-B69F92003B2D}"/>
              </a:ext>
            </a:extLst>
          </p:cNvPr>
          <p:cNvGraphicFramePr>
            <a:graphicFrameLocks noGrp="1"/>
          </p:cNvGraphicFramePr>
          <p:nvPr>
            <p:extLst>
              <p:ext uri="{D42A27DB-BD31-4B8C-83A1-F6EECF244321}">
                <p14:modId xmlns:p14="http://schemas.microsoft.com/office/powerpoint/2010/main" val="1605888653"/>
              </p:ext>
            </p:extLst>
          </p:nvPr>
        </p:nvGraphicFramePr>
        <p:xfrm>
          <a:off x="124046" y="249123"/>
          <a:ext cx="8895907" cy="4264042"/>
        </p:xfrm>
        <a:graphic>
          <a:graphicData uri="http://schemas.openxmlformats.org/drawingml/2006/table">
            <a:tbl>
              <a:tblPr firstRow="1" bandRow="1">
                <a:tableStyleId>{5C22544A-7EE6-4342-B048-85BDC9FD1C3A}</a:tableStyleId>
              </a:tblPr>
              <a:tblGrid>
                <a:gridCol w="1704754">
                  <a:extLst>
                    <a:ext uri="{9D8B030D-6E8A-4147-A177-3AD203B41FA5}">
                      <a16:colId xmlns:a16="http://schemas.microsoft.com/office/drawing/2014/main" val="3806794895"/>
                    </a:ext>
                  </a:extLst>
                </a:gridCol>
                <a:gridCol w="2397051">
                  <a:extLst>
                    <a:ext uri="{9D8B030D-6E8A-4147-A177-3AD203B41FA5}">
                      <a16:colId xmlns:a16="http://schemas.microsoft.com/office/drawing/2014/main" val="739164052"/>
                    </a:ext>
                  </a:extLst>
                </a:gridCol>
                <a:gridCol w="2397051">
                  <a:extLst>
                    <a:ext uri="{9D8B030D-6E8A-4147-A177-3AD203B41FA5}">
                      <a16:colId xmlns:a16="http://schemas.microsoft.com/office/drawing/2014/main" val="2592926846"/>
                    </a:ext>
                  </a:extLst>
                </a:gridCol>
                <a:gridCol w="2397051">
                  <a:extLst>
                    <a:ext uri="{9D8B030D-6E8A-4147-A177-3AD203B41FA5}">
                      <a16:colId xmlns:a16="http://schemas.microsoft.com/office/drawing/2014/main" val="1634281646"/>
                    </a:ext>
                  </a:extLst>
                </a:gridCol>
              </a:tblGrid>
              <a:tr h="513395">
                <a:tc>
                  <a:txBody>
                    <a:bodyPr/>
                    <a:lstStyle/>
                    <a:p>
                      <a:r>
                        <a:rPr lang="en-GB" sz="800" b="0">
                          <a:solidFill>
                            <a:schemeClr val="tx1"/>
                          </a:solidFill>
                          <a:latin typeface="Roboto Light"/>
                          <a:ea typeface="Roboto Light"/>
                          <a:cs typeface="Roboto Light"/>
                          <a:hlinkClick r:id="rId3" action="ppaction://hlinksldjump">
                            <a:extLst>
                              <a:ext uri="{A12FA001-AC4F-418D-AE19-62706E023703}">
                                <ahyp:hlinkClr xmlns:ahyp="http://schemas.microsoft.com/office/drawing/2018/hyperlinkcolor" val="tx"/>
                              </a:ext>
                            </a:extLst>
                          </a:hlinkClick>
                        </a:rPr>
                        <a:t>Review your payment method</a:t>
                      </a:r>
                      <a:endParaRPr lang="en-GB" sz="800" b="0">
                        <a:solidFill>
                          <a:schemeClr val="tx1"/>
                        </a:solidFill>
                        <a:latin typeface="Roboto Light"/>
                        <a:ea typeface="Roboto Light"/>
                        <a:cs typeface="Roboto Light"/>
                      </a:endParaRPr>
                    </a:p>
                  </a:txBody>
                  <a:tcPr>
                    <a:solidFill>
                      <a:schemeClr val="accent2">
                        <a:lumMod val="40000"/>
                        <a:lumOff val="60000"/>
                      </a:schemeClr>
                    </a:solidFill>
                  </a:tcPr>
                </a:tc>
                <a:tc>
                  <a:txBody>
                    <a:bodyPr/>
                    <a:lstStyle/>
                    <a:p>
                      <a:r>
                        <a:rPr lang="en-GB" sz="800" b="0">
                          <a:solidFill>
                            <a:schemeClr val="tx1"/>
                          </a:solidFill>
                          <a:latin typeface="Roboto Light"/>
                          <a:ea typeface="Roboto Light"/>
                          <a:cs typeface="Roboto Light"/>
                          <a:hlinkClick r:id="rId4" action="ppaction://hlinksldjump">
                            <a:extLst>
                              <a:ext uri="{A12FA001-AC4F-418D-AE19-62706E023703}">
                                <ahyp:hlinkClr xmlns:ahyp="http://schemas.microsoft.com/office/drawing/2018/hyperlinkcolor" val="tx"/>
                              </a:ext>
                            </a:extLst>
                          </a:hlinkClick>
                        </a:rPr>
                        <a:t>Payment option 1: UCAS sends centre an invoice for all applicants excluding eligible FSM students</a:t>
                      </a:r>
                      <a:endParaRPr lang="en-GB" sz="800" b="0">
                        <a:solidFill>
                          <a:schemeClr val="tx1"/>
                        </a:solidFill>
                        <a:latin typeface="Roboto Light"/>
                        <a:ea typeface="Roboto Light"/>
                        <a:cs typeface="Roboto Light"/>
                      </a:endParaRPr>
                    </a:p>
                  </a:txBody>
                  <a:tcPr>
                    <a:solidFill>
                      <a:schemeClr val="accent5">
                        <a:lumMod val="40000"/>
                        <a:lumOff val="60000"/>
                      </a:schemeClr>
                    </a:solidFill>
                  </a:tcPr>
                </a:tc>
                <a:tc>
                  <a:txBody>
                    <a:bodyPr/>
                    <a:lstStyle/>
                    <a:p>
                      <a:r>
                        <a:rPr lang="en-GB" sz="800" b="0">
                          <a:solidFill>
                            <a:schemeClr val="tx1"/>
                          </a:solidFill>
                          <a:latin typeface="Roboto Light"/>
                          <a:ea typeface="Roboto Light"/>
                          <a:cs typeface="Roboto Light"/>
                          <a:hlinkClick r:id="rId5" action="ppaction://hlinksldjump">
                            <a:extLst>
                              <a:ext uri="{A12FA001-AC4F-418D-AE19-62706E023703}">
                                <ahyp:hlinkClr xmlns:ahyp="http://schemas.microsoft.com/office/drawing/2018/hyperlinkcolor" val="tx"/>
                              </a:ext>
                            </a:extLst>
                          </a:hlinkClick>
                        </a:rPr>
                        <a:t>Payment option 2:</a:t>
                      </a:r>
                    </a:p>
                    <a:p>
                      <a:r>
                        <a:rPr lang="en-GB" sz="800" b="0">
                          <a:solidFill>
                            <a:schemeClr val="tx1"/>
                          </a:solidFill>
                          <a:latin typeface="Roboto Light"/>
                          <a:ea typeface="Roboto Light"/>
                          <a:cs typeface="Roboto Light"/>
                          <a:hlinkClick r:id="rId5" action="ppaction://hlinksldjump">
                            <a:extLst>
                              <a:ext uri="{A12FA001-AC4F-418D-AE19-62706E023703}">
                                <ahyp:hlinkClr xmlns:ahyp="http://schemas.microsoft.com/office/drawing/2018/hyperlinkcolor" val="tx"/>
                              </a:ext>
                            </a:extLst>
                          </a:hlinkClick>
                        </a:rPr>
                        <a:t>All applicants pay  by card</a:t>
                      </a:r>
                    </a:p>
                    <a:p>
                      <a:r>
                        <a:rPr lang="en-GB" sz="800" b="0">
                          <a:solidFill>
                            <a:schemeClr val="tx1"/>
                          </a:solidFill>
                          <a:latin typeface="Roboto Black"/>
                          <a:ea typeface="Roboto Black"/>
                          <a:cs typeface="Roboto Black"/>
                        </a:rPr>
                        <a:t>N.B. APPLICANTS WILL NOT BE ABLE TO APPLY WITH THE FSM WAIVER </a:t>
                      </a:r>
                    </a:p>
                  </a:txBody>
                  <a:tcPr>
                    <a:solidFill>
                      <a:schemeClr val="accent3">
                        <a:lumMod val="60000"/>
                        <a:lumOff val="40000"/>
                      </a:schemeClr>
                    </a:solidFill>
                  </a:tcPr>
                </a:tc>
                <a:tc>
                  <a:txBody>
                    <a:bodyPr/>
                    <a:lstStyle/>
                    <a:p>
                      <a:r>
                        <a:rPr lang="en-GB" sz="800" b="0">
                          <a:solidFill>
                            <a:schemeClr val="tx1"/>
                          </a:solidFill>
                          <a:latin typeface="Roboto Light"/>
                          <a:ea typeface="Roboto Light"/>
                          <a:cs typeface="Roboto Light"/>
                          <a:hlinkClick r:id="rId6" action="ppaction://hlinksldjump">
                            <a:extLst>
                              <a:ext uri="{A12FA001-AC4F-418D-AE19-62706E023703}">
                                <ahyp:hlinkClr xmlns:ahyp="http://schemas.microsoft.com/office/drawing/2018/hyperlinkcolor" val="tx"/>
                              </a:ext>
                            </a:extLst>
                          </a:hlinkClick>
                        </a:rPr>
                        <a:t>Payment option 3: Some  applicants pay by card; UCAS sends centre an invoice for remaining applicants excluding eligible FSM students</a:t>
                      </a:r>
                      <a:endParaRPr lang="en-GB" sz="800" b="0">
                        <a:solidFill>
                          <a:schemeClr val="tx1"/>
                        </a:solidFill>
                        <a:latin typeface="Roboto Light"/>
                        <a:ea typeface="Roboto Light"/>
                        <a:cs typeface="Roboto Light"/>
                      </a:endParaRPr>
                    </a:p>
                  </a:txBody>
                  <a:tcPr>
                    <a:solidFill>
                      <a:schemeClr val="accent6">
                        <a:lumMod val="40000"/>
                        <a:lumOff val="60000"/>
                      </a:schemeClr>
                    </a:solidFill>
                  </a:tcPr>
                </a:tc>
                <a:extLst>
                  <a:ext uri="{0D108BD9-81ED-4DB2-BD59-A6C34878D82A}">
                    <a16:rowId xmlns:a16="http://schemas.microsoft.com/office/drawing/2014/main" val="3572565942"/>
                  </a:ext>
                </a:extLst>
              </a:tr>
              <a:tr h="711200">
                <a:tc>
                  <a:txBody>
                    <a:bodyPr/>
                    <a:lstStyle/>
                    <a:p>
                      <a:pPr algn="l"/>
                      <a:r>
                        <a:rPr lang="en-GB" sz="800">
                          <a:solidFill>
                            <a:schemeClr val="tx1"/>
                          </a:solidFill>
                          <a:latin typeface="Roboto Light"/>
                          <a:ea typeface="Roboto Light"/>
                          <a:cs typeface="Roboto Light"/>
                        </a:rPr>
                        <a:t>Pre-submission</a:t>
                      </a:r>
                    </a:p>
                  </a:txBody>
                  <a:tcPr>
                    <a:solidFill>
                      <a:schemeClr val="accent2">
                        <a:lumMod val="40000"/>
                        <a:lumOff val="60000"/>
                      </a:schemeClr>
                    </a:solidFill>
                  </a:tcPr>
                </a:tc>
                <a:tc gridSpan="3">
                  <a:txBody>
                    <a:bodyPr/>
                    <a:lstStyle/>
                    <a:p>
                      <a:pPr algn="ctr"/>
                      <a:r>
                        <a:rPr lang="en-GB" sz="800" b="0">
                          <a:solidFill>
                            <a:schemeClr val="tx1"/>
                          </a:solidFill>
                          <a:latin typeface="Roboto Light"/>
                          <a:ea typeface="Roboto Light"/>
                          <a:cs typeface="Roboto Light"/>
                        </a:rPr>
                        <a:t>Applicants answer</a:t>
                      </a:r>
                      <a:r>
                        <a:rPr lang="en-GB" sz="800" b="0">
                          <a:solidFill>
                            <a:schemeClr val="tx1"/>
                          </a:solidFill>
                          <a:latin typeface="Roboto Light"/>
                          <a:ea typeface="Roboto Light"/>
                          <a:cs typeface="Roboto Light"/>
                          <a:hlinkClick r:id="rId7" action="ppaction://hlinksldjump">
                            <a:extLst>
                              <a:ext uri="{A12FA001-AC4F-418D-AE19-62706E023703}">
                                <ahyp:hlinkClr xmlns:ahyp="http://schemas.microsoft.com/office/drawing/2018/hyperlinkcolor" val="tx"/>
                              </a:ext>
                            </a:extLst>
                          </a:hlinkClick>
                        </a:rPr>
                        <a:t> FSM question in the “More about you” section</a:t>
                      </a:r>
                      <a:r>
                        <a:rPr lang="en-GB" sz="800" b="0">
                          <a:solidFill>
                            <a:schemeClr val="tx1"/>
                          </a:solidFill>
                          <a:latin typeface="Roboto Light"/>
                          <a:ea typeface="Roboto Light"/>
                          <a:cs typeface="Roboto Light"/>
                        </a:rPr>
                        <a:t> (slides 4-8)</a:t>
                      </a:r>
                    </a:p>
                    <a:p>
                      <a:pPr algn="ctr"/>
                      <a:endParaRPr lang="en-GB" sz="800" b="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algn="ctr"/>
                      <a:r>
                        <a:rPr lang="en-GB" sz="800" b="0">
                          <a:solidFill>
                            <a:schemeClr val="tx1"/>
                          </a:solidFill>
                          <a:latin typeface="Roboto Light"/>
                          <a:ea typeface="Roboto Light"/>
                          <a:cs typeface="Roboto Light"/>
                          <a:hlinkClick r:id="rId8" action="ppaction://hlinksldjump">
                            <a:extLst>
                              <a:ext uri="{A12FA001-AC4F-418D-AE19-62706E023703}">
                                <ahyp:hlinkClr xmlns:ahyp="http://schemas.microsoft.com/office/drawing/2018/hyperlinkcolor" val="tx"/>
                              </a:ext>
                            </a:extLst>
                          </a:hlinkClick>
                        </a:rPr>
                        <a:t>Adviser can check answers on in-progress applications</a:t>
                      </a:r>
                      <a:r>
                        <a:rPr lang="en-GB" sz="800" b="0">
                          <a:solidFill>
                            <a:schemeClr val="tx1"/>
                          </a:solidFill>
                          <a:latin typeface="Roboto Light"/>
                          <a:ea typeface="Roboto Light"/>
                          <a:cs typeface="Roboto Light"/>
                        </a:rPr>
                        <a:t> and </a:t>
                      </a:r>
                      <a:r>
                        <a:rPr lang="en-GB" sz="800" b="0">
                          <a:solidFill>
                            <a:schemeClr val="tx1"/>
                          </a:solidFill>
                          <a:latin typeface="Roboto Light"/>
                          <a:ea typeface="Roboto Light"/>
                          <a:cs typeface="Roboto Light"/>
                          <a:hlinkClick r:id="rId9" action="ppaction://hlinksldjump">
                            <a:extLst>
                              <a:ext uri="{A12FA001-AC4F-418D-AE19-62706E023703}">
                                <ahyp:hlinkClr xmlns:ahyp="http://schemas.microsoft.com/office/drawing/2018/hyperlinkcolor" val="tx"/>
                              </a:ext>
                            </a:extLst>
                          </a:hlinkClick>
                        </a:rPr>
                        <a:t>email students for more information</a:t>
                      </a:r>
                      <a:endParaRPr lang="en-GB" sz="800" b="0">
                        <a:solidFill>
                          <a:schemeClr val="tx1"/>
                        </a:solidFill>
                        <a:latin typeface="Roboto Light"/>
                        <a:ea typeface="Roboto Light"/>
                        <a:cs typeface="Roboto Light"/>
                      </a:endParaRPr>
                    </a:p>
                    <a:p>
                      <a:pPr algn="ctr"/>
                      <a:endParaRPr lang="en-GB" sz="800" b="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algn="ctr"/>
                      <a:r>
                        <a:rPr lang="en-GB" sz="800" b="0">
                          <a:solidFill>
                            <a:schemeClr val="tx1"/>
                          </a:solidFill>
                          <a:latin typeface="Roboto Light"/>
                          <a:ea typeface="Roboto Light"/>
                          <a:cs typeface="Roboto Light"/>
                          <a:hlinkClick r:id="rId10" action="ppaction://hlinksldjump">
                            <a:extLst>
                              <a:ext uri="{A12FA001-AC4F-418D-AE19-62706E023703}">
                                <ahyp:hlinkClr xmlns:ahyp="http://schemas.microsoft.com/office/drawing/2018/hyperlinkcolor" val="tx"/>
                              </a:ext>
                            </a:extLst>
                          </a:hlinkClick>
                        </a:rPr>
                        <a:t>Applicants review and submit forms </a:t>
                      </a:r>
                      <a:r>
                        <a:rPr lang="en-GB" sz="800" b="0">
                          <a:solidFill>
                            <a:schemeClr val="tx1"/>
                          </a:solidFill>
                          <a:latin typeface="Roboto Light"/>
                          <a:ea typeface="Roboto Light"/>
                          <a:cs typeface="Roboto Light"/>
                        </a:rPr>
                        <a:t>(slides 9-12)</a:t>
                      </a:r>
                    </a:p>
                  </a:txBody>
                  <a:tcPr>
                    <a:solidFill>
                      <a:schemeClr val="accent2">
                        <a:lumMod val="40000"/>
                        <a:lumOff val="60000"/>
                      </a:schemeClr>
                    </a:solidFill>
                  </a:tcPr>
                </a:tc>
                <a:tc hMerge="1">
                  <a:txBody>
                    <a:bodyPr/>
                    <a:lstStyle/>
                    <a:p>
                      <a:pPr algn="ctr"/>
                      <a:endParaRPr lang="en-GB" sz="800" b="0">
                        <a:solidFill>
                          <a:schemeClr val="tx1"/>
                        </a:solidFill>
                        <a:latin typeface="Roboto Light"/>
                        <a:ea typeface="Roboto Light"/>
                        <a:cs typeface="Roboto Light"/>
                      </a:endParaRPr>
                    </a:p>
                  </a:txBody>
                  <a:tcPr>
                    <a:solidFill>
                      <a:schemeClr val="accent2">
                        <a:lumMod val="40000"/>
                        <a:lumOff val="60000"/>
                      </a:schemeClr>
                    </a:solidFill>
                  </a:tcPr>
                </a:tc>
                <a:tc hMerge="1">
                  <a:txBody>
                    <a:bodyPr/>
                    <a:lstStyle/>
                    <a:p>
                      <a:pPr algn="ctr"/>
                      <a:endParaRPr lang="en-GB" sz="800" b="0">
                        <a:solidFill>
                          <a:schemeClr val="tx1"/>
                        </a:solidFill>
                        <a:latin typeface="Roboto Light"/>
                        <a:ea typeface="Roboto Light"/>
                        <a:cs typeface="Roboto Light"/>
                      </a:endParaRPr>
                    </a:p>
                  </a:txBody>
                  <a:tcPr>
                    <a:solidFill>
                      <a:schemeClr val="accent2">
                        <a:lumMod val="40000"/>
                        <a:lumOff val="60000"/>
                      </a:schemeClr>
                    </a:solidFill>
                  </a:tcPr>
                </a:tc>
                <a:extLst>
                  <a:ext uri="{0D108BD9-81ED-4DB2-BD59-A6C34878D82A}">
                    <a16:rowId xmlns:a16="http://schemas.microsoft.com/office/drawing/2014/main" val="3350528237"/>
                  </a:ext>
                </a:extLst>
              </a:tr>
              <a:tr h="393792">
                <a:tc rowSpan="2">
                  <a:txBody>
                    <a:bodyPr/>
                    <a:lstStyle/>
                    <a:p>
                      <a:r>
                        <a:rPr lang="en-GB" sz="800">
                          <a:solidFill>
                            <a:schemeClr val="tx1"/>
                          </a:solidFill>
                          <a:latin typeface="Roboto Light"/>
                          <a:ea typeface="Roboto Light"/>
                          <a:cs typeface="Roboto Light"/>
                          <a:hlinkClick r:id="rId11" action="ppaction://hlinksldjump">
                            <a:extLst>
                              <a:ext uri="{A12FA001-AC4F-418D-AE19-62706E023703}">
                                <ahyp:hlinkClr xmlns:ahyp="http://schemas.microsoft.com/office/drawing/2018/hyperlinkcolor" val="tx"/>
                              </a:ext>
                            </a:extLst>
                          </a:hlinkClick>
                        </a:rPr>
                        <a:t>Payment</a:t>
                      </a:r>
                      <a:endParaRPr lang="en-GB" sz="800">
                        <a:solidFill>
                          <a:schemeClr val="tx1"/>
                        </a:solidFill>
                        <a:latin typeface="Roboto Light"/>
                        <a:ea typeface="Roboto Light"/>
                        <a:cs typeface="Roboto Light"/>
                      </a:endParaRPr>
                    </a:p>
                  </a:txBody>
                  <a:tcPr>
                    <a:solidFill>
                      <a:schemeClr val="accent2">
                        <a:lumMod val="40000"/>
                        <a:lumOff val="60000"/>
                      </a:schemeClr>
                    </a:solidFill>
                  </a:tcPr>
                </a:tc>
                <a:tc rowSpan="2">
                  <a:txBody>
                    <a:bodyPr/>
                    <a:lstStyle/>
                    <a:p>
                      <a:r>
                        <a:rPr lang="en-GB" sz="800">
                          <a:solidFill>
                            <a:schemeClr val="tx1"/>
                          </a:solidFill>
                          <a:latin typeface="Roboto Light"/>
                          <a:ea typeface="Roboto Light"/>
                          <a:cs typeface="Roboto Light"/>
                          <a:hlinkClick r:id="rId12" action="ppaction://hlinksldjump">
                            <a:extLst>
                              <a:ext uri="{A12FA001-AC4F-418D-AE19-62706E023703}">
                                <ahyp:hlinkClr xmlns:ahyp="http://schemas.microsoft.com/office/drawing/2018/hyperlinkcolor" val="tx"/>
                              </a:ext>
                            </a:extLst>
                          </a:hlinkClick>
                        </a:rPr>
                        <a:t>No further action needed by applicant</a:t>
                      </a:r>
                      <a:endParaRPr lang="en-GB" sz="800">
                        <a:solidFill>
                          <a:schemeClr val="tx1"/>
                        </a:solidFill>
                        <a:latin typeface="Roboto Light"/>
                        <a:ea typeface="Roboto Light"/>
                        <a:cs typeface="Roboto Light"/>
                      </a:endParaRPr>
                    </a:p>
                  </a:txBody>
                  <a:tcPr>
                    <a:solidFill>
                      <a:schemeClr val="accent5">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00">
                          <a:latin typeface="Roboto Light "/>
                        </a:rPr>
                        <a:t>You may choose to </a:t>
                      </a:r>
                      <a:r>
                        <a:rPr lang="en-GB" sz="800" b="0">
                          <a:solidFill>
                            <a:schemeClr val="tx1"/>
                          </a:solidFill>
                          <a:latin typeface="Roboto Black"/>
                          <a:ea typeface="Roboto Black"/>
                          <a:cs typeface="Roboto Black"/>
                          <a:hlinkClick r:id="rId5" action="ppaction://hlinksldjump">
                            <a:extLst>
                              <a:ext uri="{A12FA001-AC4F-418D-AE19-62706E023703}">
                                <ahyp:hlinkClr xmlns:ahyp="http://schemas.microsoft.com/office/drawing/2018/hyperlinkcolor" val="tx"/>
                              </a:ext>
                            </a:extLst>
                          </a:hlinkClick>
                        </a:rPr>
                        <a:t>temporarily change the payment fee method </a:t>
                      </a:r>
                      <a:r>
                        <a:rPr lang="en-GB" sz="800">
                          <a:latin typeface="Roboto Light "/>
                        </a:rPr>
                        <a:t>to option 3 if you are with eligible FSM applicants at the point of submission.</a:t>
                      </a:r>
                    </a:p>
                  </a:txBody>
                  <a:tcPr>
                    <a:solidFill>
                      <a:schemeClr val="accent3">
                        <a:lumMod val="60000"/>
                        <a:lumOff val="40000"/>
                      </a:schemeClr>
                    </a:solidFill>
                  </a:tcPr>
                </a:tc>
                <a:tc rowSpan="2">
                  <a:txBody>
                    <a:bodyPr/>
                    <a:lstStyle/>
                    <a:p>
                      <a:pPr>
                        <a:spcAft>
                          <a:spcPts val="400"/>
                        </a:spcAft>
                      </a:pPr>
                      <a:r>
                        <a:rPr lang="en-GB" sz="800">
                          <a:solidFill>
                            <a:schemeClr val="tx1"/>
                          </a:solidFill>
                          <a:latin typeface="Roboto Light"/>
                          <a:ea typeface="Roboto Light"/>
                          <a:cs typeface="Roboto Light"/>
                          <a:hlinkClick r:id="rId13" action="ppaction://hlinksldjump">
                            <a:extLst>
                              <a:ext uri="{A12FA001-AC4F-418D-AE19-62706E023703}">
                                <ahyp:hlinkClr xmlns:ahyp="http://schemas.microsoft.com/office/drawing/2018/hyperlinkcolor" val="tx"/>
                              </a:ext>
                            </a:extLst>
                          </a:hlinkClick>
                        </a:rPr>
                        <a:t>Applicant has three options to choose from</a:t>
                      </a:r>
                      <a:r>
                        <a:rPr lang="en-GB" sz="800">
                          <a:solidFill>
                            <a:schemeClr val="tx1"/>
                          </a:solidFill>
                          <a:latin typeface="Roboto Light"/>
                          <a:ea typeface="Roboto Light"/>
                          <a:cs typeface="Roboto Light"/>
                        </a:rPr>
                        <a:t>:</a:t>
                      </a:r>
                    </a:p>
                    <a:p>
                      <a:pPr marL="92075" indent="-92075">
                        <a:spcAft>
                          <a:spcPts val="400"/>
                        </a:spcAft>
                        <a:buFont typeface="Courier New" panose="02070309020205020404" pitchFamily="49" charset="0"/>
                        <a:buChar char="o"/>
                      </a:pPr>
                      <a:r>
                        <a:rPr lang="en-GB" sz="800">
                          <a:solidFill>
                            <a:schemeClr val="tx1"/>
                          </a:solidFill>
                          <a:latin typeface="Roboto Light"/>
                          <a:ea typeface="Roboto Light"/>
                          <a:cs typeface="Roboto Light"/>
                          <a:hlinkClick r:id="rId14" action="ppaction://hlinksldjump">
                            <a:extLst>
                              <a:ext uri="{A12FA001-AC4F-418D-AE19-62706E023703}">
                                <ahyp:hlinkClr xmlns:ahyp="http://schemas.microsoft.com/office/drawing/2018/hyperlinkcolor" val="tx"/>
                              </a:ext>
                            </a:extLst>
                          </a:hlinkClick>
                        </a:rPr>
                        <a:t>Apply with waiver</a:t>
                      </a:r>
                      <a:endParaRPr lang="en-GB" sz="800">
                        <a:solidFill>
                          <a:schemeClr val="tx1"/>
                        </a:solidFill>
                        <a:latin typeface="Roboto Light"/>
                        <a:ea typeface="Roboto Light"/>
                        <a:cs typeface="Roboto Light"/>
                      </a:endParaRPr>
                    </a:p>
                    <a:p>
                      <a:pPr marL="92075" indent="-92075">
                        <a:spcAft>
                          <a:spcPts val="400"/>
                        </a:spcAft>
                        <a:buFont typeface="Courier New" panose="02070309020205020404" pitchFamily="49" charset="0"/>
                        <a:buChar char="o"/>
                      </a:pPr>
                      <a:r>
                        <a:rPr lang="en-GB" sz="800">
                          <a:solidFill>
                            <a:schemeClr val="tx1"/>
                          </a:solidFill>
                          <a:latin typeface="Roboto Light"/>
                          <a:ea typeface="Roboto Light"/>
                          <a:cs typeface="Roboto Light"/>
                          <a:hlinkClick r:id="rId15" action="ppaction://hlinksldjump">
                            <a:extLst>
                              <a:ext uri="{A12FA001-AC4F-418D-AE19-62706E023703}">
                                <ahyp:hlinkClr xmlns:ahyp="http://schemas.microsoft.com/office/drawing/2018/hyperlinkcolor" val="tx"/>
                              </a:ext>
                            </a:extLst>
                          </a:hlinkClick>
                        </a:rPr>
                        <a:t>Paying your centre</a:t>
                      </a:r>
                      <a:endParaRPr lang="en-GB" sz="800">
                        <a:solidFill>
                          <a:schemeClr val="tx1"/>
                        </a:solidFill>
                        <a:latin typeface="Roboto Light"/>
                        <a:ea typeface="Roboto Light"/>
                        <a:cs typeface="Roboto Light"/>
                      </a:endParaRPr>
                    </a:p>
                    <a:p>
                      <a:pPr marL="92075" indent="-92075">
                        <a:spcAft>
                          <a:spcPts val="400"/>
                        </a:spcAft>
                        <a:buFont typeface="Courier New" panose="02070309020205020404" pitchFamily="49" charset="0"/>
                        <a:buChar char="o"/>
                      </a:pPr>
                      <a:r>
                        <a:rPr lang="en-GB" sz="800">
                          <a:solidFill>
                            <a:schemeClr val="tx1"/>
                          </a:solidFill>
                          <a:latin typeface="Roboto Light"/>
                          <a:ea typeface="Roboto Light"/>
                          <a:cs typeface="Roboto Light"/>
                          <a:hlinkClick r:id="rId16" action="ppaction://hlinksldjump">
                            <a:extLst>
                              <a:ext uri="{A12FA001-AC4F-418D-AE19-62706E023703}">
                                <ahyp:hlinkClr xmlns:ahyp="http://schemas.microsoft.com/office/drawing/2018/hyperlinkcolor" val="tx"/>
                              </a:ext>
                            </a:extLst>
                          </a:hlinkClick>
                        </a:rPr>
                        <a:t>Pay by card</a:t>
                      </a:r>
                      <a:r>
                        <a:rPr lang="en-GB" sz="800">
                          <a:solidFill>
                            <a:schemeClr val="tx1"/>
                          </a:solidFill>
                          <a:latin typeface="Roboto Light"/>
                          <a:ea typeface="Roboto Light"/>
                          <a:cs typeface="Roboto Light"/>
                        </a:rPr>
                        <a:t> – this cannot be reversed and the fee waiver cannot be applied after this process completes.</a:t>
                      </a:r>
                    </a:p>
                  </a:txBody>
                  <a:tcPr>
                    <a:solidFill>
                      <a:schemeClr val="accent6">
                        <a:lumMod val="40000"/>
                        <a:lumOff val="60000"/>
                      </a:schemeClr>
                    </a:solidFill>
                  </a:tcPr>
                </a:tc>
                <a:extLst>
                  <a:ext uri="{0D108BD9-81ED-4DB2-BD59-A6C34878D82A}">
                    <a16:rowId xmlns:a16="http://schemas.microsoft.com/office/drawing/2014/main" val="1399657154"/>
                  </a:ext>
                </a:extLst>
              </a:tr>
              <a:tr h="596282">
                <a:tc vMerge="1">
                  <a:txBody>
                    <a:bodyPr/>
                    <a:lstStyle/>
                    <a:p>
                      <a:endParaRPr/>
                    </a:p>
                  </a:txBody>
                  <a:tcPr>
                    <a:solidFill>
                      <a:schemeClr val="accent2">
                        <a:lumMod val="40000"/>
                        <a:lumOff val="60000"/>
                      </a:schemeClr>
                    </a:solidFill>
                  </a:tcPr>
                </a:tc>
                <a:tc vMerge="1">
                  <a:txBody>
                    <a:bodyPr/>
                    <a:lstStyle/>
                    <a:p>
                      <a:endParaRPr/>
                    </a:p>
                  </a:txBody>
                  <a:tcPr>
                    <a:solidFill>
                      <a:schemeClr val="accent5">
                        <a:lumMod val="40000"/>
                        <a:lumOff val="60000"/>
                      </a:schemeClr>
                    </a:solidFill>
                  </a:tcPr>
                </a:tc>
                <a:tc>
                  <a:txBody>
                    <a:bodyPr/>
                    <a:lstStyle/>
                    <a:p>
                      <a:r>
                        <a:rPr lang="en-GB" sz="800">
                          <a:solidFill>
                            <a:schemeClr val="tx1"/>
                          </a:solidFill>
                          <a:latin typeface="Roboto Light"/>
                          <a:ea typeface="Roboto Light"/>
                          <a:cs typeface="Roboto Light"/>
                          <a:hlinkClick r:id="rId17" action="ppaction://hlinksldjump">
                            <a:extLst>
                              <a:ext uri="{A12FA001-AC4F-418D-AE19-62706E023703}">
                                <ahyp:hlinkClr xmlns:ahyp="http://schemas.microsoft.com/office/drawing/2018/hyperlinkcolor" val="tx"/>
                              </a:ext>
                            </a:extLst>
                          </a:hlinkClick>
                        </a:rPr>
                        <a:t>Applicant pays – applicant has not applied with FSM waiver</a:t>
                      </a:r>
                      <a:r>
                        <a:rPr lang="en-GB" sz="800">
                          <a:solidFill>
                            <a:schemeClr val="tx1"/>
                          </a:solidFill>
                          <a:latin typeface="Roboto Light"/>
                          <a:ea typeface="Roboto Light"/>
                          <a:cs typeface="Roboto Light"/>
                        </a:rPr>
                        <a:t>. This cannot be reversed and the fee waiver cannot be applied after this process completes.</a:t>
                      </a:r>
                    </a:p>
                  </a:txBody>
                  <a:tcPr>
                    <a:solidFill>
                      <a:schemeClr val="accent3">
                        <a:lumMod val="60000"/>
                        <a:lumOff val="40000"/>
                      </a:schemeClr>
                    </a:solidFill>
                  </a:tcPr>
                </a:tc>
                <a:tc vMerge="1">
                  <a:txBody>
                    <a:bodyPr/>
                    <a:lstStyle/>
                    <a:p>
                      <a:endParaRPr/>
                    </a:p>
                  </a:txBody>
                  <a:tcPr>
                    <a:solidFill>
                      <a:schemeClr val="accent6">
                        <a:lumMod val="40000"/>
                        <a:lumOff val="60000"/>
                      </a:schemeClr>
                    </a:solidFill>
                  </a:tcPr>
                </a:tc>
                <a:extLst>
                  <a:ext uri="{0D108BD9-81ED-4DB2-BD59-A6C34878D82A}">
                    <a16:rowId xmlns:a16="http://schemas.microsoft.com/office/drawing/2014/main" val="185140657"/>
                  </a:ext>
                </a:extLst>
              </a:tr>
              <a:tr h="1591944">
                <a:tc>
                  <a:txBody>
                    <a:bodyPr/>
                    <a:lstStyle/>
                    <a:p>
                      <a:r>
                        <a:rPr lang="en-GB" sz="800">
                          <a:solidFill>
                            <a:schemeClr val="tx1"/>
                          </a:solidFill>
                          <a:latin typeface="Roboto Light"/>
                          <a:ea typeface="Roboto Light"/>
                          <a:cs typeface="Roboto Light"/>
                          <a:hlinkClick r:id="rId18" action="ppaction://hlinksldjump">
                            <a:extLst>
                              <a:ext uri="{A12FA001-AC4F-418D-AE19-62706E023703}">
                                <ahyp:hlinkClr xmlns:ahyp="http://schemas.microsoft.com/office/drawing/2018/hyperlinkcolor" val="tx"/>
                              </a:ext>
                            </a:extLst>
                          </a:hlinkClick>
                        </a:rPr>
                        <a:t>Adviser agreement</a:t>
                      </a:r>
                      <a:endParaRPr lang="en-GB" sz="800">
                        <a:solidFill>
                          <a:schemeClr val="tx1"/>
                        </a:solidFill>
                        <a:latin typeface="Roboto Light"/>
                        <a:ea typeface="Roboto Light"/>
                        <a:cs typeface="Roboto Light"/>
                      </a:endParaRPr>
                    </a:p>
                  </a:txBody>
                  <a:tcPr>
                    <a:solidFill>
                      <a:schemeClr val="accent2">
                        <a:lumMod val="40000"/>
                        <a:lumOff val="60000"/>
                      </a:schemeClr>
                    </a:solidFill>
                  </a:tcPr>
                </a:tc>
                <a:tc>
                  <a:txBody>
                    <a:bodyPr/>
                    <a:lstStyle/>
                    <a:p>
                      <a:r>
                        <a:rPr lang="en-GB" sz="800">
                          <a:solidFill>
                            <a:schemeClr val="tx1"/>
                          </a:solidFill>
                          <a:latin typeface="Roboto Light"/>
                          <a:ea typeface="Roboto Light"/>
                          <a:cs typeface="Roboto Light"/>
                          <a:hlinkClick r:id="rId19" action="ppaction://hlinksldjump">
                            <a:extLst>
                              <a:ext uri="{A12FA001-AC4F-418D-AE19-62706E023703}">
                                <ahyp:hlinkClr xmlns:ahyp="http://schemas.microsoft.com/office/drawing/2018/hyperlinkcolor" val="tx"/>
                              </a:ext>
                            </a:extLst>
                          </a:hlinkClick>
                        </a:rPr>
                        <a:t>Once the application is submitted to the centre, advisers will need to provide a response to confirm eligibility</a:t>
                      </a:r>
                      <a:r>
                        <a:rPr lang="en-GB" sz="800">
                          <a:solidFill>
                            <a:schemeClr val="tx1"/>
                          </a:solidFill>
                          <a:latin typeface="Roboto Light"/>
                          <a:ea typeface="Roboto Light"/>
                          <a:cs typeface="Roboto Light"/>
                        </a:rPr>
                        <a:t> if the applicant has selected “</a:t>
                      </a:r>
                      <a:r>
                        <a:rPr lang="en-GB" sz="800" b="1">
                          <a:solidFill>
                            <a:schemeClr val="tx1"/>
                          </a:solidFill>
                          <a:latin typeface="Roboto Black"/>
                          <a:ea typeface="Roboto Black"/>
                          <a:cs typeface="Roboto Black"/>
                        </a:rPr>
                        <a:t>Yes</a:t>
                      </a:r>
                      <a:r>
                        <a:rPr lang="en-GB" sz="800">
                          <a:solidFill>
                            <a:schemeClr val="tx1"/>
                          </a:solidFill>
                          <a:latin typeface="Roboto Light"/>
                          <a:ea typeface="Roboto Light"/>
                          <a:cs typeface="Roboto Light"/>
                        </a:rPr>
                        <a:t>” to the FSM question. </a:t>
                      </a:r>
                      <a:r>
                        <a:rPr lang="en-GB" sz="800">
                          <a:solidFill>
                            <a:schemeClr val="tx1"/>
                          </a:solidFill>
                          <a:latin typeface="Roboto Light"/>
                          <a:ea typeface="Roboto Light"/>
                          <a:cs typeface="Roboto Light"/>
                          <a:hlinkClick r:id="rId20" action="ppaction://hlinksldjump">
                            <a:extLst>
                              <a:ext uri="{A12FA001-AC4F-418D-AE19-62706E023703}">
                                <ahyp:hlinkClr xmlns:ahyp="http://schemas.microsoft.com/office/drawing/2018/hyperlinkcolor" val="tx"/>
                              </a:ext>
                            </a:extLst>
                          </a:hlinkClick>
                        </a:rPr>
                        <a:t>If you do not agree, then the centre will be charged for this application. </a:t>
                      </a:r>
                      <a:r>
                        <a:rPr lang="en-GB" sz="800">
                          <a:solidFill>
                            <a:schemeClr val="tx1"/>
                          </a:solidFill>
                          <a:latin typeface="Roboto Light"/>
                          <a:ea typeface="Roboto Light"/>
                          <a:cs typeface="Roboto Light"/>
                        </a:rPr>
                        <a:t>You can return the application at this point.</a:t>
                      </a:r>
                    </a:p>
                    <a:p>
                      <a:endParaRPr lang="en-GB" sz="80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Roboto Light"/>
                          <a:ea typeface="Roboto Light"/>
                          <a:cs typeface="Roboto Light"/>
                          <a:hlinkClick r:id="rId8" action="ppaction://hlinksldjump">
                            <a:extLst>
                              <a:ext uri="{A12FA001-AC4F-418D-AE19-62706E023703}">
                                <ahyp:hlinkClr xmlns:ahyp="http://schemas.microsoft.com/office/drawing/2018/hyperlinkcolor" val="tx"/>
                              </a:ext>
                            </a:extLst>
                          </a:hlinkClick>
                        </a:rPr>
                        <a:t>For all other applicants, you may want to check they have selected the correct FSM answer </a:t>
                      </a:r>
                      <a:r>
                        <a:rPr lang="en-GB" sz="800">
                          <a:solidFill>
                            <a:schemeClr val="tx1"/>
                          </a:solidFill>
                          <a:latin typeface="Roboto Light"/>
                          <a:ea typeface="Roboto Light"/>
                          <a:cs typeface="Roboto Light"/>
                        </a:rPr>
                        <a:t>as  the waiver cannot be applied retrospectively. </a:t>
                      </a:r>
                    </a:p>
                    <a:p>
                      <a:endParaRPr lang="en-GB" sz="80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solidFill>
                      <a:schemeClr val="accent5">
                        <a:lumMod val="40000"/>
                        <a:lumOff val="60000"/>
                      </a:schemeClr>
                    </a:solidFill>
                  </a:tcPr>
                </a:tc>
                <a:tc>
                  <a:txBody>
                    <a:bodyPr/>
                    <a:lstStyle/>
                    <a:p>
                      <a:r>
                        <a:rPr lang="en-GB" sz="800">
                          <a:solidFill>
                            <a:schemeClr val="tx1"/>
                          </a:solidFill>
                          <a:latin typeface="Roboto Light"/>
                          <a:ea typeface="Roboto Light"/>
                          <a:cs typeface="Roboto Light"/>
                          <a:hlinkClick r:id="rId21" action="ppaction://hlinksldjump">
                            <a:extLst>
                              <a:ext uri="{A12FA001-AC4F-418D-AE19-62706E023703}">
                                <ahyp:hlinkClr xmlns:ahyp="http://schemas.microsoft.com/office/drawing/2018/hyperlinkcolor" val="tx"/>
                              </a:ext>
                            </a:extLst>
                          </a:hlinkClick>
                        </a:rPr>
                        <a:t>No further action needed – the FSM waiver cannot be applied retrospectively.</a:t>
                      </a:r>
                      <a:endParaRPr lang="en-GB" sz="800">
                        <a:solidFill>
                          <a:schemeClr val="tx1"/>
                        </a:solidFill>
                        <a:latin typeface="Roboto Light"/>
                        <a:ea typeface="Roboto Light"/>
                        <a:cs typeface="Roboto Light"/>
                      </a:endParaRPr>
                    </a:p>
                    <a:p>
                      <a:endParaRPr lang="en-GB" sz="80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endParaRPr lang="en-GB" sz="80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txBody>
                  <a:tcPr>
                    <a:solidFill>
                      <a:schemeClr val="accent3">
                        <a:lumMod val="60000"/>
                        <a:lumOff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Roboto Light"/>
                          <a:ea typeface="Roboto Light"/>
                          <a:cs typeface="Roboto Light"/>
                          <a:hlinkClick r:id="rId19" action="ppaction://hlinksldjump">
                            <a:extLst>
                              <a:ext uri="{A12FA001-AC4F-418D-AE19-62706E023703}">
                                <ahyp:hlinkClr xmlns:ahyp="http://schemas.microsoft.com/office/drawing/2018/hyperlinkcolor" val="tx"/>
                              </a:ext>
                            </a:extLst>
                          </a:hlinkClick>
                        </a:rPr>
                        <a:t>Once the application is submitted to the centre, advisers will need to provide a response to confirm eligibility</a:t>
                      </a:r>
                      <a:r>
                        <a:rPr lang="en-GB" sz="800">
                          <a:solidFill>
                            <a:schemeClr val="tx1"/>
                          </a:solidFill>
                          <a:latin typeface="Roboto Light"/>
                          <a:ea typeface="Roboto Light"/>
                          <a:cs typeface="Roboto Light"/>
                        </a:rPr>
                        <a:t> if the applicant has selected “</a:t>
                      </a:r>
                      <a:r>
                        <a:rPr lang="en-GB" sz="800" b="1">
                          <a:solidFill>
                            <a:schemeClr val="tx1"/>
                          </a:solidFill>
                          <a:latin typeface="Roboto Black"/>
                          <a:ea typeface="Roboto Black"/>
                          <a:cs typeface="Roboto Black"/>
                        </a:rPr>
                        <a:t>Yes</a:t>
                      </a:r>
                      <a:r>
                        <a:rPr lang="en-GB" sz="800">
                          <a:solidFill>
                            <a:schemeClr val="tx1"/>
                          </a:solidFill>
                          <a:latin typeface="Roboto Light"/>
                          <a:ea typeface="Roboto Light"/>
                          <a:cs typeface="Roboto Light"/>
                        </a:rPr>
                        <a:t>” to the FSM question and chosen “Apply with waiver”. </a:t>
                      </a:r>
                      <a:r>
                        <a:rPr lang="en-GB" sz="800">
                          <a:solidFill>
                            <a:schemeClr val="tx1"/>
                          </a:solidFill>
                          <a:latin typeface="Roboto Light"/>
                          <a:ea typeface="Roboto Light"/>
                          <a:cs typeface="Roboto Light"/>
                          <a:hlinkClick r:id="rId20" action="ppaction://hlinksldjump">
                            <a:extLst>
                              <a:ext uri="{A12FA001-AC4F-418D-AE19-62706E023703}">
                                <ahyp:hlinkClr xmlns:ahyp="http://schemas.microsoft.com/office/drawing/2018/hyperlinkcolor" val="tx"/>
                              </a:ext>
                            </a:extLst>
                          </a:hlinkClick>
                        </a:rPr>
                        <a:t>If you do not agree, then the centre will be charged for this application. </a:t>
                      </a:r>
                      <a:r>
                        <a:rPr lang="en-GB" sz="800">
                          <a:solidFill>
                            <a:schemeClr val="tx1"/>
                          </a:solidFill>
                          <a:latin typeface="Roboto Light"/>
                          <a:ea typeface="Roboto Light"/>
                          <a:cs typeface="Roboto Light"/>
                        </a:rPr>
                        <a:t>You can return the application at for the payment method to be updated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80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Roboto Light"/>
                          <a:ea typeface="Roboto Light"/>
                          <a:cs typeface="Roboto Light"/>
                          <a:hlinkClick r:id="rId22" action="ppaction://hlinksldjump">
                            <a:extLst>
                              <a:ext uri="{A12FA001-AC4F-418D-AE19-62706E023703}">
                                <ahyp:hlinkClr xmlns:ahyp="http://schemas.microsoft.com/office/drawing/2018/hyperlinkcolor" val="tx"/>
                              </a:ext>
                            </a:extLst>
                          </a:hlinkClick>
                        </a:rPr>
                        <a:t>For all other applicants</a:t>
                      </a:r>
                      <a:r>
                        <a:rPr lang="en-GB" sz="800">
                          <a:solidFill>
                            <a:schemeClr val="tx1"/>
                          </a:solidFill>
                          <a:latin typeface="Roboto Light"/>
                          <a:ea typeface="Roboto Light"/>
                          <a:cs typeface="Roboto Light"/>
                        </a:rPr>
                        <a:t>,</a:t>
                      </a:r>
                      <a:r>
                        <a:rPr lang="en-GB" sz="800">
                          <a:solidFill>
                            <a:schemeClr val="tx1"/>
                          </a:solidFill>
                          <a:latin typeface="Roboto Light"/>
                          <a:ea typeface="Roboto Light"/>
                          <a:cs typeface="Roboto Light"/>
                          <a:hlinkClick r:id="rId22" action="ppaction://hlinksldjump">
                            <a:extLst>
                              <a:ext uri="{A12FA001-AC4F-418D-AE19-62706E023703}">
                                <ahyp:hlinkClr xmlns:ahyp="http://schemas.microsoft.com/office/drawing/2018/hyperlinkcolor" val="tx"/>
                              </a:ext>
                            </a:extLst>
                          </a:hlinkClick>
                        </a:rPr>
                        <a:t> you may want to check they have selected the correct payment option.</a:t>
                      </a:r>
                      <a:endParaRPr lang="en-GB" sz="800">
                        <a:solidFill>
                          <a:schemeClr val="tx1"/>
                        </a:solidFill>
                        <a:latin typeface="Roboto Light"/>
                        <a:ea typeface="Roboto Light"/>
                        <a:cs typeface="Roboto Light"/>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80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800">
                          <a:solidFill>
                            <a:schemeClr val="tx1"/>
                          </a:solidFill>
                          <a:latin typeface="Roboto Light"/>
                          <a:ea typeface="Roboto Light"/>
                          <a:cs typeface="Roboto Light"/>
                          <a:hlinkClick r:id="rId23" action="ppaction://hlinksldjump">
                            <a:extLst>
                              <a:ext uri="{A12FA001-AC4F-418D-AE19-62706E023703}">
                                <ahyp:hlinkClr xmlns:ahyp="http://schemas.microsoft.com/office/drawing/2018/hyperlinkcolor" val="tx"/>
                              </a:ext>
                            </a:extLst>
                          </a:hlinkClick>
                        </a:rPr>
                        <a:t>You can quickly check applicants who are allocated an invoice in the Adviser Portal</a:t>
                      </a:r>
                      <a:r>
                        <a:rPr lang="en-GB" sz="800">
                          <a:solidFill>
                            <a:schemeClr val="tx1"/>
                          </a:solidFill>
                          <a:latin typeface="Roboto Light"/>
                          <a:ea typeface="Roboto Light"/>
                          <a:cs typeface="Roboto Light"/>
                        </a:rPr>
                        <a:t>.</a:t>
                      </a:r>
                    </a:p>
                  </a:txBody>
                  <a:tcPr>
                    <a:solidFill>
                      <a:schemeClr val="accent6">
                        <a:lumMod val="40000"/>
                        <a:lumOff val="60000"/>
                      </a:schemeClr>
                    </a:solidFill>
                  </a:tcPr>
                </a:tc>
                <a:extLst>
                  <a:ext uri="{0D108BD9-81ED-4DB2-BD59-A6C34878D82A}">
                    <a16:rowId xmlns:a16="http://schemas.microsoft.com/office/drawing/2014/main" val="2222626145"/>
                  </a:ext>
                </a:extLst>
              </a:tr>
            </a:tbl>
          </a:graphicData>
        </a:graphic>
      </p:graphicFrame>
      <p:sp>
        <p:nvSpPr>
          <p:cNvPr id="2" name="TextBox 1">
            <a:extLst>
              <a:ext uri="{FF2B5EF4-FFF2-40B4-BE49-F238E27FC236}">
                <a16:creationId xmlns:a16="http://schemas.microsoft.com/office/drawing/2014/main" id="{63EB59F8-E58E-BAC4-5922-46FF2E1819CD}"/>
              </a:ext>
            </a:extLst>
          </p:cNvPr>
          <p:cNvSpPr txBox="1"/>
          <p:nvPr/>
        </p:nvSpPr>
        <p:spPr>
          <a:xfrm>
            <a:off x="124046" y="4832635"/>
            <a:ext cx="7733414" cy="307777"/>
          </a:xfrm>
          <a:prstGeom prst="rect">
            <a:avLst/>
          </a:prstGeom>
          <a:noFill/>
        </p:spPr>
        <p:txBody>
          <a:bodyPr wrap="square" rtlCol="0">
            <a:spAutoFit/>
          </a:bodyPr>
          <a:lstStyle/>
          <a:p>
            <a:r>
              <a:rPr lang="en-GB" sz="1400">
                <a:solidFill>
                  <a:schemeClr val="bg1"/>
                </a:solidFill>
                <a:latin typeface="Roboto Black" panose="02000000000000000000" pitchFamily="2" charset="0"/>
                <a:ea typeface="Roboto Black" panose="02000000000000000000" pitchFamily="2" charset="0"/>
                <a:cs typeface="Roboto Black" panose="02000000000000000000" pitchFamily="2" charset="0"/>
              </a:rPr>
              <a:t>Click on underlined text to jump quickly to the relevant part of the slide deck</a:t>
            </a:r>
          </a:p>
        </p:txBody>
      </p:sp>
      <p:sp>
        <p:nvSpPr>
          <p:cNvPr id="3" name="Arrow: Right 2">
            <a:extLst>
              <a:ext uri="{FF2B5EF4-FFF2-40B4-BE49-F238E27FC236}">
                <a16:creationId xmlns:a16="http://schemas.microsoft.com/office/drawing/2014/main" id="{FE8C35C7-8516-5970-06E2-6E349D7492A6}"/>
              </a:ext>
            </a:extLst>
          </p:cNvPr>
          <p:cNvSpPr/>
          <p:nvPr/>
        </p:nvSpPr>
        <p:spPr>
          <a:xfrm>
            <a:off x="6470111" y="1730941"/>
            <a:ext cx="226828" cy="248093"/>
          </a:xfrm>
          <a:prstGeom prst="rightArrow">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2207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B7042-B64F-9B39-F81F-F03E4629B4F2}"/>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80F4E476-4396-09F7-78B5-4669832C871A}"/>
              </a:ext>
            </a:extLst>
          </p:cNvPr>
          <p:cNvSpPr>
            <a:spLocks noGrp="1"/>
          </p:cNvSpPr>
          <p:nvPr>
            <p:ph type="sldNum" sz="quarter" idx="4"/>
          </p:nvPr>
        </p:nvSpPr>
        <p:spPr/>
        <p:txBody>
          <a:bodyPr/>
          <a:lstStyle/>
          <a:p>
            <a:r>
              <a:rPr lang="en-US"/>
              <a:t>|   </a:t>
            </a:r>
            <a:fld id="{D7A593A7-184A-6D43-8A36-702213271FF9}" type="slidenum">
              <a:rPr lang="en-US" smtClean="0"/>
              <a:pPr/>
              <a:t>30</a:t>
            </a:fld>
            <a:endParaRPr lang="en-US"/>
          </a:p>
        </p:txBody>
      </p:sp>
      <p:sp>
        <p:nvSpPr>
          <p:cNvPr id="4" name="Footer Placeholder 3">
            <a:extLst>
              <a:ext uri="{FF2B5EF4-FFF2-40B4-BE49-F238E27FC236}">
                <a16:creationId xmlns:a16="http://schemas.microsoft.com/office/drawing/2014/main" id="{511CC61A-8EC0-67BE-3D0C-AEF04D9E413A}"/>
              </a:ext>
            </a:extLst>
          </p:cNvPr>
          <p:cNvSpPr>
            <a:spLocks noGrp="1"/>
          </p:cNvSpPr>
          <p:nvPr>
            <p:ph type="ftr" sz="quarter" idx="3"/>
          </p:nvPr>
        </p:nvSpPr>
        <p:spPr/>
        <p:txBody>
          <a:bodyPr/>
          <a:lstStyle/>
          <a:p>
            <a:r>
              <a:rPr lang="en-US"/>
              <a:t>Security marking: </a:t>
            </a:r>
            <a:r>
              <a:rPr lang="en-US" b="1"/>
              <a:t>PUBLIC</a:t>
            </a:r>
          </a:p>
        </p:txBody>
      </p:sp>
      <p:pic>
        <p:nvPicPr>
          <p:cNvPr id="5" name="Content Placeholder 4">
            <a:extLst>
              <a:ext uri="{FF2B5EF4-FFF2-40B4-BE49-F238E27FC236}">
                <a16:creationId xmlns:a16="http://schemas.microsoft.com/office/drawing/2014/main" id="{D7007B9A-CA88-F98C-BC82-B32AF391C49D}"/>
              </a:ext>
            </a:extLst>
          </p:cNvPr>
          <p:cNvPicPr>
            <a:picLocks noGrp="1" noRot="1" noChangeAspect="1" noMove="1" noResize="1" noEditPoints="1" noAdjustHandles="1" noChangeArrowheads="1" noChangeShapeType="1" noCrop="1"/>
          </p:cNvPicPr>
          <p:nvPr/>
        </p:nvPicPr>
        <p:blipFill>
          <a:blip r:embed="rId2"/>
          <a:stretch>
            <a:fillRect/>
          </a:stretch>
        </p:blipFill>
        <p:spPr>
          <a:xfrm>
            <a:off x="200697" y="574638"/>
            <a:ext cx="8524944" cy="2904332"/>
          </a:xfrm>
          <a:prstGeom prst="roundRect">
            <a:avLst>
              <a:gd name="adj" fmla="val 2654"/>
            </a:avLst>
          </a:prstGeom>
          <a:ln w="6350">
            <a:solidFill>
              <a:schemeClr val="tx2">
                <a:lumMod val="40000"/>
                <a:lumOff val="60000"/>
              </a:schemeClr>
            </a:solidFill>
          </a:ln>
          <a:effectLst/>
        </p:spPr>
      </p:pic>
      <p:sp>
        <p:nvSpPr>
          <p:cNvPr id="6" name="Title 2">
            <a:extLst>
              <a:ext uri="{FF2B5EF4-FFF2-40B4-BE49-F238E27FC236}">
                <a16:creationId xmlns:a16="http://schemas.microsoft.com/office/drawing/2014/main" id="{5B471ADF-8D9C-0041-9FB7-82BE12ADEAB8}"/>
              </a:ext>
            </a:extLst>
          </p:cNvPr>
          <p:cNvSpPr txBox="1">
            <a:spLocks/>
          </p:cNvSpPr>
          <p:nvPr/>
        </p:nvSpPr>
        <p:spPr>
          <a:xfrm>
            <a:off x="200697" y="334017"/>
            <a:ext cx="7610475" cy="70247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Submitted to centre – ‘Pay by card’</a:t>
            </a:r>
            <a:br>
              <a:rPr lang="en-GB"/>
            </a:br>
            <a:endParaRPr lang="en-US">
              <a:latin typeface="Roboto" panose="02000000000000000000" pitchFamily="2" charset="0"/>
            </a:endParaRPr>
          </a:p>
        </p:txBody>
      </p:sp>
      <p:sp>
        <p:nvSpPr>
          <p:cNvPr id="7" name="Rectangle 6">
            <a:extLst>
              <a:ext uri="{FF2B5EF4-FFF2-40B4-BE49-F238E27FC236}">
                <a16:creationId xmlns:a16="http://schemas.microsoft.com/office/drawing/2014/main" id="{5FF34C78-7584-1AFB-3380-26C9241160CF}"/>
              </a:ext>
            </a:extLst>
          </p:cNvPr>
          <p:cNvSpPr>
            <a:spLocks noGrp="1" noRot="1" noMove="1" noResize="1" noEditPoints="1" noAdjustHandles="1" noChangeArrowheads="1" noChangeShapeType="1"/>
          </p:cNvSpPr>
          <p:nvPr/>
        </p:nvSpPr>
        <p:spPr>
          <a:xfrm>
            <a:off x="4090032" y="2861270"/>
            <a:ext cx="4491519" cy="502580"/>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0" name="TextBox 9">
            <a:extLst>
              <a:ext uri="{FF2B5EF4-FFF2-40B4-BE49-F238E27FC236}">
                <a16:creationId xmlns:a16="http://schemas.microsoft.com/office/drawing/2014/main" id="{63134C25-774B-E458-FA7F-3D353A2DEA99}"/>
              </a:ext>
            </a:extLst>
          </p:cNvPr>
          <p:cNvSpPr txBox="1"/>
          <p:nvPr/>
        </p:nvSpPr>
        <p:spPr>
          <a:xfrm>
            <a:off x="200697" y="3556424"/>
            <a:ext cx="8943303" cy="1015663"/>
          </a:xfrm>
          <a:prstGeom prst="rect">
            <a:avLst/>
          </a:prstGeom>
          <a:noFill/>
          <a:ln w="19050" cmpd="sng">
            <a:noFill/>
          </a:ln>
        </p:spPr>
        <p:txBody>
          <a:bodyPr wrap="square" lIns="91440" tIns="45720" rIns="91440" bIns="45720" anchor="t">
            <a:spAutoFit/>
          </a:bodyPr>
          <a:lstStyle/>
          <a:p>
            <a:r>
              <a:rPr lang="en-GB" sz="1500">
                <a:latin typeface="Roboto Light "/>
              </a:rPr>
              <a:t>You’ll see a flag if a student selected ‘Yes’ to FSM but chose to ‘pay by card’ when submitting their application. </a:t>
            </a:r>
          </a:p>
          <a:p>
            <a:pPr marL="342900" indent="-342900">
              <a:buAutoNum type="arabicPeriod"/>
            </a:pPr>
            <a:r>
              <a:rPr lang="en-GB" sz="1500">
                <a:latin typeface="Roboto Light "/>
              </a:rPr>
              <a:t>Advisers will not need to agree eligibility. </a:t>
            </a:r>
          </a:p>
          <a:p>
            <a:pPr marL="342900" indent="-342900">
              <a:buAutoNum type="arabicPeriod"/>
            </a:pPr>
            <a:r>
              <a:rPr lang="en-GB" sz="1500">
                <a:latin typeface="Roboto Light "/>
              </a:rPr>
              <a:t>UCAS are unable to apply the FSM fee waiver retrospectively; no further action is required. </a:t>
            </a:r>
          </a:p>
        </p:txBody>
      </p:sp>
    </p:spTree>
    <p:extLst>
      <p:ext uri="{BB962C8B-B14F-4D97-AF65-F5344CB8AC3E}">
        <p14:creationId xmlns:p14="http://schemas.microsoft.com/office/powerpoint/2010/main" val="2872161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B7042-B64F-9B39-F81F-F03E4629B4F2}"/>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80F4E476-4396-09F7-78B5-4669832C871A}"/>
              </a:ext>
            </a:extLst>
          </p:cNvPr>
          <p:cNvSpPr>
            <a:spLocks noGrp="1"/>
          </p:cNvSpPr>
          <p:nvPr>
            <p:ph type="sldNum" sz="quarter" idx="4"/>
          </p:nvPr>
        </p:nvSpPr>
        <p:spPr/>
        <p:txBody>
          <a:bodyPr/>
          <a:lstStyle/>
          <a:p>
            <a:r>
              <a:rPr lang="en-US"/>
              <a:t>|   </a:t>
            </a:r>
            <a:fld id="{D7A593A7-184A-6D43-8A36-702213271FF9}" type="slidenum">
              <a:rPr lang="en-US" smtClean="0"/>
              <a:pPr/>
              <a:t>31</a:t>
            </a:fld>
            <a:endParaRPr lang="en-US"/>
          </a:p>
        </p:txBody>
      </p:sp>
      <p:sp>
        <p:nvSpPr>
          <p:cNvPr id="4" name="Footer Placeholder 3">
            <a:extLst>
              <a:ext uri="{FF2B5EF4-FFF2-40B4-BE49-F238E27FC236}">
                <a16:creationId xmlns:a16="http://schemas.microsoft.com/office/drawing/2014/main" id="{511CC61A-8EC0-67BE-3D0C-AEF04D9E413A}"/>
              </a:ext>
            </a:extLst>
          </p:cNvPr>
          <p:cNvSpPr>
            <a:spLocks noGrp="1"/>
          </p:cNvSpPr>
          <p:nvPr>
            <p:ph type="ftr" sz="quarter" idx="3"/>
          </p:nvPr>
        </p:nvSpPr>
        <p:spPr/>
        <p:txBody>
          <a:bodyPr/>
          <a:lstStyle/>
          <a:p>
            <a:r>
              <a:rPr lang="en-US"/>
              <a:t>Security marking: </a:t>
            </a:r>
            <a:r>
              <a:rPr lang="en-US" b="1"/>
              <a:t>PUBLIC</a:t>
            </a:r>
          </a:p>
        </p:txBody>
      </p:sp>
      <p:sp>
        <p:nvSpPr>
          <p:cNvPr id="6" name="Title 2">
            <a:extLst>
              <a:ext uri="{FF2B5EF4-FFF2-40B4-BE49-F238E27FC236}">
                <a16:creationId xmlns:a16="http://schemas.microsoft.com/office/drawing/2014/main" id="{5B471ADF-8D9C-0041-9FB7-82BE12ADEAB8}"/>
              </a:ext>
            </a:extLst>
          </p:cNvPr>
          <p:cNvSpPr txBox="1">
            <a:spLocks/>
          </p:cNvSpPr>
          <p:nvPr/>
        </p:nvSpPr>
        <p:spPr>
          <a:xfrm>
            <a:off x="200697" y="395042"/>
            <a:ext cx="7610475" cy="70247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br>
              <a:rPr lang="en-GB"/>
            </a:br>
            <a:endParaRPr lang="en-US">
              <a:latin typeface="Roboto" panose="02000000000000000000" pitchFamily="2" charset="0"/>
            </a:endParaRPr>
          </a:p>
        </p:txBody>
      </p:sp>
      <p:sp>
        <p:nvSpPr>
          <p:cNvPr id="7" name="Title 2">
            <a:extLst>
              <a:ext uri="{FF2B5EF4-FFF2-40B4-BE49-F238E27FC236}">
                <a16:creationId xmlns:a16="http://schemas.microsoft.com/office/drawing/2014/main" id="{5272D828-F758-0B39-1E20-AB9D81B131AB}"/>
              </a:ext>
            </a:extLst>
          </p:cNvPr>
          <p:cNvSpPr txBox="1">
            <a:spLocks/>
          </p:cNvSpPr>
          <p:nvPr/>
        </p:nvSpPr>
        <p:spPr>
          <a:xfrm>
            <a:off x="200698" y="127598"/>
            <a:ext cx="8209878" cy="1393388"/>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Application details - submitted to centre</a:t>
            </a:r>
          </a:p>
        </p:txBody>
      </p:sp>
      <p:sp>
        <p:nvSpPr>
          <p:cNvPr id="11" name="TextBox 10">
            <a:extLst>
              <a:ext uri="{FF2B5EF4-FFF2-40B4-BE49-F238E27FC236}">
                <a16:creationId xmlns:a16="http://schemas.microsoft.com/office/drawing/2014/main" id="{9301F381-1CCB-3511-3A28-554C5F4A4E56}"/>
              </a:ext>
            </a:extLst>
          </p:cNvPr>
          <p:cNvSpPr txBox="1"/>
          <p:nvPr/>
        </p:nvSpPr>
        <p:spPr>
          <a:xfrm>
            <a:off x="308167" y="3248124"/>
            <a:ext cx="8527666" cy="1569660"/>
          </a:xfrm>
          <a:prstGeom prst="rect">
            <a:avLst/>
          </a:prstGeom>
          <a:noFill/>
          <a:ln w="19050">
            <a:noFill/>
          </a:ln>
        </p:spPr>
        <p:txBody>
          <a:bodyPr wrap="square" lIns="91440" tIns="45720" rIns="91440" bIns="45720" rtlCol="0" anchor="t">
            <a:spAutoFit/>
          </a:bodyPr>
          <a:lstStyle/>
          <a:p>
            <a:r>
              <a:rPr lang="en-GB" sz="1600">
                <a:latin typeface="Roboto Light "/>
              </a:rPr>
              <a:t>For students who have selected, ‘no’, ‘don’t know’ or not answered the question:</a:t>
            </a:r>
          </a:p>
          <a:p>
            <a:pPr marL="342900" indent="-342900">
              <a:buAutoNum type="arabicPeriod"/>
            </a:pPr>
            <a:r>
              <a:rPr lang="en-GB" sz="1600">
                <a:latin typeface="Roboto Light "/>
              </a:rPr>
              <a:t>Advisers will not need to agree eligibility in the Adviser Portal. </a:t>
            </a:r>
          </a:p>
          <a:p>
            <a:pPr marL="342900" indent="-342900">
              <a:buAutoNum type="arabicPeriod"/>
            </a:pPr>
            <a:r>
              <a:rPr lang="en-GB" sz="1600">
                <a:latin typeface="Roboto Light "/>
              </a:rPr>
              <a:t>You may want to check these students haven’t chosen the ‘Apply with waiver’ or ‘Pay centre’ option by mistake using the ‘Payment options’ column (to avoid invoices being generated to the centre).</a:t>
            </a:r>
            <a:endParaRPr lang="en-GB" sz="1600">
              <a:latin typeface="Roboto Light "/>
              <a:cs typeface="Calibri"/>
            </a:endParaRPr>
          </a:p>
          <a:p>
            <a:pPr marL="342900" indent="-342900">
              <a:buAutoNum type="arabicPeriod"/>
            </a:pPr>
            <a:r>
              <a:rPr lang="en-GB" sz="1600">
                <a:latin typeface="Roboto Light "/>
              </a:rPr>
              <a:t>A link to further details on FSM is shown for reference only.</a:t>
            </a:r>
          </a:p>
        </p:txBody>
      </p:sp>
      <p:grpSp>
        <p:nvGrpSpPr>
          <p:cNvPr id="9" name="Group 8">
            <a:extLst>
              <a:ext uri="{FF2B5EF4-FFF2-40B4-BE49-F238E27FC236}">
                <a16:creationId xmlns:a16="http://schemas.microsoft.com/office/drawing/2014/main" id="{95846E20-84B7-2A79-E9DE-57739DE7D1FB}"/>
              </a:ext>
            </a:extLst>
          </p:cNvPr>
          <p:cNvGrpSpPr/>
          <p:nvPr/>
        </p:nvGrpSpPr>
        <p:grpSpPr>
          <a:xfrm>
            <a:off x="287336" y="738032"/>
            <a:ext cx="8123240" cy="2413813"/>
            <a:chOff x="287336" y="738032"/>
            <a:chExt cx="8655966" cy="2649785"/>
          </a:xfrm>
        </p:grpSpPr>
        <p:pic>
          <p:nvPicPr>
            <p:cNvPr id="8" name="Content Placeholder 4">
              <a:extLst>
                <a:ext uri="{FF2B5EF4-FFF2-40B4-BE49-F238E27FC236}">
                  <a16:creationId xmlns:a16="http://schemas.microsoft.com/office/drawing/2014/main" id="{A982AB8E-968A-78D5-98B5-25D0058FBF22}"/>
                </a:ext>
              </a:extLst>
            </p:cNvPr>
            <p:cNvPicPr>
              <a:picLocks noGrp="1" noRot="1" noChangeAspect="1" noMove="1" noResize="1" noEditPoints="1" noAdjustHandles="1" noChangeArrowheads="1" noChangeShapeType="1" noCrop="1"/>
            </p:cNvPicPr>
            <p:nvPr/>
          </p:nvPicPr>
          <p:blipFill>
            <a:blip r:embed="rId2"/>
            <a:stretch>
              <a:fillRect/>
            </a:stretch>
          </p:blipFill>
          <p:spPr>
            <a:xfrm>
              <a:off x="287336" y="738032"/>
              <a:ext cx="8655966" cy="2649785"/>
            </a:xfrm>
            <a:prstGeom prst="roundRect">
              <a:avLst>
                <a:gd name="adj" fmla="val 2654"/>
              </a:avLst>
            </a:prstGeom>
            <a:ln w="6350">
              <a:solidFill>
                <a:schemeClr val="tx2">
                  <a:lumMod val="40000"/>
                  <a:lumOff val="60000"/>
                </a:schemeClr>
              </a:solidFill>
            </a:ln>
            <a:effectLst/>
          </p:spPr>
        </p:pic>
        <p:sp>
          <p:nvSpPr>
            <p:cNvPr id="5" name="Rectangle 4">
              <a:extLst>
                <a:ext uri="{FF2B5EF4-FFF2-40B4-BE49-F238E27FC236}">
                  <a16:creationId xmlns:a16="http://schemas.microsoft.com/office/drawing/2014/main" id="{19816A78-F0B3-EE31-0735-9795D5ECC906}"/>
                </a:ext>
              </a:extLst>
            </p:cNvPr>
            <p:cNvSpPr>
              <a:spLocks noGrp="1" noRot="1" noMove="1" noResize="1" noEditPoints="1" noAdjustHandles="1" noChangeArrowheads="1" noChangeShapeType="1"/>
            </p:cNvSpPr>
            <p:nvPr/>
          </p:nvSpPr>
          <p:spPr>
            <a:xfrm>
              <a:off x="701387" y="2964351"/>
              <a:ext cx="6061364" cy="37147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5349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3A5F-3FC0-465A-F24B-A5D5A373373B}"/>
              </a:ext>
            </a:extLst>
          </p:cNvPr>
          <p:cNvSpPr>
            <a:spLocks noGrp="1"/>
          </p:cNvSpPr>
          <p:nvPr>
            <p:ph type="title"/>
          </p:nvPr>
        </p:nvSpPr>
        <p:spPr>
          <a:xfrm>
            <a:off x="307976" y="1307348"/>
            <a:ext cx="8223250" cy="1629945"/>
          </a:xfrm>
        </p:spPr>
        <p:txBody>
          <a:bodyPr/>
          <a:lstStyle/>
          <a:p>
            <a:r>
              <a:rPr lang="en-GB" dirty="0"/>
              <a:t>Warnings and </a:t>
            </a:r>
            <a:br>
              <a:rPr lang="en-GB" dirty="0"/>
            </a:br>
            <a:r>
              <a:rPr lang="en-GB" dirty="0"/>
              <a:t>Checks using filters and columns</a:t>
            </a:r>
          </a:p>
        </p:txBody>
      </p:sp>
      <p:sp>
        <p:nvSpPr>
          <p:cNvPr id="3" name="Text Placeholder 2">
            <a:extLst>
              <a:ext uri="{FF2B5EF4-FFF2-40B4-BE49-F238E27FC236}">
                <a16:creationId xmlns:a16="http://schemas.microsoft.com/office/drawing/2014/main" id="{7E05C3FB-E27D-CF2F-CD32-D99EF9B718C5}"/>
              </a:ext>
            </a:extLst>
          </p:cNvPr>
          <p:cNvSpPr>
            <a:spLocks noGrp="1"/>
          </p:cNvSpPr>
          <p:nvPr>
            <p:ph type="body" idx="1"/>
          </p:nvPr>
        </p:nvSpPr>
        <p:spPr>
          <a:xfrm>
            <a:off x="307976" y="3013493"/>
            <a:ext cx="8664574" cy="830997"/>
          </a:xfrm>
        </p:spPr>
        <p:txBody>
          <a:bodyPr vert="horz" lIns="0" tIns="0" rIns="0" bIns="0" rtlCol="0" anchor="t">
            <a:spAutoFit/>
          </a:bodyPr>
          <a:lstStyle/>
          <a:p>
            <a:r>
              <a:rPr lang="en-GB" b="1">
                <a:latin typeface="Roboto Light "/>
                <a:ea typeface="Roboto Light"/>
                <a:cs typeface="Roboto Light"/>
              </a:rPr>
              <a:t>In addition to the warnings and flags, you can use the filters and columns in application management to carry out some checks before applications are sent to UCAS, to prevent any errors</a:t>
            </a:r>
            <a:r>
              <a:rPr lang="en-GB" sz="1800">
                <a:latin typeface="Roboto "/>
                <a:ea typeface="Roboto Light"/>
                <a:cs typeface="Roboto Light"/>
              </a:rPr>
              <a:t>. </a:t>
            </a:r>
            <a:endParaRPr lang="en-GB">
              <a:ea typeface="Roboto Light"/>
              <a:cs typeface="Roboto Light"/>
            </a:endParaRPr>
          </a:p>
        </p:txBody>
      </p:sp>
    </p:spTree>
    <p:extLst>
      <p:ext uri="{BB962C8B-B14F-4D97-AF65-F5344CB8AC3E}">
        <p14:creationId xmlns:p14="http://schemas.microsoft.com/office/powerpoint/2010/main" val="3646425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F18508-00C8-8C76-EF47-3E8E07093981}"/>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5" name="Slide Number Placeholder 4">
            <a:extLst>
              <a:ext uri="{FF2B5EF4-FFF2-40B4-BE49-F238E27FC236}">
                <a16:creationId xmlns:a16="http://schemas.microsoft.com/office/drawing/2014/main" id="{866BB8B2-2306-F8DF-4DA9-1874C9281351}"/>
              </a:ext>
            </a:extLst>
          </p:cNvPr>
          <p:cNvSpPr>
            <a:spLocks noGrp="1"/>
          </p:cNvSpPr>
          <p:nvPr>
            <p:ph type="sldNum" sz="quarter" idx="4"/>
          </p:nvPr>
        </p:nvSpPr>
        <p:spPr/>
        <p:txBody>
          <a:bodyPr/>
          <a:lstStyle/>
          <a:p>
            <a:r>
              <a:rPr lang="en-US"/>
              <a:t>|   </a:t>
            </a:r>
            <a:fld id="{D7A593A7-184A-6D43-8A36-702213271FF9}" type="slidenum">
              <a:rPr lang="en-US" dirty="0" smtClean="0"/>
              <a:pPr/>
              <a:t>33</a:t>
            </a:fld>
            <a:endParaRPr lang="en-US"/>
          </a:p>
        </p:txBody>
      </p:sp>
      <p:sp>
        <p:nvSpPr>
          <p:cNvPr id="6" name="Footer Placeholder 5">
            <a:extLst>
              <a:ext uri="{FF2B5EF4-FFF2-40B4-BE49-F238E27FC236}">
                <a16:creationId xmlns:a16="http://schemas.microsoft.com/office/drawing/2014/main" id="{D769A442-0486-2926-6D11-7A1BA9CC6B8D}"/>
              </a:ext>
            </a:extLst>
          </p:cNvPr>
          <p:cNvSpPr>
            <a:spLocks noGrp="1"/>
          </p:cNvSpPr>
          <p:nvPr>
            <p:ph type="ftr" sz="quarter" idx="3"/>
          </p:nvPr>
        </p:nvSpPr>
        <p:spPr/>
        <p:txBody>
          <a:bodyPr/>
          <a:lstStyle/>
          <a:p>
            <a:r>
              <a:rPr lang="en-US">
                <a:ea typeface="+mn-lt"/>
                <a:cs typeface="+mn-lt"/>
              </a:rPr>
              <a:t>Security marking: </a:t>
            </a:r>
            <a:r>
              <a:rPr lang="en-US" b="1">
                <a:ea typeface="+mn-lt"/>
                <a:cs typeface="+mn-lt"/>
              </a:rPr>
              <a:t>PUBLIC</a:t>
            </a:r>
            <a:endParaRPr lang="en-US">
              <a:ea typeface="+mn-lt"/>
              <a:cs typeface="+mn-lt"/>
            </a:endParaRPr>
          </a:p>
        </p:txBody>
      </p:sp>
      <p:sp>
        <p:nvSpPr>
          <p:cNvPr id="3" name="Title 2">
            <a:extLst>
              <a:ext uri="{FF2B5EF4-FFF2-40B4-BE49-F238E27FC236}">
                <a16:creationId xmlns:a16="http://schemas.microsoft.com/office/drawing/2014/main" id="{92D99A81-E4B4-555C-6472-9F0D293E1D4A}"/>
              </a:ext>
            </a:extLst>
          </p:cNvPr>
          <p:cNvSpPr>
            <a:spLocks noGrp="1"/>
          </p:cNvSpPr>
          <p:nvPr>
            <p:ph type="title" idx="4294967295"/>
          </p:nvPr>
        </p:nvSpPr>
        <p:spPr>
          <a:xfrm>
            <a:off x="336919" y="260702"/>
            <a:ext cx="7610475" cy="618165"/>
          </a:xfrm>
        </p:spPr>
        <p:txBody>
          <a:bodyPr/>
          <a:lstStyle/>
          <a:p>
            <a:r>
              <a:rPr lang="en-GB" sz="3600" dirty="0"/>
              <a:t>New FSM Filter – added 14.11.2024</a:t>
            </a:r>
            <a:endParaRPr lang="en-US" dirty="0">
              <a:latin typeface="Roboto" panose="02000000000000000000" pitchFamily="2" charset="0"/>
            </a:endParaRPr>
          </a:p>
        </p:txBody>
      </p:sp>
      <p:sp>
        <p:nvSpPr>
          <p:cNvPr id="14" name="TextBox 13">
            <a:extLst>
              <a:ext uri="{FF2B5EF4-FFF2-40B4-BE49-F238E27FC236}">
                <a16:creationId xmlns:a16="http://schemas.microsoft.com/office/drawing/2014/main" id="{5A4CC8E9-98AA-B4E9-5C6E-EA0ACBEDF97F}"/>
              </a:ext>
            </a:extLst>
          </p:cNvPr>
          <p:cNvSpPr txBox="1"/>
          <p:nvPr/>
        </p:nvSpPr>
        <p:spPr>
          <a:xfrm>
            <a:off x="289661" y="2045627"/>
            <a:ext cx="4329595" cy="2062103"/>
          </a:xfrm>
          <a:prstGeom prst="rect">
            <a:avLst/>
          </a:prstGeom>
          <a:noFill/>
        </p:spPr>
        <p:txBody>
          <a:bodyPr wrap="square" lIns="91440" tIns="45720" rIns="91440" bIns="45720" rtlCol="0" anchor="t">
            <a:spAutoFit/>
          </a:bodyPr>
          <a:lstStyle/>
          <a:p>
            <a:r>
              <a:rPr lang="en-GB" sz="1600" dirty="0">
                <a:latin typeface="Roboto Light "/>
              </a:rPr>
              <a:t>Use the added Advanced filter in </a:t>
            </a:r>
            <a:r>
              <a:rPr lang="en-GB" sz="1600" b="1" dirty="0">
                <a:latin typeface="Roboto Light "/>
              </a:rPr>
              <a:t>Application Management </a:t>
            </a:r>
          </a:p>
          <a:p>
            <a:pPr marL="285750" indent="-285750">
              <a:buFontTx/>
              <a:buChar char="-"/>
            </a:pPr>
            <a:r>
              <a:rPr lang="en-GB" sz="1600" dirty="0">
                <a:latin typeface="Roboto Light "/>
              </a:rPr>
              <a:t>to identify those students who have selected ‘Yes’, ‘No’, ‘Don’t know’ to FSM question, or left the question unanswered</a:t>
            </a:r>
          </a:p>
          <a:p>
            <a:pPr marL="285750" indent="-285750">
              <a:buFontTx/>
              <a:buChar char="-"/>
            </a:pPr>
            <a:r>
              <a:rPr lang="en-GB" sz="1600" dirty="0">
                <a:latin typeface="Roboto Light "/>
              </a:rPr>
              <a:t>to identify applications your centre will be invoiced for</a:t>
            </a:r>
          </a:p>
          <a:p>
            <a:pPr marL="285750" indent="-285750">
              <a:buFontTx/>
              <a:buChar char="-"/>
            </a:pPr>
            <a:endParaRPr lang="en-GB" sz="1600" dirty="0">
              <a:latin typeface="Roboto Light "/>
            </a:endParaRPr>
          </a:p>
        </p:txBody>
      </p:sp>
      <p:sp>
        <p:nvSpPr>
          <p:cNvPr id="20" name="TextBox 19">
            <a:extLst>
              <a:ext uri="{FF2B5EF4-FFF2-40B4-BE49-F238E27FC236}">
                <a16:creationId xmlns:a16="http://schemas.microsoft.com/office/drawing/2014/main" id="{482903ED-D91B-700F-8E14-D24951C0347D}"/>
              </a:ext>
            </a:extLst>
          </p:cNvPr>
          <p:cNvSpPr txBox="1"/>
          <p:nvPr/>
        </p:nvSpPr>
        <p:spPr>
          <a:xfrm>
            <a:off x="336919" y="3860169"/>
            <a:ext cx="4235081" cy="830997"/>
          </a:xfrm>
          <a:prstGeom prst="rect">
            <a:avLst/>
          </a:prstGeom>
          <a:noFill/>
        </p:spPr>
        <p:txBody>
          <a:bodyPr wrap="square" rtlCol="0">
            <a:spAutoFit/>
          </a:bodyPr>
          <a:lstStyle/>
          <a:p>
            <a:r>
              <a:rPr lang="en-GB" sz="1600" dirty="0">
                <a:latin typeface="Roboto Light "/>
              </a:rPr>
              <a:t>Results will show you applicants in all application statuses (in progress, awaiting approval, returned to applicant, etc).</a:t>
            </a:r>
          </a:p>
        </p:txBody>
      </p:sp>
      <p:pic>
        <p:nvPicPr>
          <p:cNvPr id="15" name="Picture 14">
            <a:extLst>
              <a:ext uri="{FF2B5EF4-FFF2-40B4-BE49-F238E27FC236}">
                <a16:creationId xmlns:a16="http://schemas.microsoft.com/office/drawing/2014/main" id="{7B5B0DB3-5326-151A-9D78-E35FD4FEBAAD}"/>
              </a:ext>
            </a:extLst>
          </p:cNvPr>
          <p:cNvPicPr>
            <a:picLocks noChangeAspect="1"/>
          </p:cNvPicPr>
          <p:nvPr/>
        </p:nvPicPr>
        <p:blipFill>
          <a:blip r:embed="rId3"/>
          <a:stretch>
            <a:fillRect/>
          </a:stretch>
        </p:blipFill>
        <p:spPr>
          <a:xfrm>
            <a:off x="289662" y="1060801"/>
            <a:ext cx="8712820" cy="890193"/>
          </a:xfrm>
          <a:prstGeom prst="rect">
            <a:avLst/>
          </a:prstGeom>
        </p:spPr>
      </p:pic>
      <p:pic>
        <p:nvPicPr>
          <p:cNvPr id="19" name="Picture 18">
            <a:extLst>
              <a:ext uri="{FF2B5EF4-FFF2-40B4-BE49-F238E27FC236}">
                <a16:creationId xmlns:a16="http://schemas.microsoft.com/office/drawing/2014/main" id="{5DD89B5E-ADFF-6BD9-204E-88CCE585CFE7}"/>
              </a:ext>
            </a:extLst>
          </p:cNvPr>
          <p:cNvPicPr>
            <a:picLocks noChangeAspect="1"/>
          </p:cNvPicPr>
          <p:nvPr/>
        </p:nvPicPr>
        <p:blipFill>
          <a:blip r:embed="rId4"/>
          <a:stretch>
            <a:fillRect/>
          </a:stretch>
        </p:blipFill>
        <p:spPr>
          <a:xfrm>
            <a:off x="5112960" y="2097757"/>
            <a:ext cx="1666875" cy="733425"/>
          </a:xfrm>
          <a:prstGeom prst="rect">
            <a:avLst/>
          </a:prstGeom>
        </p:spPr>
      </p:pic>
      <p:sp>
        <p:nvSpPr>
          <p:cNvPr id="21" name="Rectangle 20">
            <a:extLst>
              <a:ext uri="{FF2B5EF4-FFF2-40B4-BE49-F238E27FC236}">
                <a16:creationId xmlns:a16="http://schemas.microsoft.com/office/drawing/2014/main" id="{7BDB4CD7-A8BC-651E-B8DF-6E4518847313}"/>
              </a:ext>
            </a:extLst>
          </p:cNvPr>
          <p:cNvSpPr/>
          <p:nvPr/>
        </p:nvSpPr>
        <p:spPr>
          <a:xfrm>
            <a:off x="7285463" y="1405055"/>
            <a:ext cx="535258" cy="215590"/>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2" name="Rectangle 21">
            <a:extLst>
              <a:ext uri="{FF2B5EF4-FFF2-40B4-BE49-F238E27FC236}">
                <a16:creationId xmlns:a16="http://schemas.microsoft.com/office/drawing/2014/main" id="{4EADC5BF-D5C2-EBE1-5525-B502F90D0701}"/>
              </a:ext>
            </a:extLst>
          </p:cNvPr>
          <p:cNvSpPr/>
          <p:nvPr/>
        </p:nvSpPr>
        <p:spPr>
          <a:xfrm>
            <a:off x="5070819" y="2232541"/>
            <a:ext cx="1709016" cy="516900"/>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cxnSp>
        <p:nvCxnSpPr>
          <p:cNvPr id="24" name="Straight Connector 23">
            <a:extLst>
              <a:ext uri="{FF2B5EF4-FFF2-40B4-BE49-F238E27FC236}">
                <a16:creationId xmlns:a16="http://schemas.microsoft.com/office/drawing/2014/main" id="{7DBBB0BE-4AD7-820D-2382-774C5181BAD2}"/>
              </a:ext>
            </a:extLst>
          </p:cNvPr>
          <p:cNvCxnSpPr>
            <a:cxnSpLocks/>
            <a:stCxn id="22" idx="3"/>
          </p:cNvCxnSpPr>
          <p:nvPr/>
        </p:nvCxnSpPr>
        <p:spPr>
          <a:xfrm flipV="1">
            <a:off x="6779835" y="1647166"/>
            <a:ext cx="773257" cy="843825"/>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8" name="Picture 27">
            <a:extLst>
              <a:ext uri="{FF2B5EF4-FFF2-40B4-BE49-F238E27FC236}">
                <a16:creationId xmlns:a16="http://schemas.microsoft.com/office/drawing/2014/main" id="{9B84EBA8-67D8-57A1-A002-231AE636AD26}"/>
              </a:ext>
            </a:extLst>
          </p:cNvPr>
          <p:cNvPicPr>
            <a:picLocks noChangeAspect="1"/>
          </p:cNvPicPr>
          <p:nvPr/>
        </p:nvPicPr>
        <p:blipFill>
          <a:blip r:embed="rId5"/>
          <a:stretch>
            <a:fillRect/>
          </a:stretch>
        </p:blipFill>
        <p:spPr>
          <a:xfrm>
            <a:off x="5070819" y="2804663"/>
            <a:ext cx="3071271" cy="2142223"/>
          </a:xfrm>
          <a:prstGeom prst="rect">
            <a:avLst/>
          </a:prstGeom>
          <a:ln>
            <a:solidFill>
              <a:schemeClr val="accent1"/>
            </a:solidFill>
          </a:ln>
        </p:spPr>
      </p:pic>
    </p:spTree>
    <p:custDataLst>
      <p:tags r:id="rId1"/>
    </p:custDataLst>
    <p:extLst>
      <p:ext uri="{BB962C8B-B14F-4D97-AF65-F5344CB8AC3E}">
        <p14:creationId xmlns:p14="http://schemas.microsoft.com/office/powerpoint/2010/main" val="2456614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66A6E-186B-D235-4072-7ACC20855A5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A209AAF-F8CA-2908-A5AE-6A82C3C48A9D}"/>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5" name="Slide Number Placeholder 4">
            <a:extLst>
              <a:ext uri="{FF2B5EF4-FFF2-40B4-BE49-F238E27FC236}">
                <a16:creationId xmlns:a16="http://schemas.microsoft.com/office/drawing/2014/main" id="{8B42D828-36FB-0548-A132-7C067C19CB57}"/>
              </a:ext>
            </a:extLst>
          </p:cNvPr>
          <p:cNvSpPr>
            <a:spLocks noGrp="1"/>
          </p:cNvSpPr>
          <p:nvPr>
            <p:ph type="sldNum" sz="quarter" idx="4"/>
          </p:nvPr>
        </p:nvSpPr>
        <p:spPr/>
        <p:txBody>
          <a:bodyPr/>
          <a:lstStyle/>
          <a:p>
            <a:r>
              <a:rPr lang="en-US"/>
              <a:t>|   </a:t>
            </a:r>
            <a:fld id="{D7A593A7-184A-6D43-8A36-702213271FF9}" type="slidenum">
              <a:rPr lang="en-US" dirty="0" smtClean="0"/>
              <a:pPr/>
              <a:t>34</a:t>
            </a:fld>
            <a:endParaRPr lang="en-US"/>
          </a:p>
        </p:txBody>
      </p:sp>
      <p:sp>
        <p:nvSpPr>
          <p:cNvPr id="6" name="Footer Placeholder 5">
            <a:extLst>
              <a:ext uri="{FF2B5EF4-FFF2-40B4-BE49-F238E27FC236}">
                <a16:creationId xmlns:a16="http://schemas.microsoft.com/office/drawing/2014/main" id="{1D5FB78A-3FBC-5BBF-1A3B-A235A7617866}"/>
              </a:ext>
            </a:extLst>
          </p:cNvPr>
          <p:cNvSpPr>
            <a:spLocks noGrp="1"/>
          </p:cNvSpPr>
          <p:nvPr>
            <p:ph type="ftr" sz="quarter" idx="3"/>
          </p:nvPr>
        </p:nvSpPr>
        <p:spPr/>
        <p:txBody>
          <a:bodyPr/>
          <a:lstStyle/>
          <a:p>
            <a:r>
              <a:rPr lang="en-US" dirty="0">
                <a:ea typeface="+mn-lt"/>
                <a:cs typeface="+mn-lt"/>
              </a:rPr>
              <a:t>Security marking: </a:t>
            </a:r>
            <a:r>
              <a:rPr lang="en-US" b="1" dirty="0">
                <a:ea typeface="+mn-lt"/>
                <a:cs typeface="+mn-lt"/>
              </a:rPr>
              <a:t>PUBLIC</a:t>
            </a:r>
            <a:endParaRPr lang="en-US" dirty="0">
              <a:ea typeface="+mn-lt"/>
              <a:cs typeface="+mn-lt"/>
            </a:endParaRPr>
          </a:p>
        </p:txBody>
      </p:sp>
      <p:sp>
        <p:nvSpPr>
          <p:cNvPr id="3" name="Title 2">
            <a:extLst>
              <a:ext uri="{FF2B5EF4-FFF2-40B4-BE49-F238E27FC236}">
                <a16:creationId xmlns:a16="http://schemas.microsoft.com/office/drawing/2014/main" id="{AC24BE82-06C2-BA7B-E6D2-613952376A20}"/>
              </a:ext>
            </a:extLst>
          </p:cNvPr>
          <p:cNvSpPr>
            <a:spLocks noGrp="1"/>
          </p:cNvSpPr>
          <p:nvPr>
            <p:ph type="title" idx="4294967295"/>
          </p:nvPr>
        </p:nvSpPr>
        <p:spPr>
          <a:xfrm>
            <a:off x="334326" y="127910"/>
            <a:ext cx="7610475" cy="618165"/>
          </a:xfrm>
        </p:spPr>
        <p:txBody>
          <a:bodyPr/>
          <a:lstStyle/>
          <a:p>
            <a:r>
              <a:rPr lang="en-GB" sz="3600" dirty="0"/>
              <a:t>New warning message – added 14.11.2024</a:t>
            </a:r>
            <a:endParaRPr lang="en-US" dirty="0">
              <a:latin typeface="Roboto" panose="02000000000000000000" pitchFamily="2" charset="0"/>
            </a:endParaRPr>
          </a:p>
        </p:txBody>
      </p:sp>
      <p:pic>
        <p:nvPicPr>
          <p:cNvPr id="2" name="Picture 1" descr="A screenshot of a computer&#10;&#10;Description automatically generated">
            <a:extLst>
              <a:ext uri="{FF2B5EF4-FFF2-40B4-BE49-F238E27FC236}">
                <a16:creationId xmlns:a16="http://schemas.microsoft.com/office/drawing/2014/main" id="{B4073787-30E1-943E-C046-82D4106D43FC}"/>
              </a:ext>
            </a:extLst>
          </p:cNvPr>
          <p:cNvPicPr>
            <a:picLocks noChangeAspect="1"/>
          </p:cNvPicPr>
          <p:nvPr/>
        </p:nvPicPr>
        <p:blipFill>
          <a:blip r:embed="rId3"/>
          <a:stretch>
            <a:fillRect/>
          </a:stretch>
        </p:blipFill>
        <p:spPr>
          <a:xfrm>
            <a:off x="258990" y="868015"/>
            <a:ext cx="8597673" cy="2990961"/>
          </a:xfrm>
          <a:prstGeom prst="rect">
            <a:avLst/>
          </a:prstGeom>
        </p:spPr>
      </p:pic>
      <p:sp>
        <p:nvSpPr>
          <p:cNvPr id="7" name="Rectangle 6">
            <a:extLst>
              <a:ext uri="{FF2B5EF4-FFF2-40B4-BE49-F238E27FC236}">
                <a16:creationId xmlns:a16="http://schemas.microsoft.com/office/drawing/2014/main" id="{53799F0C-6517-9D60-537D-E187941C45D5}"/>
              </a:ext>
            </a:extLst>
          </p:cNvPr>
          <p:cNvSpPr/>
          <p:nvPr/>
        </p:nvSpPr>
        <p:spPr>
          <a:xfrm>
            <a:off x="3718083" y="3207508"/>
            <a:ext cx="4491519" cy="651468"/>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9" name="TextBox 8">
            <a:extLst>
              <a:ext uri="{FF2B5EF4-FFF2-40B4-BE49-F238E27FC236}">
                <a16:creationId xmlns:a16="http://schemas.microsoft.com/office/drawing/2014/main" id="{A0327286-C108-817D-FDAB-4081B65B225E}"/>
              </a:ext>
            </a:extLst>
          </p:cNvPr>
          <p:cNvSpPr txBox="1"/>
          <p:nvPr/>
        </p:nvSpPr>
        <p:spPr>
          <a:xfrm>
            <a:off x="273164" y="3985948"/>
            <a:ext cx="8597672" cy="738664"/>
          </a:xfrm>
          <a:prstGeom prst="rect">
            <a:avLst/>
          </a:prstGeom>
          <a:noFill/>
        </p:spPr>
        <p:txBody>
          <a:bodyPr wrap="square">
            <a:spAutoFit/>
          </a:bodyPr>
          <a:lstStyle/>
          <a:p>
            <a:pPr marL="285750" indent="-285750">
              <a:buFont typeface="Arial" panose="020B0604020202020204" pitchFamily="34" charset="0"/>
              <a:buChar char="•"/>
            </a:pPr>
            <a:r>
              <a:rPr lang="en-GB" sz="1400" dirty="0">
                <a:latin typeface="Roboto Light" panose="02000000000000000000" pitchFamily="2" charset="0"/>
                <a:ea typeface="Roboto Light" panose="02000000000000000000" pitchFamily="2" charset="0"/>
                <a:cs typeface="Roboto Light" panose="02000000000000000000" pitchFamily="2" charset="0"/>
              </a:rPr>
              <a:t>An ‘invoice warning’ has been added within the Adviser Portal for students who have answered ‘no’ and ‘don’t know’ or left the FSM question unanswered</a:t>
            </a:r>
          </a:p>
          <a:p>
            <a:pPr marL="285750" indent="-285750">
              <a:buFont typeface="Arial" panose="020B0604020202020204" pitchFamily="34" charset="0"/>
              <a:buChar char="•"/>
            </a:pPr>
            <a:r>
              <a:rPr lang="en-GB" sz="1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The student has also picked the ‘pay centre’ or ’FSM fee waiver’ option and submitted to the centre</a:t>
            </a:r>
          </a:p>
        </p:txBody>
      </p:sp>
    </p:spTree>
    <p:custDataLst>
      <p:tags r:id="rId1"/>
    </p:custDataLst>
    <p:extLst>
      <p:ext uri="{BB962C8B-B14F-4D97-AF65-F5344CB8AC3E}">
        <p14:creationId xmlns:p14="http://schemas.microsoft.com/office/powerpoint/2010/main" val="1411415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54A22-9278-003E-4098-72A3F6126CA3}"/>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6B6CB0FC-F632-4D15-64FF-32F93BF42830}"/>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5" name="Slide Number Placeholder 4">
            <a:extLst>
              <a:ext uri="{FF2B5EF4-FFF2-40B4-BE49-F238E27FC236}">
                <a16:creationId xmlns:a16="http://schemas.microsoft.com/office/drawing/2014/main" id="{8131BC90-BABD-683A-0882-657A8B9320DF}"/>
              </a:ext>
            </a:extLst>
          </p:cNvPr>
          <p:cNvSpPr>
            <a:spLocks noGrp="1"/>
          </p:cNvSpPr>
          <p:nvPr>
            <p:ph type="sldNum" sz="quarter" idx="4"/>
          </p:nvPr>
        </p:nvSpPr>
        <p:spPr/>
        <p:txBody>
          <a:bodyPr/>
          <a:lstStyle/>
          <a:p>
            <a:r>
              <a:rPr lang="en-US"/>
              <a:t>|   </a:t>
            </a:r>
            <a:fld id="{D7A593A7-184A-6D43-8A36-702213271FF9}" type="slidenum">
              <a:rPr lang="en-US" dirty="0" smtClean="0"/>
              <a:pPr/>
              <a:t>35</a:t>
            </a:fld>
            <a:endParaRPr lang="en-US"/>
          </a:p>
        </p:txBody>
      </p:sp>
      <p:sp>
        <p:nvSpPr>
          <p:cNvPr id="6" name="Footer Placeholder 5">
            <a:extLst>
              <a:ext uri="{FF2B5EF4-FFF2-40B4-BE49-F238E27FC236}">
                <a16:creationId xmlns:a16="http://schemas.microsoft.com/office/drawing/2014/main" id="{FE6424EB-A167-B305-CAD4-D1D917F5C6F0}"/>
              </a:ext>
            </a:extLst>
          </p:cNvPr>
          <p:cNvSpPr>
            <a:spLocks noGrp="1"/>
          </p:cNvSpPr>
          <p:nvPr>
            <p:ph type="ftr" sz="quarter" idx="3"/>
          </p:nvPr>
        </p:nvSpPr>
        <p:spPr/>
        <p:txBody>
          <a:bodyPr/>
          <a:lstStyle/>
          <a:p>
            <a:r>
              <a:rPr lang="en-US" dirty="0">
                <a:ea typeface="+mn-lt"/>
                <a:cs typeface="+mn-lt"/>
              </a:rPr>
              <a:t>Security marking: </a:t>
            </a:r>
            <a:r>
              <a:rPr lang="en-US" b="1" dirty="0">
                <a:ea typeface="+mn-lt"/>
                <a:cs typeface="+mn-lt"/>
              </a:rPr>
              <a:t>PUBLIC</a:t>
            </a:r>
            <a:endParaRPr lang="en-US" dirty="0">
              <a:ea typeface="+mn-lt"/>
              <a:cs typeface="+mn-lt"/>
            </a:endParaRPr>
          </a:p>
        </p:txBody>
      </p:sp>
      <p:sp>
        <p:nvSpPr>
          <p:cNvPr id="3" name="Title 2">
            <a:extLst>
              <a:ext uri="{FF2B5EF4-FFF2-40B4-BE49-F238E27FC236}">
                <a16:creationId xmlns:a16="http://schemas.microsoft.com/office/drawing/2014/main" id="{AB4A38F8-AF7B-772F-7D2B-4FBB8390634A}"/>
              </a:ext>
            </a:extLst>
          </p:cNvPr>
          <p:cNvSpPr>
            <a:spLocks noGrp="1"/>
          </p:cNvSpPr>
          <p:nvPr>
            <p:ph type="title" idx="4294967295"/>
          </p:nvPr>
        </p:nvSpPr>
        <p:spPr>
          <a:xfrm>
            <a:off x="334326" y="127910"/>
            <a:ext cx="7610475" cy="618165"/>
          </a:xfrm>
        </p:spPr>
        <p:txBody>
          <a:bodyPr/>
          <a:lstStyle/>
          <a:p>
            <a:r>
              <a:rPr lang="en-GB" sz="3600" dirty="0"/>
              <a:t>New warning message – added 14.11.2024</a:t>
            </a:r>
            <a:endParaRPr lang="en-US" dirty="0">
              <a:latin typeface="Roboto" panose="02000000000000000000" pitchFamily="2" charset="0"/>
            </a:endParaRPr>
          </a:p>
        </p:txBody>
      </p:sp>
      <p:pic>
        <p:nvPicPr>
          <p:cNvPr id="8" name="Picture 7" descr="A screenshot of a chat&#10;&#10;Description automatically generated">
            <a:extLst>
              <a:ext uri="{FF2B5EF4-FFF2-40B4-BE49-F238E27FC236}">
                <a16:creationId xmlns:a16="http://schemas.microsoft.com/office/drawing/2014/main" id="{992E9F21-13C9-6201-13B2-8A3FBD33ADE2}"/>
              </a:ext>
            </a:extLst>
          </p:cNvPr>
          <p:cNvPicPr>
            <a:picLocks noChangeAspect="1"/>
          </p:cNvPicPr>
          <p:nvPr/>
        </p:nvPicPr>
        <p:blipFill>
          <a:blip r:embed="rId3"/>
          <a:srcRect t="5867" r="3359" b="3244"/>
          <a:stretch/>
        </p:blipFill>
        <p:spPr>
          <a:xfrm>
            <a:off x="3324414" y="1178978"/>
            <a:ext cx="5257138" cy="3253264"/>
          </a:xfrm>
          <a:prstGeom prst="rect">
            <a:avLst/>
          </a:prstGeom>
          <a:ln w="38100">
            <a:solidFill>
              <a:schemeClr val="accent1"/>
            </a:solidFill>
          </a:ln>
        </p:spPr>
      </p:pic>
      <p:sp>
        <p:nvSpPr>
          <p:cNvPr id="10" name="TextBox 9">
            <a:extLst>
              <a:ext uri="{FF2B5EF4-FFF2-40B4-BE49-F238E27FC236}">
                <a16:creationId xmlns:a16="http://schemas.microsoft.com/office/drawing/2014/main" id="{86B57076-2CC3-1B6E-A5FE-09B79922D711}"/>
              </a:ext>
            </a:extLst>
          </p:cNvPr>
          <p:cNvSpPr txBox="1"/>
          <p:nvPr/>
        </p:nvSpPr>
        <p:spPr>
          <a:xfrm>
            <a:off x="221125" y="1278540"/>
            <a:ext cx="2990426" cy="2677656"/>
          </a:xfrm>
          <a:prstGeom prst="rect">
            <a:avLst/>
          </a:prstGeom>
          <a:noFill/>
        </p:spPr>
        <p:txBody>
          <a:bodyPr wrap="square">
            <a:spAutoFit/>
          </a:bodyPr>
          <a:lstStyle/>
          <a:p>
            <a:r>
              <a:rPr lang="en-GB" sz="1400" dirty="0">
                <a:latin typeface="Roboto Light" panose="02000000000000000000" pitchFamily="2" charset="0"/>
                <a:ea typeface="Roboto Light" panose="02000000000000000000" pitchFamily="2" charset="0"/>
                <a:cs typeface="Roboto Light" panose="02000000000000000000" pitchFamily="2" charset="0"/>
              </a:rPr>
              <a:t>A new warning message has been added to the Adviser Portal when you submit an application to UCAS to highlight your centre will be invoiced if the student has:</a:t>
            </a:r>
          </a:p>
          <a:p>
            <a:endParaRPr lang="en-GB" sz="14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r>
              <a:rPr lang="en-GB" sz="1400" dirty="0">
                <a:latin typeface="Roboto Light" panose="02000000000000000000" pitchFamily="2" charset="0"/>
                <a:ea typeface="Roboto Light" panose="02000000000000000000" pitchFamily="2" charset="0"/>
                <a:cs typeface="Roboto Light" panose="02000000000000000000" pitchFamily="2" charset="0"/>
              </a:rPr>
              <a:t>answered ‘no’ and ‘don’t know’ or left the FSM question unanswered</a:t>
            </a:r>
          </a:p>
          <a:p>
            <a:pPr marL="285750" indent="-285750">
              <a:buFont typeface="Arial" panose="020B0604020202020204" pitchFamily="34" charset="0"/>
              <a:buChar char="•"/>
            </a:pPr>
            <a:r>
              <a:rPr lang="en-GB" sz="14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picked the ‘pay centre’ or ’FSM fee waiver’ option and submitted to the centre</a:t>
            </a:r>
          </a:p>
        </p:txBody>
      </p:sp>
    </p:spTree>
    <p:custDataLst>
      <p:tags r:id="rId1"/>
    </p:custDataLst>
    <p:extLst>
      <p:ext uri="{BB962C8B-B14F-4D97-AF65-F5344CB8AC3E}">
        <p14:creationId xmlns:p14="http://schemas.microsoft.com/office/powerpoint/2010/main" val="3348182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882F7-C978-7EFD-3087-A9A94BAFEE64}"/>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35208D64-14D0-31D6-B6E5-2DB748FACBC4}"/>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5" name="Slide Number Placeholder 4">
            <a:extLst>
              <a:ext uri="{FF2B5EF4-FFF2-40B4-BE49-F238E27FC236}">
                <a16:creationId xmlns:a16="http://schemas.microsoft.com/office/drawing/2014/main" id="{24F95355-C241-3072-DDC1-FAEE10B08429}"/>
              </a:ext>
            </a:extLst>
          </p:cNvPr>
          <p:cNvSpPr>
            <a:spLocks noGrp="1"/>
          </p:cNvSpPr>
          <p:nvPr>
            <p:ph type="sldNum" sz="quarter" idx="4"/>
          </p:nvPr>
        </p:nvSpPr>
        <p:spPr/>
        <p:txBody>
          <a:bodyPr/>
          <a:lstStyle/>
          <a:p>
            <a:r>
              <a:rPr lang="en-US"/>
              <a:t>|   </a:t>
            </a:r>
            <a:fld id="{D7A593A7-184A-6D43-8A36-702213271FF9}" type="slidenum">
              <a:rPr lang="en-US" dirty="0" smtClean="0"/>
              <a:pPr/>
              <a:t>36</a:t>
            </a:fld>
            <a:endParaRPr lang="en-US"/>
          </a:p>
        </p:txBody>
      </p:sp>
      <p:sp>
        <p:nvSpPr>
          <p:cNvPr id="6" name="Footer Placeholder 5">
            <a:extLst>
              <a:ext uri="{FF2B5EF4-FFF2-40B4-BE49-F238E27FC236}">
                <a16:creationId xmlns:a16="http://schemas.microsoft.com/office/drawing/2014/main" id="{1A5F0B10-3F23-45B0-F2B7-64810F5A507E}"/>
              </a:ext>
            </a:extLst>
          </p:cNvPr>
          <p:cNvSpPr>
            <a:spLocks noGrp="1"/>
          </p:cNvSpPr>
          <p:nvPr>
            <p:ph type="ftr" sz="quarter" idx="3"/>
          </p:nvPr>
        </p:nvSpPr>
        <p:spPr/>
        <p:txBody>
          <a:bodyPr/>
          <a:lstStyle/>
          <a:p>
            <a:r>
              <a:rPr lang="en-US">
                <a:ea typeface="+mn-lt"/>
                <a:cs typeface="+mn-lt"/>
              </a:rPr>
              <a:t>Security marking: </a:t>
            </a:r>
            <a:r>
              <a:rPr lang="en-US" b="1">
                <a:ea typeface="+mn-lt"/>
                <a:cs typeface="+mn-lt"/>
              </a:rPr>
              <a:t>PUBLIC</a:t>
            </a:r>
            <a:endParaRPr lang="en-US">
              <a:ea typeface="+mn-lt"/>
              <a:cs typeface="+mn-lt"/>
            </a:endParaRPr>
          </a:p>
        </p:txBody>
      </p:sp>
      <p:sp>
        <p:nvSpPr>
          <p:cNvPr id="3" name="Title 2">
            <a:extLst>
              <a:ext uri="{FF2B5EF4-FFF2-40B4-BE49-F238E27FC236}">
                <a16:creationId xmlns:a16="http://schemas.microsoft.com/office/drawing/2014/main" id="{A559CB6C-92D9-146E-79BC-4BB1A2500E14}"/>
              </a:ext>
            </a:extLst>
          </p:cNvPr>
          <p:cNvSpPr>
            <a:spLocks noGrp="1"/>
          </p:cNvSpPr>
          <p:nvPr>
            <p:ph type="title" idx="4294967295"/>
          </p:nvPr>
        </p:nvSpPr>
        <p:spPr>
          <a:xfrm>
            <a:off x="336919" y="260702"/>
            <a:ext cx="7610475" cy="618165"/>
          </a:xfrm>
        </p:spPr>
        <p:txBody>
          <a:bodyPr/>
          <a:lstStyle/>
          <a:p>
            <a:r>
              <a:rPr lang="en-GB" sz="3600"/>
              <a:t>New FSM Filter</a:t>
            </a:r>
            <a:endParaRPr lang="en-US">
              <a:latin typeface="Roboto" panose="02000000000000000000" pitchFamily="2" charset="0"/>
            </a:endParaRPr>
          </a:p>
        </p:txBody>
      </p:sp>
      <p:grpSp>
        <p:nvGrpSpPr>
          <p:cNvPr id="13" name="Group 12">
            <a:extLst>
              <a:ext uri="{FF2B5EF4-FFF2-40B4-BE49-F238E27FC236}">
                <a16:creationId xmlns:a16="http://schemas.microsoft.com/office/drawing/2014/main" id="{D07A1D6B-C4BC-C1FC-0A29-D9C756C32EF9}"/>
              </a:ext>
            </a:extLst>
          </p:cNvPr>
          <p:cNvGrpSpPr>
            <a:grpSpLocks noGrp="1" noUngrp="1" noRot="1" noMove="1" noResize="1"/>
          </p:cNvGrpSpPr>
          <p:nvPr/>
        </p:nvGrpSpPr>
        <p:grpSpPr>
          <a:xfrm>
            <a:off x="487923" y="912222"/>
            <a:ext cx="8168154" cy="2410645"/>
            <a:chOff x="487923" y="912222"/>
            <a:chExt cx="8168154" cy="2410645"/>
          </a:xfrm>
        </p:grpSpPr>
        <p:grpSp>
          <p:nvGrpSpPr>
            <p:cNvPr id="8" name="Group 7">
              <a:extLst>
                <a:ext uri="{FF2B5EF4-FFF2-40B4-BE49-F238E27FC236}">
                  <a16:creationId xmlns:a16="http://schemas.microsoft.com/office/drawing/2014/main" id="{71BA45D4-E326-5510-307D-367DA266A6C3}"/>
                </a:ext>
              </a:extLst>
            </p:cNvPr>
            <p:cNvGrpSpPr>
              <a:grpSpLocks noGrp="1" noUngrp="1" noRot="1" noMove="1" noResize="1"/>
            </p:cNvGrpSpPr>
            <p:nvPr/>
          </p:nvGrpSpPr>
          <p:grpSpPr>
            <a:xfrm>
              <a:off x="487923" y="912222"/>
              <a:ext cx="8168154" cy="2410645"/>
              <a:chOff x="89861" y="680949"/>
              <a:chExt cx="8856663" cy="2539321"/>
            </a:xfrm>
          </p:grpSpPr>
          <p:pic>
            <p:nvPicPr>
              <p:cNvPr id="2" name="Content Placeholder 4">
                <a:extLst>
                  <a:ext uri="{FF2B5EF4-FFF2-40B4-BE49-F238E27FC236}">
                    <a16:creationId xmlns:a16="http://schemas.microsoft.com/office/drawing/2014/main" id="{56D3611B-38C9-594D-0AE6-509B1BB5C3A0}"/>
                  </a:ext>
                </a:extLst>
              </p:cNvPr>
              <p:cNvPicPr>
                <a:picLocks noGrp="1" noRot="1" noChangeAspect="1" noMove="1" noResize="1" noEditPoints="1" noAdjustHandles="1" noChangeArrowheads="1" noChangeShapeType="1" noCrop="1"/>
              </p:cNvPicPr>
              <p:nvPr/>
            </p:nvPicPr>
            <p:blipFill>
              <a:blip r:embed="rId3"/>
              <a:stretch>
                <a:fillRect/>
              </a:stretch>
            </p:blipFill>
            <p:spPr>
              <a:xfrm>
                <a:off x="89861" y="680949"/>
                <a:ext cx="8856663" cy="1417065"/>
              </a:xfrm>
              <a:prstGeom prst="rect">
                <a:avLst/>
              </a:prstGeom>
              <a:noFill/>
            </p:spPr>
          </p:pic>
          <p:pic>
            <p:nvPicPr>
              <p:cNvPr id="7" name="Picture 6">
                <a:extLst>
                  <a:ext uri="{FF2B5EF4-FFF2-40B4-BE49-F238E27FC236}">
                    <a16:creationId xmlns:a16="http://schemas.microsoft.com/office/drawing/2014/main" id="{FBFA4D15-FEDD-A1F8-4AD0-420793F177E7}"/>
                  </a:ext>
                </a:extLst>
              </p:cNvPr>
              <p:cNvPicPr>
                <a:picLocks noGrp="1" noRot="1" noChangeAspect="1" noMove="1" noResize="1" noEditPoints="1" noAdjustHandles="1" noChangeArrowheads="1" noChangeShapeType="1" noCrop="1"/>
              </p:cNvPicPr>
              <p:nvPr/>
            </p:nvPicPr>
            <p:blipFill>
              <a:blip r:embed="rId4"/>
              <a:stretch>
                <a:fillRect/>
              </a:stretch>
            </p:blipFill>
            <p:spPr>
              <a:xfrm>
                <a:off x="3814619" y="2175112"/>
                <a:ext cx="4877405" cy="1045158"/>
              </a:xfrm>
              <a:prstGeom prst="rect">
                <a:avLst/>
              </a:prstGeom>
            </p:spPr>
          </p:pic>
          <p:sp>
            <p:nvSpPr>
              <p:cNvPr id="9" name="Rectangle 8">
                <a:extLst>
                  <a:ext uri="{FF2B5EF4-FFF2-40B4-BE49-F238E27FC236}">
                    <a16:creationId xmlns:a16="http://schemas.microsoft.com/office/drawing/2014/main" id="{73B8551B-4988-B31C-2B7A-95FAB7BFA4D4}"/>
                  </a:ext>
                </a:extLst>
              </p:cNvPr>
              <p:cNvSpPr>
                <a:spLocks noGrp="1" noRot="1" noMove="1" noResize="1" noEditPoints="1" noAdjustHandles="1" noChangeArrowheads="1" noChangeShapeType="1"/>
              </p:cNvSpPr>
              <p:nvPr/>
            </p:nvSpPr>
            <p:spPr>
              <a:xfrm>
                <a:off x="7478176" y="1134673"/>
                <a:ext cx="885646" cy="274151"/>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0" name="Rectangle 9">
                <a:extLst>
                  <a:ext uri="{FF2B5EF4-FFF2-40B4-BE49-F238E27FC236}">
                    <a16:creationId xmlns:a16="http://schemas.microsoft.com/office/drawing/2014/main" id="{F2D19836-2D33-F0FC-1B11-6D9FBC58568B}"/>
                  </a:ext>
                </a:extLst>
              </p:cNvPr>
              <p:cNvSpPr>
                <a:spLocks noGrp="1" noRot="1" noMove="1" noResize="1" noEditPoints="1" noAdjustHandles="1" noChangeArrowheads="1" noChangeShapeType="1"/>
              </p:cNvSpPr>
              <p:nvPr/>
            </p:nvSpPr>
            <p:spPr>
              <a:xfrm>
                <a:off x="4052117" y="2434472"/>
                <a:ext cx="2417079" cy="651468"/>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cxnSp>
          <p:nvCxnSpPr>
            <p:cNvPr id="11" name="Straight Connector 10">
              <a:extLst>
                <a:ext uri="{FF2B5EF4-FFF2-40B4-BE49-F238E27FC236}">
                  <a16:creationId xmlns:a16="http://schemas.microsoft.com/office/drawing/2014/main" id="{39E6A18D-4C7E-B17A-36BB-B718867CA778}"/>
                </a:ext>
              </a:extLst>
            </p:cNvPr>
            <p:cNvCxnSpPr>
              <a:cxnSpLocks noGrp="1" noRot="1" noMove="1" noResize="1" noEditPoints="1" noAdjustHandles="1" noChangeArrowheads="1" noChangeShapeType="1"/>
            </p:cNvCxnSpPr>
            <p:nvPr/>
          </p:nvCxnSpPr>
          <p:spPr>
            <a:xfrm flipH="1">
              <a:off x="6570406" y="1584851"/>
              <a:ext cx="628232" cy="94806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4" name="TextBox 13">
            <a:extLst>
              <a:ext uri="{FF2B5EF4-FFF2-40B4-BE49-F238E27FC236}">
                <a16:creationId xmlns:a16="http://schemas.microsoft.com/office/drawing/2014/main" id="{582E66BB-2643-ABA9-98DB-3F6EB887AF3F}"/>
              </a:ext>
            </a:extLst>
          </p:cNvPr>
          <p:cNvSpPr txBox="1"/>
          <p:nvPr/>
        </p:nvSpPr>
        <p:spPr>
          <a:xfrm>
            <a:off x="289662" y="2556521"/>
            <a:ext cx="3742978" cy="1323439"/>
          </a:xfrm>
          <a:prstGeom prst="rect">
            <a:avLst/>
          </a:prstGeom>
          <a:noFill/>
        </p:spPr>
        <p:txBody>
          <a:bodyPr wrap="square" lIns="91440" tIns="45720" rIns="91440" bIns="45720" rtlCol="0" anchor="t">
            <a:spAutoFit/>
          </a:bodyPr>
          <a:lstStyle/>
          <a:p>
            <a:r>
              <a:rPr lang="en-GB" sz="1600">
                <a:latin typeface="Roboto Light "/>
              </a:rPr>
              <a:t>Use the new 'Free school meal applicants' filter in</a:t>
            </a:r>
            <a:r>
              <a:rPr lang="en-GB" sz="1600" b="1">
                <a:latin typeface="Roboto Light "/>
              </a:rPr>
              <a:t> Application Management </a:t>
            </a:r>
            <a:r>
              <a:rPr lang="en-GB" sz="1600">
                <a:latin typeface="Roboto Light "/>
              </a:rPr>
              <a:t>to quickly identify those students who have selected ‘Yes’ to FSM question.</a:t>
            </a:r>
          </a:p>
        </p:txBody>
      </p:sp>
      <p:sp>
        <p:nvSpPr>
          <p:cNvPr id="20" name="TextBox 19">
            <a:extLst>
              <a:ext uri="{FF2B5EF4-FFF2-40B4-BE49-F238E27FC236}">
                <a16:creationId xmlns:a16="http://schemas.microsoft.com/office/drawing/2014/main" id="{72AB47A0-ACCC-6663-3B22-0D17F1D74E9C}"/>
              </a:ext>
            </a:extLst>
          </p:cNvPr>
          <p:cNvSpPr txBox="1"/>
          <p:nvPr/>
        </p:nvSpPr>
        <p:spPr>
          <a:xfrm>
            <a:off x="289662" y="3913315"/>
            <a:ext cx="5513410" cy="584775"/>
          </a:xfrm>
          <a:prstGeom prst="rect">
            <a:avLst/>
          </a:prstGeom>
          <a:noFill/>
        </p:spPr>
        <p:txBody>
          <a:bodyPr wrap="square" rtlCol="0">
            <a:spAutoFit/>
          </a:bodyPr>
          <a:lstStyle/>
          <a:p>
            <a:r>
              <a:rPr lang="en-GB" sz="1600">
                <a:latin typeface="Roboto Light "/>
              </a:rPr>
              <a:t>Results will show you applicants in all application statuses (in progress, awaiting approval, returned to applicant, etc).</a:t>
            </a:r>
          </a:p>
        </p:txBody>
      </p:sp>
    </p:spTree>
    <p:custDataLst>
      <p:tags r:id="rId1"/>
    </p:custDataLst>
    <p:extLst>
      <p:ext uri="{BB962C8B-B14F-4D97-AF65-F5344CB8AC3E}">
        <p14:creationId xmlns:p14="http://schemas.microsoft.com/office/powerpoint/2010/main" val="1295398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C953ED-DD19-3E3A-8C66-A03CBD102C48}"/>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160CB618-345B-3703-D1BD-D3B664F872BA}"/>
              </a:ext>
            </a:extLst>
          </p:cNvPr>
          <p:cNvSpPr>
            <a:spLocks noGrp="1"/>
          </p:cNvSpPr>
          <p:nvPr>
            <p:ph type="sldNum" sz="quarter" idx="4"/>
          </p:nvPr>
        </p:nvSpPr>
        <p:spPr/>
        <p:txBody>
          <a:bodyPr/>
          <a:lstStyle/>
          <a:p>
            <a:r>
              <a:rPr lang="en-US"/>
              <a:t>|   </a:t>
            </a:r>
            <a:fld id="{D7A593A7-184A-6D43-8A36-702213271FF9}" type="slidenum">
              <a:rPr lang="en-US" smtClean="0"/>
              <a:pPr/>
              <a:t>37</a:t>
            </a:fld>
            <a:endParaRPr lang="en-US"/>
          </a:p>
        </p:txBody>
      </p:sp>
      <p:sp>
        <p:nvSpPr>
          <p:cNvPr id="4" name="Footer Placeholder 3">
            <a:extLst>
              <a:ext uri="{FF2B5EF4-FFF2-40B4-BE49-F238E27FC236}">
                <a16:creationId xmlns:a16="http://schemas.microsoft.com/office/drawing/2014/main" id="{488A54DB-6186-10A3-B634-7566CC921C82}"/>
              </a:ext>
            </a:extLst>
          </p:cNvPr>
          <p:cNvSpPr>
            <a:spLocks noGrp="1"/>
          </p:cNvSpPr>
          <p:nvPr>
            <p:ph type="ftr" sz="quarter" idx="3"/>
          </p:nvPr>
        </p:nvSpPr>
        <p:spPr/>
        <p:txBody>
          <a:bodyPr/>
          <a:lstStyle/>
          <a:p>
            <a:r>
              <a:rPr lang="en-US"/>
              <a:t>Security marking: </a:t>
            </a:r>
            <a:r>
              <a:rPr lang="en-US" b="1"/>
              <a:t>PUBLIC</a:t>
            </a:r>
          </a:p>
        </p:txBody>
      </p:sp>
      <p:sp>
        <p:nvSpPr>
          <p:cNvPr id="8" name="Title 2">
            <a:extLst>
              <a:ext uri="{FF2B5EF4-FFF2-40B4-BE49-F238E27FC236}">
                <a16:creationId xmlns:a16="http://schemas.microsoft.com/office/drawing/2014/main" id="{1B5CAC03-1926-DBF7-3E09-32CC9CEAA16F}"/>
              </a:ext>
            </a:extLst>
          </p:cNvPr>
          <p:cNvSpPr txBox="1">
            <a:spLocks/>
          </p:cNvSpPr>
          <p:nvPr/>
        </p:nvSpPr>
        <p:spPr>
          <a:xfrm>
            <a:off x="166061" y="396072"/>
            <a:ext cx="7610475" cy="1005009"/>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Using the email function </a:t>
            </a:r>
            <a:br>
              <a:rPr lang="en-GB"/>
            </a:br>
            <a:endParaRPr lang="en-US">
              <a:latin typeface="Roboto" panose="02000000000000000000" pitchFamily="2" charset="0"/>
            </a:endParaRPr>
          </a:p>
        </p:txBody>
      </p:sp>
      <p:sp>
        <p:nvSpPr>
          <p:cNvPr id="9" name="TextBox 8">
            <a:extLst>
              <a:ext uri="{FF2B5EF4-FFF2-40B4-BE49-F238E27FC236}">
                <a16:creationId xmlns:a16="http://schemas.microsoft.com/office/drawing/2014/main" id="{B57E2D53-D0BE-DB8A-BBA6-4E8F527269E1}"/>
              </a:ext>
            </a:extLst>
          </p:cNvPr>
          <p:cNvSpPr txBox="1"/>
          <p:nvPr/>
        </p:nvSpPr>
        <p:spPr>
          <a:xfrm>
            <a:off x="746125" y="1801131"/>
            <a:ext cx="3596084" cy="2308324"/>
          </a:xfrm>
          <a:prstGeom prst="rect">
            <a:avLst/>
          </a:prstGeom>
          <a:noFill/>
        </p:spPr>
        <p:txBody>
          <a:bodyPr wrap="square" lIns="91440" tIns="45720" rIns="91440" bIns="45720" anchor="t">
            <a:spAutoFit/>
          </a:bodyPr>
          <a:lstStyle/>
          <a:p>
            <a:r>
              <a:rPr lang="en-GB" sz="1600">
                <a:latin typeface="Roboto Light "/>
              </a:rPr>
              <a:t>If you have students who have answered ‘Yes’ to the FSM question you can use the new filter to identify them. If you need to double check this or ask for more details, you can use the email function. </a:t>
            </a:r>
          </a:p>
          <a:p>
            <a:endParaRPr lang="en-GB" sz="1600" b="1">
              <a:latin typeface="Roboto Light "/>
            </a:endParaRPr>
          </a:p>
          <a:p>
            <a:r>
              <a:rPr lang="en-GB" sz="1600" b="1">
                <a:latin typeface="Roboto Light "/>
              </a:rPr>
              <a:t>You can email individual or multiple groups of students.  </a:t>
            </a:r>
          </a:p>
        </p:txBody>
      </p:sp>
      <p:grpSp>
        <p:nvGrpSpPr>
          <p:cNvPr id="5" name="Group 4">
            <a:extLst>
              <a:ext uri="{FF2B5EF4-FFF2-40B4-BE49-F238E27FC236}">
                <a16:creationId xmlns:a16="http://schemas.microsoft.com/office/drawing/2014/main" id="{54B54B52-F13B-45E2-D8C7-C67E996BD86D}"/>
              </a:ext>
            </a:extLst>
          </p:cNvPr>
          <p:cNvGrpSpPr>
            <a:grpSpLocks noGrp="1" noUngrp="1" noRot="1" noMove="1" noResize="1"/>
          </p:cNvGrpSpPr>
          <p:nvPr/>
        </p:nvGrpSpPr>
        <p:grpSpPr>
          <a:xfrm>
            <a:off x="4801793" y="910957"/>
            <a:ext cx="4054870" cy="3637505"/>
            <a:chOff x="4801793" y="910957"/>
            <a:chExt cx="4054870" cy="3637505"/>
          </a:xfrm>
        </p:grpSpPr>
        <p:pic>
          <p:nvPicPr>
            <p:cNvPr id="6" name="Picture 5">
              <a:extLst>
                <a:ext uri="{FF2B5EF4-FFF2-40B4-BE49-F238E27FC236}">
                  <a16:creationId xmlns:a16="http://schemas.microsoft.com/office/drawing/2014/main" id="{8EE94505-6946-BBD4-5F7F-749DADA6C6FE}"/>
                </a:ext>
              </a:extLst>
            </p:cNvPr>
            <p:cNvPicPr>
              <a:picLocks noGrp="1" noRot="1" noChangeAspect="1" noMove="1" noResize="1" noEditPoints="1" noAdjustHandles="1" noChangeArrowheads="1" noChangeShapeType="1" noCrop="1"/>
            </p:cNvPicPr>
            <p:nvPr/>
          </p:nvPicPr>
          <p:blipFill rotWithShape="1">
            <a:blip r:embed="rId2"/>
            <a:srcRect l="1734"/>
            <a:stretch/>
          </p:blipFill>
          <p:spPr>
            <a:xfrm>
              <a:off x="6143674" y="2221345"/>
              <a:ext cx="2712989" cy="2327117"/>
            </a:xfrm>
            <a:prstGeom prst="roundRect">
              <a:avLst>
                <a:gd name="adj" fmla="val 2654"/>
              </a:avLst>
            </a:prstGeom>
            <a:ln w="6350">
              <a:solidFill>
                <a:schemeClr val="tx2">
                  <a:lumMod val="40000"/>
                  <a:lumOff val="60000"/>
                </a:schemeClr>
              </a:solidFill>
            </a:ln>
            <a:effectLst/>
          </p:spPr>
        </p:pic>
        <p:pic>
          <p:nvPicPr>
            <p:cNvPr id="12" name="Picture 11">
              <a:extLst>
                <a:ext uri="{FF2B5EF4-FFF2-40B4-BE49-F238E27FC236}">
                  <a16:creationId xmlns:a16="http://schemas.microsoft.com/office/drawing/2014/main" id="{D9F5DA69-25AE-52C8-F01A-839134A6D6FD}"/>
                </a:ext>
              </a:extLst>
            </p:cNvPr>
            <p:cNvPicPr>
              <a:picLocks noGrp="1" noRot="1" noChangeAspect="1" noMove="1" noResize="1" noEditPoints="1" noAdjustHandles="1" noChangeArrowheads="1" noChangeShapeType="1" noCrop="1"/>
            </p:cNvPicPr>
            <p:nvPr/>
          </p:nvPicPr>
          <p:blipFill rotWithShape="1">
            <a:blip r:embed="rId3"/>
            <a:srcRect l="4925" r="3752"/>
            <a:stretch/>
          </p:blipFill>
          <p:spPr>
            <a:xfrm>
              <a:off x="4801793" y="910957"/>
              <a:ext cx="1719785" cy="1987409"/>
            </a:xfrm>
            <a:prstGeom prst="roundRect">
              <a:avLst>
                <a:gd name="adj" fmla="val 2654"/>
              </a:avLst>
            </a:prstGeom>
            <a:ln w="6350">
              <a:solidFill>
                <a:schemeClr val="tx2">
                  <a:lumMod val="40000"/>
                  <a:lumOff val="60000"/>
                </a:schemeClr>
              </a:solidFill>
            </a:ln>
            <a:effectLst/>
          </p:spPr>
        </p:pic>
      </p:grpSp>
    </p:spTree>
    <p:extLst>
      <p:ext uri="{BB962C8B-B14F-4D97-AF65-F5344CB8AC3E}">
        <p14:creationId xmlns:p14="http://schemas.microsoft.com/office/powerpoint/2010/main" val="2350034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C0FEDA1-67C8-1B7F-7584-E7254F1222AE}"/>
              </a:ext>
            </a:extLst>
          </p:cNvPr>
          <p:cNvSpPr txBox="1">
            <a:spLocks/>
          </p:cNvSpPr>
          <p:nvPr/>
        </p:nvSpPr>
        <p:spPr>
          <a:xfrm>
            <a:off x="166061" y="396072"/>
            <a:ext cx="7610475" cy="1005009"/>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‘Payment options’ column </a:t>
            </a:r>
            <a:br>
              <a:rPr lang="en-GB"/>
            </a:br>
            <a:endParaRPr lang="en-US">
              <a:latin typeface="Roboto" panose="02000000000000000000" pitchFamily="2" charset="0"/>
            </a:endParaRPr>
          </a:p>
        </p:txBody>
      </p:sp>
      <p:sp>
        <p:nvSpPr>
          <p:cNvPr id="18" name="TextBox 17">
            <a:extLst>
              <a:ext uri="{FF2B5EF4-FFF2-40B4-BE49-F238E27FC236}">
                <a16:creationId xmlns:a16="http://schemas.microsoft.com/office/drawing/2014/main" id="{74791F55-4225-8A30-ED56-85F84FBDD91F}"/>
              </a:ext>
            </a:extLst>
          </p:cNvPr>
          <p:cNvSpPr txBox="1"/>
          <p:nvPr/>
        </p:nvSpPr>
        <p:spPr>
          <a:xfrm>
            <a:off x="166061" y="1182006"/>
            <a:ext cx="5371958" cy="3293209"/>
          </a:xfrm>
          <a:prstGeom prst="rect">
            <a:avLst/>
          </a:prstGeom>
          <a:noFill/>
        </p:spPr>
        <p:txBody>
          <a:bodyPr wrap="square" lIns="91440" tIns="45720" rIns="91440" bIns="45720" anchor="t">
            <a:spAutoFit/>
          </a:bodyPr>
          <a:lstStyle/>
          <a:p>
            <a:r>
              <a:rPr lang="en-GB" sz="1600">
                <a:latin typeface="Roboto Light "/>
              </a:rPr>
              <a:t>You can quickly check students included in your invoice using the sort function on the ‘Payment option’ column.</a:t>
            </a:r>
          </a:p>
          <a:p>
            <a:endParaRPr lang="en-GB" sz="1600">
              <a:latin typeface="Roboto Light "/>
            </a:endParaRPr>
          </a:p>
          <a:p>
            <a:r>
              <a:rPr lang="en-GB" sz="1600" b="1">
                <a:latin typeface="Roboto Light "/>
              </a:rPr>
              <a:t>Your centre will not be invoiced for eligible FSM students that you provide agreement for in the Adviser Portal.</a:t>
            </a:r>
          </a:p>
          <a:p>
            <a:endParaRPr lang="en-GB" sz="1600" b="1">
              <a:latin typeface="Roboto Light "/>
            </a:endParaRPr>
          </a:p>
          <a:p>
            <a:r>
              <a:rPr lang="en-GB" sz="1600">
                <a:latin typeface="Roboto Light "/>
              </a:rPr>
              <a:t>If you identify students who incorrectly used the ‘Apply with waiver’ or ‘Pay centre’ option, you can return their application and ask them to resubmit with ‘Pay by card’. </a:t>
            </a:r>
          </a:p>
          <a:p>
            <a:endParaRPr lang="en-GB" sz="1600">
              <a:latin typeface="Roboto Light "/>
            </a:endParaRPr>
          </a:p>
          <a:p>
            <a:r>
              <a:rPr lang="en-GB" sz="1600">
                <a:solidFill>
                  <a:schemeClr val="accent1"/>
                </a:solidFill>
                <a:latin typeface="Roboto Light "/>
              </a:rPr>
              <a:t>Please note: this column is only populated once students have completed the pay and submit process. </a:t>
            </a:r>
          </a:p>
          <a:p>
            <a:endParaRPr lang="en-GB" sz="1600" b="1">
              <a:latin typeface="Roboto Light "/>
            </a:endParaRPr>
          </a:p>
        </p:txBody>
      </p:sp>
      <p:pic>
        <p:nvPicPr>
          <p:cNvPr id="4" name="Picture 3" descr="A screenshot of a computer&#10;&#10;Description automatically generated">
            <a:extLst>
              <a:ext uri="{FF2B5EF4-FFF2-40B4-BE49-F238E27FC236}">
                <a16:creationId xmlns:a16="http://schemas.microsoft.com/office/drawing/2014/main" id="{7B632255-AB54-45B7-20CB-32D7FB778BB7}"/>
              </a:ext>
            </a:extLst>
          </p:cNvPr>
          <p:cNvPicPr>
            <a:picLocks noChangeAspect="1"/>
          </p:cNvPicPr>
          <p:nvPr/>
        </p:nvPicPr>
        <p:blipFill>
          <a:blip r:embed="rId2"/>
          <a:stretch>
            <a:fillRect/>
          </a:stretch>
        </p:blipFill>
        <p:spPr>
          <a:xfrm>
            <a:off x="5460016" y="989448"/>
            <a:ext cx="3120036" cy="3282592"/>
          </a:xfrm>
          <a:prstGeom prst="rect">
            <a:avLst/>
          </a:prstGeom>
        </p:spPr>
      </p:pic>
    </p:spTree>
    <p:extLst>
      <p:ext uri="{BB962C8B-B14F-4D97-AF65-F5344CB8AC3E}">
        <p14:creationId xmlns:p14="http://schemas.microsoft.com/office/powerpoint/2010/main" val="1699215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7971A-776A-F0C9-E558-AE19215CAD41}"/>
              </a:ext>
            </a:extLst>
          </p:cNvPr>
          <p:cNvSpPr>
            <a:spLocks noGrp="1"/>
          </p:cNvSpPr>
          <p:nvPr>
            <p:ph type="dt" sz="half" idx="2"/>
          </p:nvPr>
        </p:nvSpPr>
        <p:spPr/>
        <p:txBody>
          <a:bodyPr/>
          <a:lstStyle/>
          <a:p>
            <a:fld id="{E13ED7F5-D386-9F4E-93F6-FF04FAB3DF3D}" type="datetime4">
              <a:rPr lang="en-GB" smtClean="0"/>
              <a:pPr/>
              <a:t>15 November 2024</a:t>
            </a:fld>
            <a:endParaRPr lang="en-US"/>
          </a:p>
        </p:txBody>
      </p:sp>
      <p:sp>
        <p:nvSpPr>
          <p:cNvPr id="3" name="Slide Number Placeholder 2">
            <a:extLst>
              <a:ext uri="{FF2B5EF4-FFF2-40B4-BE49-F238E27FC236}">
                <a16:creationId xmlns:a16="http://schemas.microsoft.com/office/drawing/2014/main" id="{3419FEAC-FD54-FD91-5AA3-B049E3A1B45F}"/>
              </a:ext>
            </a:extLst>
          </p:cNvPr>
          <p:cNvSpPr>
            <a:spLocks noGrp="1"/>
          </p:cNvSpPr>
          <p:nvPr>
            <p:ph type="sldNum" sz="quarter" idx="4"/>
          </p:nvPr>
        </p:nvSpPr>
        <p:spPr/>
        <p:txBody>
          <a:bodyPr/>
          <a:lstStyle/>
          <a:p>
            <a:r>
              <a:rPr lang="en-US"/>
              <a:t>|   </a:t>
            </a:r>
            <a:fld id="{D7A593A7-184A-6D43-8A36-702213271FF9}" type="slidenum">
              <a:rPr lang="en-US" smtClean="0"/>
              <a:pPr/>
              <a:t>39</a:t>
            </a:fld>
            <a:endParaRPr lang="en-US"/>
          </a:p>
        </p:txBody>
      </p:sp>
      <p:sp>
        <p:nvSpPr>
          <p:cNvPr id="4" name="Footer Placeholder 3">
            <a:extLst>
              <a:ext uri="{FF2B5EF4-FFF2-40B4-BE49-F238E27FC236}">
                <a16:creationId xmlns:a16="http://schemas.microsoft.com/office/drawing/2014/main" id="{453DB180-01D0-5357-A6FE-428B402C53A8}"/>
              </a:ext>
            </a:extLst>
          </p:cNvPr>
          <p:cNvSpPr>
            <a:spLocks noGrp="1"/>
          </p:cNvSpPr>
          <p:nvPr>
            <p:ph type="ftr" sz="quarter" idx="3"/>
          </p:nvPr>
        </p:nvSpPr>
        <p:spPr/>
        <p:txBody>
          <a:bodyPr/>
          <a:lstStyle/>
          <a:p>
            <a:r>
              <a:rPr lang="en-US"/>
              <a:t>Security marking: </a:t>
            </a:r>
            <a:r>
              <a:rPr lang="en-US" b="1"/>
              <a:t>PUBLIC</a:t>
            </a:r>
          </a:p>
        </p:txBody>
      </p:sp>
      <p:sp>
        <p:nvSpPr>
          <p:cNvPr id="7" name="Title 2">
            <a:extLst>
              <a:ext uri="{FF2B5EF4-FFF2-40B4-BE49-F238E27FC236}">
                <a16:creationId xmlns:a16="http://schemas.microsoft.com/office/drawing/2014/main" id="{F414114C-2C10-20E2-100B-ECD805FCAA69}"/>
              </a:ext>
            </a:extLst>
          </p:cNvPr>
          <p:cNvSpPr txBox="1">
            <a:spLocks/>
          </p:cNvSpPr>
          <p:nvPr/>
        </p:nvSpPr>
        <p:spPr>
          <a:xfrm>
            <a:off x="433387" y="444495"/>
            <a:ext cx="7610475" cy="1005009"/>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a:t>Return to applicant</a:t>
            </a:r>
            <a:br>
              <a:rPr lang="en-GB"/>
            </a:br>
            <a:endParaRPr lang="en-US">
              <a:latin typeface="Roboto" panose="02000000000000000000" pitchFamily="2" charset="0"/>
            </a:endParaRPr>
          </a:p>
        </p:txBody>
      </p:sp>
      <p:sp>
        <p:nvSpPr>
          <p:cNvPr id="9" name="TextBox 8">
            <a:extLst>
              <a:ext uri="{FF2B5EF4-FFF2-40B4-BE49-F238E27FC236}">
                <a16:creationId xmlns:a16="http://schemas.microsoft.com/office/drawing/2014/main" id="{AEDAED92-92DB-7AB9-9EC0-8BAB99967A3E}"/>
              </a:ext>
            </a:extLst>
          </p:cNvPr>
          <p:cNvSpPr txBox="1"/>
          <p:nvPr/>
        </p:nvSpPr>
        <p:spPr>
          <a:xfrm>
            <a:off x="243276" y="1449504"/>
            <a:ext cx="4328724" cy="2677656"/>
          </a:xfrm>
          <a:prstGeom prst="rect">
            <a:avLst/>
          </a:prstGeom>
          <a:noFill/>
        </p:spPr>
        <p:txBody>
          <a:bodyPr wrap="square" lIns="91440" tIns="45720" rIns="91440" bIns="45720" anchor="t">
            <a:spAutoFit/>
          </a:bodyPr>
          <a:lstStyle/>
          <a:p>
            <a:r>
              <a:rPr lang="en-GB" sz="1400">
                <a:latin typeface="Roboto Light "/>
              </a:rPr>
              <a:t>You can return applications to any students who have incorrectly used the ‘Apply with waiver’ or ‘Pay centre’ option and ask them to resubmit with ‘Pay by card’. </a:t>
            </a:r>
          </a:p>
          <a:p>
            <a:endParaRPr lang="en-GB" sz="1400">
              <a:latin typeface="Roboto Light "/>
            </a:endParaRPr>
          </a:p>
          <a:p>
            <a:r>
              <a:rPr lang="en-GB" sz="1400" b="1">
                <a:latin typeface="Roboto Light "/>
              </a:rPr>
              <a:t>IMPORTANT</a:t>
            </a:r>
          </a:p>
          <a:p>
            <a:r>
              <a:rPr lang="en-GB" sz="1400">
                <a:latin typeface="Roboto Light "/>
              </a:rPr>
              <a:t>Once a centre has sent an application to UCAS:</a:t>
            </a:r>
          </a:p>
          <a:p>
            <a:pPr marL="285750" indent="-285750">
              <a:buFont typeface="Arial" panose="020B0604020202020204" pitchFamily="34" charset="0"/>
              <a:buChar char="•"/>
            </a:pPr>
            <a:r>
              <a:rPr lang="en-GB" sz="1400">
                <a:latin typeface="Roboto Light "/>
              </a:rPr>
              <a:t>the application cannot be returned to the student</a:t>
            </a:r>
          </a:p>
          <a:p>
            <a:pPr marL="285750" indent="-285750">
              <a:buFont typeface="Arial" panose="020B0604020202020204" pitchFamily="34" charset="0"/>
              <a:buChar char="•"/>
            </a:pPr>
            <a:r>
              <a:rPr lang="en-GB" sz="1400">
                <a:latin typeface="Roboto Light "/>
              </a:rPr>
              <a:t>the payment option cannot be changed </a:t>
            </a:r>
          </a:p>
          <a:p>
            <a:pPr marL="285750" indent="-285750">
              <a:buFont typeface="Arial" panose="020B0604020202020204" pitchFamily="34" charset="0"/>
              <a:buChar char="•"/>
            </a:pPr>
            <a:r>
              <a:rPr lang="en-GB" sz="1400">
                <a:latin typeface="Roboto Light "/>
              </a:rPr>
              <a:t>the fee waiver cannot be retrospectively waived</a:t>
            </a:r>
          </a:p>
          <a:p>
            <a:pPr marL="285750" indent="-285750">
              <a:buFont typeface="Arial" panose="020B0604020202020204" pitchFamily="34" charset="0"/>
              <a:buChar char="•"/>
            </a:pPr>
            <a:r>
              <a:rPr lang="en-GB" sz="1400">
                <a:latin typeface="Roboto Light "/>
              </a:rPr>
              <a:t>Students who pay by card accidently cannot have the application fee waiver applied retrospectively. </a:t>
            </a:r>
          </a:p>
        </p:txBody>
      </p:sp>
      <p:pic>
        <p:nvPicPr>
          <p:cNvPr id="10" name="Picture 9" descr="A screenshot of a computer&#10;&#10;Description automatically generated">
            <a:extLst>
              <a:ext uri="{FF2B5EF4-FFF2-40B4-BE49-F238E27FC236}">
                <a16:creationId xmlns:a16="http://schemas.microsoft.com/office/drawing/2014/main" id="{AA1F370A-8798-75B8-0466-D3F9BBB5130C}"/>
              </a:ext>
            </a:extLst>
          </p:cNvPr>
          <p:cNvPicPr>
            <a:picLocks noChangeAspect="1"/>
          </p:cNvPicPr>
          <p:nvPr/>
        </p:nvPicPr>
        <p:blipFill>
          <a:blip r:embed="rId2"/>
          <a:stretch>
            <a:fillRect/>
          </a:stretch>
        </p:blipFill>
        <p:spPr>
          <a:xfrm>
            <a:off x="5248570" y="1107323"/>
            <a:ext cx="3652154" cy="2928854"/>
          </a:xfrm>
          <a:prstGeom prst="rect">
            <a:avLst/>
          </a:prstGeom>
        </p:spPr>
      </p:pic>
    </p:spTree>
    <p:extLst>
      <p:ext uri="{BB962C8B-B14F-4D97-AF65-F5344CB8AC3E}">
        <p14:creationId xmlns:p14="http://schemas.microsoft.com/office/powerpoint/2010/main" val="3972212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B9D4C9-8C4D-C1FD-6B10-D0DFB3BF203A}"/>
              </a:ext>
            </a:extLst>
          </p:cNvPr>
          <p:cNvSpPr>
            <a:spLocks noGrp="1"/>
          </p:cNvSpPr>
          <p:nvPr>
            <p:ph type="title"/>
          </p:nvPr>
        </p:nvSpPr>
        <p:spPr/>
        <p:txBody>
          <a:bodyPr/>
          <a:lstStyle/>
          <a:p>
            <a:r>
              <a:rPr lang="en-GB">
                <a:latin typeface="Roboto" panose="02000000000000000000" pitchFamily="2" charset="0"/>
              </a:rPr>
              <a:t>Student actions</a:t>
            </a:r>
          </a:p>
        </p:txBody>
      </p:sp>
      <p:sp>
        <p:nvSpPr>
          <p:cNvPr id="5" name="Text Placeholder 4">
            <a:extLst>
              <a:ext uri="{FF2B5EF4-FFF2-40B4-BE49-F238E27FC236}">
                <a16:creationId xmlns:a16="http://schemas.microsoft.com/office/drawing/2014/main" id="{B4710C46-4CD7-D3A0-3BF0-6FDF037D3479}"/>
              </a:ext>
            </a:extLst>
          </p:cNvPr>
          <p:cNvSpPr>
            <a:spLocks noGrp="1"/>
          </p:cNvSpPr>
          <p:nvPr>
            <p:ph type="body" idx="1"/>
          </p:nvPr>
        </p:nvSpPr>
        <p:spPr/>
        <p:txBody>
          <a:bodyPr vert="horz" lIns="0" tIns="0" rIns="0" bIns="0" rtlCol="0" anchor="t">
            <a:spAutoFit/>
          </a:bodyPr>
          <a:lstStyle/>
          <a:p>
            <a:r>
              <a:rPr lang="en-GB">
                <a:ea typeface="Roboto Light"/>
                <a:cs typeface="Roboto Light"/>
              </a:rPr>
              <a:t>The following slides outline the actions a student will need to take to apply for the UCAS Free School Meals (FSM) application fee waiver. </a:t>
            </a:r>
          </a:p>
          <a:p>
            <a:r>
              <a:rPr lang="en-GB" sz="1800">
                <a:ea typeface="Roboto Light"/>
                <a:cs typeface="Roboto Light"/>
              </a:rPr>
              <a:t>For full guidance on how this process will work</a:t>
            </a:r>
            <a:r>
              <a:rPr lang="en-GB">
                <a:ea typeface="Roboto Light"/>
                <a:cs typeface="Roboto Light"/>
              </a:rPr>
              <a:t>,</a:t>
            </a:r>
            <a:r>
              <a:rPr lang="en-GB" sz="1800">
                <a:ea typeface="Roboto Light"/>
                <a:cs typeface="Roboto Light"/>
              </a:rPr>
              <a:t> please read the </a:t>
            </a:r>
            <a:r>
              <a:rPr lang="en-GB" sz="1800">
                <a:ea typeface="Roboto Light"/>
                <a:cs typeface="Roboto Light"/>
                <a:hlinkClick r:id="rId2">
                  <a:extLst>
                    <a:ext uri="{A12FA001-AC4F-418D-AE19-62706E023703}">
                      <ahyp:hlinkClr xmlns:ahyp="http://schemas.microsoft.com/office/drawing/2018/hyperlinkcolor" val="tx"/>
                    </a:ext>
                  </a:extLst>
                </a:hlinkClick>
              </a:rPr>
              <a:t>Adviser Guide </a:t>
            </a:r>
            <a:r>
              <a:rPr lang="en-GB" sz="1800">
                <a:ea typeface="Roboto Light"/>
                <a:cs typeface="Roboto Light"/>
              </a:rPr>
              <a:t>and </a:t>
            </a:r>
            <a:r>
              <a:rPr lang="en-GB" sz="1800">
                <a:ea typeface="Roboto Light"/>
                <a:cs typeface="Roboto Light"/>
                <a:hlinkClick r:id="rId3">
                  <a:extLst>
                    <a:ext uri="{A12FA001-AC4F-418D-AE19-62706E023703}">
                      <ahyp:hlinkClr xmlns:ahyp="http://schemas.microsoft.com/office/drawing/2018/hyperlinkcolor" val="tx"/>
                    </a:ext>
                  </a:extLst>
                </a:hlinkClick>
              </a:rPr>
              <a:t>online FAQS</a:t>
            </a:r>
            <a:r>
              <a:rPr lang="en-GB" sz="1800">
                <a:ea typeface="Roboto Light"/>
                <a:cs typeface="Roboto Light"/>
              </a:rPr>
              <a:t>.</a:t>
            </a:r>
          </a:p>
          <a:p>
            <a:r>
              <a:rPr lang="en-GB">
                <a:ea typeface="Roboto Light"/>
                <a:cs typeface="Roboto Light"/>
              </a:rPr>
              <a:t> </a:t>
            </a:r>
          </a:p>
        </p:txBody>
      </p:sp>
    </p:spTree>
    <p:extLst>
      <p:ext uri="{BB962C8B-B14F-4D97-AF65-F5344CB8AC3E}">
        <p14:creationId xmlns:p14="http://schemas.microsoft.com/office/powerpoint/2010/main" val="1678604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05C97715-F5B9-C3A1-86F4-8DB9E55D5EF0}"/>
              </a:ext>
            </a:extLst>
          </p:cNvPr>
          <p:cNvSpPr txBox="1">
            <a:spLocks/>
          </p:cNvSpPr>
          <p:nvPr/>
        </p:nvSpPr>
        <p:spPr>
          <a:xfrm>
            <a:off x="545873" y="1758782"/>
            <a:ext cx="6399213" cy="1506932"/>
          </a:xfrm>
          <a:prstGeom prst="rect">
            <a:avLst/>
          </a:prstGeom>
          <a:noFill/>
        </p:spPr>
        <p:txBody>
          <a:bodyPr vert="horz" wrap="none" lIns="0" tIns="0" rIns="0" bIns="0" rtlCol="0" anchor="b">
            <a:noAutofit/>
          </a:bodyPr>
          <a:lstStyle>
            <a:lvl1pPr algn="l" defTabSz="685800" rtl="0" eaLnBrk="1" latinLnBrk="0" hangingPunct="1">
              <a:lnSpc>
                <a:spcPct val="90000"/>
              </a:lnSpc>
              <a:spcBef>
                <a:spcPct val="0"/>
              </a:spcBef>
              <a:buNone/>
              <a:defRPr sz="4500" b="1" kern="1200">
                <a:solidFill>
                  <a:schemeClr val="bg1"/>
                </a:solidFill>
                <a:latin typeface="+mn-lt"/>
                <a:ea typeface="Roboto" panose="02000000000000000000" pitchFamily="2" charset="0"/>
                <a:cs typeface="Roboto" panose="02000000000000000000" pitchFamily="2" charset="0"/>
              </a:defRPr>
            </a:lvl1pPr>
          </a:lstStyle>
          <a:p>
            <a:r>
              <a:rPr lang="en-GB" sz="2400" b="0">
                <a:solidFill>
                  <a:schemeClr val="tx1"/>
                </a:solidFill>
                <a:latin typeface="Roboto "/>
                <a:ea typeface="Roboto"/>
                <a:cs typeface="Roboto"/>
              </a:rPr>
              <a:t>Eligible students who want to apply with the FSM application</a:t>
            </a:r>
          </a:p>
          <a:p>
            <a:r>
              <a:rPr lang="en-GB" sz="2400" b="0">
                <a:solidFill>
                  <a:schemeClr val="tx1"/>
                </a:solidFill>
                <a:latin typeface="Roboto "/>
                <a:ea typeface="Roboto"/>
                <a:cs typeface="Roboto"/>
              </a:rPr>
              <a:t>fee waiver must share that they are, or have been, in receipt of </a:t>
            </a:r>
          </a:p>
          <a:p>
            <a:r>
              <a:rPr lang="en-GB" sz="2400" b="0">
                <a:solidFill>
                  <a:schemeClr val="tx1"/>
                </a:solidFill>
                <a:latin typeface="Roboto "/>
                <a:ea typeface="Roboto"/>
                <a:cs typeface="Roboto"/>
              </a:rPr>
              <a:t>free school meals in the ‘</a:t>
            </a:r>
            <a:r>
              <a:rPr lang="en-GB" sz="2400">
                <a:solidFill>
                  <a:schemeClr val="tx1"/>
                </a:solidFill>
                <a:latin typeface="Roboto "/>
                <a:ea typeface="Roboto"/>
                <a:cs typeface="Roboto"/>
              </a:rPr>
              <a:t>More about you</a:t>
            </a:r>
            <a:r>
              <a:rPr lang="en-GB" sz="2400" b="0">
                <a:solidFill>
                  <a:schemeClr val="tx1"/>
                </a:solidFill>
                <a:latin typeface="Roboto "/>
                <a:ea typeface="Roboto"/>
                <a:cs typeface="Roboto"/>
              </a:rPr>
              <a:t>’ section. </a:t>
            </a:r>
            <a:endParaRPr lang="en-GB" sz="2800" b="0">
              <a:solidFill>
                <a:schemeClr val="tx1"/>
              </a:solidFill>
              <a:latin typeface="Roboto "/>
              <a:ea typeface="Roboto"/>
              <a:cs typeface="Roboto"/>
            </a:endParaRPr>
          </a:p>
        </p:txBody>
      </p:sp>
    </p:spTree>
    <p:extLst>
      <p:ext uri="{BB962C8B-B14F-4D97-AF65-F5344CB8AC3E}">
        <p14:creationId xmlns:p14="http://schemas.microsoft.com/office/powerpoint/2010/main" val="1909185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AA989D-D450-9023-A7B7-FDA64C4E98C6}"/>
              </a:ext>
            </a:extLst>
          </p:cNvPr>
          <p:cNvGrpSpPr/>
          <p:nvPr/>
        </p:nvGrpSpPr>
        <p:grpSpPr>
          <a:xfrm>
            <a:off x="1076325" y="228600"/>
            <a:ext cx="5629275" cy="4686300"/>
            <a:chOff x="3790950" y="875324"/>
            <a:chExt cx="4714875" cy="3916413"/>
          </a:xfrm>
        </p:grpSpPr>
        <p:pic>
          <p:nvPicPr>
            <p:cNvPr id="5" name="Picture 4">
              <a:extLst>
                <a:ext uri="{FF2B5EF4-FFF2-40B4-BE49-F238E27FC236}">
                  <a16:creationId xmlns:a16="http://schemas.microsoft.com/office/drawing/2014/main" id="{82121021-A262-2A34-DE61-93D11E47A713}"/>
                </a:ext>
              </a:extLst>
            </p:cNvPr>
            <p:cNvPicPr>
              <a:picLocks noChangeAspect="1"/>
            </p:cNvPicPr>
            <p:nvPr/>
          </p:nvPicPr>
          <p:blipFill rotWithShape="1">
            <a:blip r:embed="rId2"/>
            <a:srcRect l="2974" r="10176"/>
            <a:stretch/>
          </p:blipFill>
          <p:spPr>
            <a:xfrm>
              <a:off x="3790950" y="875324"/>
              <a:ext cx="4714875" cy="3916413"/>
            </a:xfrm>
            <a:prstGeom prst="rect">
              <a:avLst/>
            </a:prstGeom>
          </p:spPr>
        </p:pic>
        <p:sp>
          <p:nvSpPr>
            <p:cNvPr id="6" name="Rectangle: Rounded Corners 5">
              <a:extLst>
                <a:ext uri="{FF2B5EF4-FFF2-40B4-BE49-F238E27FC236}">
                  <a16:creationId xmlns:a16="http://schemas.microsoft.com/office/drawing/2014/main" id="{6B717400-1AE6-55CE-D313-E371E0D6D937}"/>
                </a:ext>
              </a:extLst>
            </p:cNvPr>
            <p:cNvSpPr>
              <a:spLocks/>
            </p:cNvSpPr>
            <p:nvPr/>
          </p:nvSpPr>
          <p:spPr>
            <a:xfrm>
              <a:off x="5403275" y="3509858"/>
              <a:ext cx="1512030" cy="1101000"/>
            </a:xfrm>
            <a:prstGeom prst="round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2BA4C849-5C61-291A-DC43-B21CABA51301}"/>
              </a:ext>
            </a:extLst>
          </p:cNvPr>
          <p:cNvSpPr txBox="1"/>
          <p:nvPr/>
        </p:nvSpPr>
        <p:spPr>
          <a:xfrm>
            <a:off x="5743575" y="3685804"/>
            <a:ext cx="3400425" cy="707886"/>
          </a:xfrm>
          <a:prstGeom prst="rect">
            <a:avLst/>
          </a:prstGeom>
          <a:noFill/>
        </p:spPr>
        <p:txBody>
          <a:bodyPr wrap="square">
            <a:spAutoFit/>
          </a:bodyPr>
          <a:lstStyle/>
          <a:p>
            <a:r>
              <a:rPr lang="en-GB" sz="2000">
                <a:solidFill>
                  <a:schemeClr val="bg1"/>
                </a:solidFill>
                <a:latin typeface="Roboto" panose="02000000000000000000" pitchFamily="2" charset="0"/>
                <a:ea typeface="Roboto" panose="02000000000000000000" pitchFamily="2" charset="0"/>
                <a:cs typeface="Roboto" panose="02000000000000000000" pitchFamily="2" charset="0"/>
              </a:rPr>
              <a:t>Go to the </a:t>
            </a:r>
            <a:r>
              <a:rPr lang="en-GB" sz="2000" b="1">
                <a:solidFill>
                  <a:schemeClr val="bg1"/>
                </a:solidFill>
                <a:latin typeface="Roboto" panose="02000000000000000000" pitchFamily="2" charset="0"/>
                <a:ea typeface="Roboto" panose="02000000000000000000" pitchFamily="2" charset="0"/>
                <a:cs typeface="Roboto" panose="02000000000000000000" pitchFamily="2" charset="0"/>
              </a:rPr>
              <a:t>‘More about you’ </a:t>
            </a:r>
            <a:r>
              <a:rPr lang="en-GB" sz="2000">
                <a:solidFill>
                  <a:schemeClr val="bg1"/>
                </a:solidFill>
                <a:latin typeface="Roboto" panose="02000000000000000000" pitchFamily="2" charset="0"/>
                <a:ea typeface="Roboto" panose="02000000000000000000" pitchFamily="2" charset="0"/>
                <a:cs typeface="Roboto" panose="02000000000000000000" pitchFamily="2" charset="0"/>
              </a:rPr>
              <a:t>section of the application. </a:t>
            </a:r>
          </a:p>
        </p:txBody>
      </p:sp>
      <p:cxnSp>
        <p:nvCxnSpPr>
          <p:cNvPr id="14" name="Straight Arrow Connector 13">
            <a:extLst>
              <a:ext uri="{FF2B5EF4-FFF2-40B4-BE49-F238E27FC236}">
                <a16:creationId xmlns:a16="http://schemas.microsoft.com/office/drawing/2014/main" id="{9FB13E4D-8F0E-FAF9-5F6B-4C2EA037F59C}"/>
              </a:ext>
            </a:extLst>
          </p:cNvPr>
          <p:cNvCxnSpPr>
            <a:cxnSpLocks/>
          </p:cNvCxnSpPr>
          <p:nvPr/>
        </p:nvCxnSpPr>
        <p:spPr>
          <a:xfrm flipH="1">
            <a:off x="5007638" y="4033144"/>
            <a:ext cx="614624" cy="0"/>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239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2487-0AF5-4F7F-8E8D-B303C5BB0C84}"/>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4" name="Footer Placeholder 3">
            <a:extLst>
              <a:ext uri="{FF2B5EF4-FFF2-40B4-BE49-F238E27FC236}">
                <a16:creationId xmlns:a16="http://schemas.microsoft.com/office/drawing/2014/main" id="{5F6008CC-50D6-490F-B962-9EB492F25DD5}"/>
              </a:ext>
            </a:extLst>
          </p:cNvPr>
          <p:cNvSpPr>
            <a:spLocks noGrp="1"/>
          </p:cNvSpPr>
          <p:nvPr>
            <p:ph type="ftr" sz="quarter" idx="3"/>
          </p:nvPr>
        </p:nvSpPr>
        <p:spPr/>
        <p:txBody>
          <a:bodyPr/>
          <a:lstStyle/>
          <a:p>
            <a:r>
              <a:rPr lang="en-US"/>
              <a:t>Security marking: </a:t>
            </a:r>
            <a:r>
              <a:rPr lang="en-US" b="1"/>
              <a:t>PUBLIC</a:t>
            </a:r>
          </a:p>
        </p:txBody>
      </p:sp>
      <p:sp>
        <p:nvSpPr>
          <p:cNvPr id="7" name="TextBox 6">
            <a:extLst>
              <a:ext uri="{FF2B5EF4-FFF2-40B4-BE49-F238E27FC236}">
                <a16:creationId xmlns:a16="http://schemas.microsoft.com/office/drawing/2014/main" id="{EFC80A93-A7BA-4A79-AF77-5A892F38953E}"/>
              </a:ext>
            </a:extLst>
          </p:cNvPr>
          <p:cNvSpPr txBox="1"/>
          <p:nvPr/>
        </p:nvSpPr>
        <p:spPr>
          <a:xfrm>
            <a:off x="263926" y="998266"/>
            <a:ext cx="3234295" cy="3293209"/>
          </a:xfrm>
          <a:prstGeom prst="rect">
            <a:avLst/>
          </a:prstGeom>
          <a:noFill/>
        </p:spPr>
        <p:txBody>
          <a:bodyPr wrap="square">
            <a:spAutoFit/>
          </a:bodyPr>
          <a:lstStyle/>
          <a:p>
            <a:r>
              <a:rPr lang="en-GB" sz="1600">
                <a:solidFill>
                  <a:srgbClr val="333333"/>
                </a:solidFill>
                <a:latin typeface="Roboto Light "/>
              </a:rPr>
              <a:t>You will see a range of questions all intended to connect you to the right support for your needs. </a:t>
            </a:r>
          </a:p>
          <a:p>
            <a:endParaRPr lang="en-GB" sz="1600">
              <a:solidFill>
                <a:srgbClr val="333333"/>
              </a:solidFill>
              <a:latin typeface="Roboto Light "/>
            </a:endParaRPr>
          </a:p>
          <a:p>
            <a:r>
              <a:rPr lang="en-GB" sz="1600" b="0" i="0">
                <a:solidFill>
                  <a:srgbClr val="333333"/>
                </a:solidFill>
                <a:effectLst/>
                <a:latin typeface="Roboto Light "/>
              </a:rPr>
              <a:t>You might feel uncertain about sharing personal circumstances, please feel reassured this information is confidential and will never negatively impact your application.</a:t>
            </a:r>
            <a:endParaRPr lang="en-GB" sz="1600">
              <a:solidFill>
                <a:srgbClr val="333333"/>
              </a:solidFill>
              <a:latin typeface="Roboto Light "/>
            </a:endParaRPr>
          </a:p>
          <a:p>
            <a:endParaRPr lang="en-GB" sz="1600">
              <a:solidFill>
                <a:srgbClr val="333333"/>
              </a:solidFill>
              <a:latin typeface="Roboto Light "/>
            </a:endParaRPr>
          </a:p>
          <a:p>
            <a:r>
              <a:rPr lang="en-GB" sz="1600" b="1">
                <a:solidFill>
                  <a:srgbClr val="333333"/>
                </a:solidFill>
                <a:latin typeface="Roboto Light "/>
              </a:rPr>
              <a:t>You will only see these questions if you have a UK home address. </a:t>
            </a:r>
          </a:p>
        </p:txBody>
      </p:sp>
      <p:pic>
        <p:nvPicPr>
          <p:cNvPr id="8" name="Picture 7">
            <a:extLst>
              <a:ext uri="{FF2B5EF4-FFF2-40B4-BE49-F238E27FC236}">
                <a16:creationId xmlns:a16="http://schemas.microsoft.com/office/drawing/2014/main" id="{2A8BCFFB-D02E-4E29-AB03-EE930490C640}"/>
              </a:ext>
            </a:extLst>
          </p:cNvPr>
          <p:cNvPicPr>
            <a:picLocks noChangeAspect="1"/>
          </p:cNvPicPr>
          <p:nvPr/>
        </p:nvPicPr>
        <p:blipFill rotWithShape="1">
          <a:blip r:embed="rId3"/>
          <a:srcRect t="19726" r="11555"/>
          <a:stretch/>
        </p:blipFill>
        <p:spPr>
          <a:xfrm>
            <a:off x="3679003" y="348593"/>
            <a:ext cx="4753806" cy="4446314"/>
          </a:xfrm>
          <a:prstGeom prst="roundRect">
            <a:avLst>
              <a:gd name="adj" fmla="val 2654"/>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1DD3FD1E-7A5B-6ED2-7B88-D83450AC6100}"/>
              </a:ext>
            </a:extLst>
          </p:cNvPr>
          <p:cNvSpPr txBox="1"/>
          <p:nvPr/>
        </p:nvSpPr>
        <p:spPr>
          <a:xfrm>
            <a:off x="419623" y="475214"/>
            <a:ext cx="7552802" cy="369332"/>
          </a:xfrm>
          <a:prstGeom prst="rect">
            <a:avLst/>
          </a:prstGeom>
          <a:noFill/>
        </p:spPr>
        <p:txBody>
          <a:bodyPr wrap="square">
            <a:spAutoFit/>
          </a:bodyPr>
          <a:lstStyle/>
          <a:p>
            <a:r>
              <a:rPr lang="en-GB" sz="1800">
                <a:solidFill>
                  <a:schemeClr val="bg1"/>
                </a:solidFill>
                <a:latin typeface="Roboto "/>
              </a:rPr>
              <a:t>Step 1</a:t>
            </a:r>
            <a:r>
              <a:rPr lang="en-GB" sz="1800" b="0">
                <a:solidFill>
                  <a:schemeClr val="bg1"/>
                </a:solidFill>
                <a:latin typeface="Roboto "/>
              </a:rPr>
              <a:t>: </a:t>
            </a:r>
            <a:r>
              <a:rPr lang="en-GB">
                <a:solidFill>
                  <a:schemeClr val="bg1"/>
                </a:solidFill>
                <a:latin typeface="Roboto "/>
              </a:rPr>
              <a:t>go to the </a:t>
            </a:r>
            <a:r>
              <a:rPr lang="en-GB" sz="1800" b="0">
                <a:solidFill>
                  <a:schemeClr val="bg1"/>
                </a:solidFill>
                <a:latin typeface="Roboto "/>
              </a:rPr>
              <a:t>‘</a:t>
            </a:r>
            <a:r>
              <a:rPr lang="en-GB" sz="1800">
                <a:solidFill>
                  <a:schemeClr val="bg1"/>
                </a:solidFill>
                <a:latin typeface="Roboto "/>
              </a:rPr>
              <a:t>More about you</a:t>
            </a:r>
            <a:r>
              <a:rPr lang="en-GB" sz="1800" b="0">
                <a:solidFill>
                  <a:schemeClr val="bg1"/>
                </a:solidFill>
                <a:latin typeface="Roboto "/>
              </a:rPr>
              <a:t>’ section of the application </a:t>
            </a:r>
          </a:p>
        </p:txBody>
      </p:sp>
    </p:spTree>
    <p:custDataLst>
      <p:tags r:id="rId1"/>
    </p:custDataLst>
    <p:extLst>
      <p:ext uri="{BB962C8B-B14F-4D97-AF65-F5344CB8AC3E}">
        <p14:creationId xmlns:p14="http://schemas.microsoft.com/office/powerpoint/2010/main" val="2690699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2487-0AF5-4F7F-8E8D-B303C5BB0C84}"/>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4" name="Footer Placeholder 3">
            <a:extLst>
              <a:ext uri="{FF2B5EF4-FFF2-40B4-BE49-F238E27FC236}">
                <a16:creationId xmlns:a16="http://schemas.microsoft.com/office/drawing/2014/main" id="{5F6008CC-50D6-490F-B962-9EB492F25DD5}"/>
              </a:ext>
            </a:extLst>
          </p:cNvPr>
          <p:cNvSpPr>
            <a:spLocks noGrp="1"/>
          </p:cNvSpPr>
          <p:nvPr>
            <p:ph type="ftr" sz="quarter" idx="3"/>
          </p:nvPr>
        </p:nvSpPr>
        <p:spPr/>
        <p:txBody>
          <a:bodyPr/>
          <a:lstStyle/>
          <a:p>
            <a:r>
              <a:rPr lang="en-US"/>
              <a:t>Security marking: </a:t>
            </a:r>
            <a:r>
              <a:rPr lang="en-US" b="1"/>
              <a:t>PUBLIC</a:t>
            </a:r>
          </a:p>
        </p:txBody>
      </p:sp>
      <p:sp>
        <p:nvSpPr>
          <p:cNvPr id="7" name="TextBox 6">
            <a:extLst>
              <a:ext uri="{FF2B5EF4-FFF2-40B4-BE49-F238E27FC236}">
                <a16:creationId xmlns:a16="http://schemas.microsoft.com/office/drawing/2014/main" id="{EFC80A93-A7BA-4A79-AF77-5A892F38953E}"/>
              </a:ext>
            </a:extLst>
          </p:cNvPr>
          <p:cNvSpPr txBox="1"/>
          <p:nvPr/>
        </p:nvSpPr>
        <p:spPr>
          <a:xfrm>
            <a:off x="419623" y="996757"/>
            <a:ext cx="3234295" cy="3539430"/>
          </a:xfrm>
          <a:prstGeom prst="rect">
            <a:avLst/>
          </a:prstGeom>
          <a:noFill/>
        </p:spPr>
        <p:txBody>
          <a:bodyPr wrap="square">
            <a:spAutoFit/>
          </a:bodyPr>
          <a:lstStyle/>
          <a:p>
            <a:r>
              <a:rPr lang="en-GB" sz="1600">
                <a:latin typeface="Roboto Light "/>
                <a:ea typeface="Roboto" panose="02000000000000000000" pitchFamily="2" charset="0"/>
                <a:cs typeface="Roboto" panose="02000000000000000000" pitchFamily="2" charset="0"/>
              </a:rPr>
              <a:t>You need to answer, ‘</a:t>
            </a:r>
            <a:r>
              <a:rPr lang="en-GB" sz="1600" b="1">
                <a:latin typeface="Roboto Light "/>
                <a:ea typeface="Roboto" panose="02000000000000000000" pitchFamily="2" charset="0"/>
                <a:cs typeface="Roboto" panose="02000000000000000000" pitchFamily="2" charset="0"/>
              </a:rPr>
              <a:t>Yes’</a:t>
            </a:r>
            <a:r>
              <a:rPr lang="en-GB" sz="1600">
                <a:latin typeface="Roboto Light "/>
                <a:ea typeface="Roboto" panose="02000000000000000000" pitchFamily="2" charset="0"/>
                <a:cs typeface="Roboto" panose="02000000000000000000" pitchFamily="2" charset="0"/>
              </a:rPr>
              <a:t> to this question in ‘More about you’ to identify you are eligible for the free school meals application fee waiver. </a:t>
            </a:r>
          </a:p>
          <a:p>
            <a:endParaRPr lang="en-GB" sz="1600" b="1">
              <a:solidFill>
                <a:srgbClr val="333333"/>
              </a:solidFill>
              <a:latin typeface="Roboto Light "/>
              <a:ea typeface="Roboto" panose="02000000000000000000" pitchFamily="2" charset="0"/>
              <a:cs typeface="Roboto" panose="02000000000000000000" pitchFamily="2" charset="0"/>
            </a:endParaRPr>
          </a:p>
          <a:p>
            <a:r>
              <a:rPr lang="en-GB" sz="1600" b="1">
                <a:solidFill>
                  <a:srgbClr val="333333"/>
                </a:solidFill>
                <a:latin typeface="Roboto Light "/>
                <a:ea typeface="Roboto" panose="02000000000000000000" pitchFamily="2" charset="0"/>
                <a:cs typeface="Roboto" panose="02000000000000000000" pitchFamily="2" charset="0"/>
                <a:hlinkClick r:id="rId3"/>
              </a:rPr>
              <a:t>Check if you’re eligible to have your application fee waived.  </a:t>
            </a:r>
            <a:endParaRPr lang="en-GB" sz="1600" b="1">
              <a:solidFill>
                <a:srgbClr val="333333"/>
              </a:solidFill>
              <a:latin typeface="Roboto Light "/>
              <a:ea typeface="Roboto" panose="02000000000000000000" pitchFamily="2" charset="0"/>
              <a:cs typeface="Roboto" panose="02000000000000000000" pitchFamily="2" charset="0"/>
            </a:endParaRPr>
          </a:p>
          <a:p>
            <a:endParaRPr lang="en-GB" sz="1600" b="1">
              <a:solidFill>
                <a:srgbClr val="333333"/>
              </a:solidFill>
              <a:latin typeface="Roboto Light "/>
            </a:endParaRPr>
          </a:p>
          <a:p>
            <a:r>
              <a:rPr lang="en-GB" sz="1600" b="1">
                <a:solidFill>
                  <a:srgbClr val="333333"/>
                </a:solidFill>
                <a:latin typeface="Roboto Light "/>
              </a:rPr>
              <a:t>Your school/college/centre will need to agree to your eligibility when reviewing your application and may require you to evidence this. </a:t>
            </a:r>
          </a:p>
        </p:txBody>
      </p:sp>
      <p:sp>
        <p:nvSpPr>
          <p:cNvPr id="2" name="TextBox 1">
            <a:extLst>
              <a:ext uri="{FF2B5EF4-FFF2-40B4-BE49-F238E27FC236}">
                <a16:creationId xmlns:a16="http://schemas.microsoft.com/office/drawing/2014/main" id="{1DD3FD1E-7A5B-6ED2-7B88-D83450AC6100}"/>
              </a:ext>
            </a:extLst>
          </p:cNvPr>
          <p:cNvSpPr txBox="1"/>
          <p:nvPr/>
        </p:nvSpPr>
        <p:spPr>
          <a:xfrm>
            <a:off x="419623" y="475214"/>
            <a:ext cx="7552802" cy="369332"/>
          </a:xfrm>
          <a:prstGeom prst="rect">
            <a:avLst/>
          </a:prstGeom>
          <a:noFill/>
        </p:spPr>
        <p:txBody>
          <a:bodyPr wrap="square">
            <a:spAutoFit/>
          </a:bodyPr>
          <a:lstStyle/>
          <a:p>
            <a:r>
              <a:rPr lang="en-GB" sz="1800">
                <a:solidFill>
                  <a:schemeClr val="bg1"/>
                </a:solidFill>
                <a:latin typeface="Roboto "/>
              </a:rPr>
              <a:t>Step 1</a:t>
            </a:r>
            <a:r>
              <a:rPr lang="en-GB" sz="1800" b="0">
                <a:solidFill>
                  <a:schemeClr val="bg1"/>
                </a:solidFill>
                <a:latin typeface="Roboto "/>
              </a:rPr>
              <a:t>: </a:t>
            </a:r>
            <a:r>
              <a:rPr lang="en-GB">
                <a:solidFill>
                  <a:schemeClr val="bg1"/>
                </a:solidFill>
                <a:latin typeface="Roboto "/>
              </a:rPr>
              <a:t>go to the </a:t>
            </a:r>
            <a:r>
              <a:rPr lang="en-GB" sz="1800" b="0">
                <a:solidFill>
                  <a:schemeClr val="bg1"/>
                </a:solidFill>
                <a:latin typeface="Roboto "/>
              </a:rPr>
              <a:t>‘</a:t>
            </a:r>
            <a:r>
              <a:rPr lang="en-GB" sz="1800">
                <a:solidFill>
                  <a:schemeClr val="bg1"/>
                </a:solidFill>
                <a:latin typeface="Roboto "/>
              </a:rPr>
              <a:t>More about you</a:t>
            </a:r>
            <a:r>
              <a:rPr lang="en-GB" sz="1800" b="0">
                <a:solidFill>
                  <a:schemeClr val="bg1"/>
                </a:solidFill>
                <a:latin typeface="Roboto "/>
              </a:rPr>
              <a:t>’ section of the application </a:t>
            </a:r>
          </a:p>
        </p:txBody>
      </p:sp>
      <p:pic>
        <p:nvPicPr>
          <p:cNvPr id="6" name="Picture 5">
            <a:extLst>
              <a:ext uri="{FF2B5EF4-FFF2-40B4-BE49-F238E27FC236}">
                <a16:creationId xmlns:a16="http://schemas.microsoft.com/office/drawing/2014/main" id="{91F51FD6-71F6-3588-E1F7-0C147B1FB812}"/>
              </a:ext>
            </a:extLst>
          </p:cNvPr>
          <p:cNvPicPr>
            <a:picLocks noChangeAspect="1"/>
          </p:cNvPicPr>
          <p:nvPr/>
        </p:nvPicPr>
        <p:blipFill rotWithShape="1">
          <a:blip r:embed="rId4"/>
          <a:srcRect r="27022"/>
          <a:stretch/>
        </p:blipFill>
        <p:spPr>
          <a:xfrm>
            <a:off x="3870960" y="659880"/>
            <a:ext cx="4985703" cy="3876307"/>
          </a:xfrm>
          <a:prstGeom prst="roundRect">
            <a:avLst>
              <a:gd name="adj" fmla="val 265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233647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a:latin typeface="Roboto "/>
                <a:ea typeface="Roboto"/>
                <a:cs typeface="Roboto"/>
              </a:rPr>
              <a:t>Review and submit</a:t>
            </a:r>
          </a:p>
        </p:txBody>
      </p:sp>
      <p:sp>
        <p:nvSpPr>
          <p:cNvPr id="7" name="Text Placeholder 6">
            <a:extLst>
              <a:ext uri="{FF2B5EF4-FFF2-40B4-BE49-F238E27FC236}">
                <a16:creationId xmlns:a16="http://schemas.microsoft.com/office/drawing/2014/main" id="{0BB37ACF-AE90-BA66-AF55-8597376E2076}"/>
              </a:ext>
            </a:extLst>
          </p:cNvPr>
          <p:cNvSpPr>
            <a:spLocks noGrp="1"/>
          </p:cNvSpPr>
          <p:nvPr>
            <p:ph type="body" idx="1"/>
          </p:nvPr>
        </p:nvSpPr>
        <p:spPr>
          <a:xfrm>
            <a:off x="287338" y="2937293"/>
            <a:ext cx="8223250" cy="276999"/>
          </a:xfrm>
        </p:spPr>
        <p:txBody>
          <a:bodyPr/>
          <a:lstStyle/>
          <a:p>
            <a:r>
              <a:rPr lang="en-GB"/>
              <a:t>All applicants will go through the application review process before being able to submit. </a:t>
            </a:r>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15 November 2024</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9</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65688"/>
            <a:ext cx="4483100" cy="225425"/>
          </a:xfrm>
        </p:spPr>
        <p:txBody>
          <a:bodyPr/>
          <a:lstStyle/>
          <a:p>
            <a:r>
              <a:rPr lang="en-US"/>
              <a:t>Security marking: </a:t>
            </a:r>
            <a:r>
              <a:rPr lang="en-US" b="1"/>
              <a:t>PUBLIC</a:t>
            </a:r>
          </a:p>
        </p:txBody>
      </p:sp>
    </p:spTree>
    <p:custDataLst>
      <p:tags r:id="rId1"/>
    </p:custDataLst>
    <p:extLst>
      <p:ext uri="{BB962C8B-B14F-4D97-AF65-F5344CB8AC3E}">
        <p14:creationId xmlns:p14="http://schemas.microsoft.com/office/powerpoint/2010/main" val="3169418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a65240f7-653f-4339-b3ff-b42b6f07f817">
      <Terms xmlns="http://schemas.microsoft.com/office/infopath/2007/PartnerControls"/>
    </lcf76f155ced4ddcb4097134ff3c332f>
    <Docapproved xmlns="a65240f7-653f-4339-b3ff-b42b6f07f817">YES</Docapproved>
    <SharedWithUsers xmlns="8ef8b447-b471-43cb-ac64-8c981068cc25">
      <UserInfo>
        <DisplayName>Phil Bowell</DisplayName>
        <AccountId>69</AccountId>
        <AccountType/>
      </UserInfo>
      <UserInfo>
        <DisplayName>Samantha Sykes</DisplayName>
        <AccountId>12</AccountId>
        <AccountType/>
      </UserInfo>
      <UserInfo>
        <DisplayName>Clare Cozens</DisplayName>
        <AccountId>67</AccountId>
        <AccountType/>
      </UserInfo>
      <UserInfo>
        <DisplayName>Emma Cole</DisplayName>
        <AccountId>92</AccountId>
        <AccountType/>
      </UserInfo>
      <UserInfo>
        <DisplayName>Sunil Parshotam</DisplayName>
        <AccountId>109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FACF49B4C5DB4DBBF0EC2B152E5589" ma:contentTypeVersion="18" ma:contentTypeDescription="Create a new document." ma:contentTypeScope="" ma:versionID="a5dc7b58b1a96bedd97d6aa2d4290cfb">
  <xsd:schema xmlns:xsd="http://www.w3.org/2001/XMLSchema" xmlns:xs="http://www.w3.org/2001/XMLSchema" xmlns:p="http://schemas.microsoft.com/office/2006/metadata/properties" xmlns:ns2="a65240f7-653f-4339-b3ff-b42b6f07f817" xmlns:ns3="8ef8b447-b471-43cb-ac64-8c981068cc25" xmlns:ns4="55603442-09ec-4cf3-b21f-b1c3f828b53a" targetNamespace="http://schemas.microsoft.com/office/2006/metadata/properties" ma:root="true" ma:fieldsID="4ca8f3f79cbc05b14ace0260f8dc7938" ns2:_="" ns3:_="" ns4:_="">
    <xsd:import namespace="a65240f7-653f-4339-b3ff-b42b6f07f817"/>
    <xsd:import namespace="8ef8b447-b471-43cb-ac64-8c981068cc25"/>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SearchProperties" minOccurs="0"/>
                <xsd:element ref="ns2:MediaLengthInSeconds" minOccurs="0"/>
                <xsd:element ref="ns2:MediaServiceObjectDetectorVersions" minOccurs="0"/>
                <xsd:element ref="ns2:Docapprov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240f7-653f-4339-b3ff-b42b6f07f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Docapproved" ma:index="24" nillable="true" ma:displayName="Doc approved" ma:default="YES" ma:format="Dropdown" ma:internalName="Docapprove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6f45749-bb97-416f-a60f-2131c0fc8f72}" ma:internalName="TaxCatchAll" ma:showField="CatchAllData" ma:web="8ef8b447-b471-43cb-ac64-8c981068cc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FDCD6-A7AB-4E9A-8D34-6EB49E737799}">
  <ds:schemaRefs>
    <ds:schemaRef ds:uri="http://www.w3.org/XML/1998/namespace"/>
    <ds:schemaRef ds:uri="55603442-09ec-4cf3-b21f-b1c3f828b53a"/>
    <ds:schemaRef ds:uri="http://purl.org/dc/elements/1.1/"/>
    <ds:schemaRef ds:uri="a65240f7-653f-4339-b3ff-b42b6f07f817"/>
    <ds:schemaRef ds:uri="http://schemas.openxmlformats.org/package/2006/metadata/core-properties"/>
    <ds:schemaRef ds:uri="http://purl.org/dc/terms/"/>
    <ds:schemaRef ds:uri="8ef8b447-b471-43cb-ac64-8c981068cc25"/>
    <ds:schemaRef ds:uri="http://purl.org/dc/dcmitype/"/>
    <ds:schemaRef ds:uri="http://schemas.microsoft.com/office/2006/documentManagement/typ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57049473-5D77-42C5-93A7-90E61522BFC4}">
  <ds:schemaRefs>
    <ds:schemaRef ds:uri="55603442-09ec-4cf3-b21f-b1c3f828b53a"/>
    <ds:schemaRef ds:uri="8ef8b447-b471-43cb-ac64-8c981068cc25"/>
    <ds:schemaRef ds:uri="a65240f7-653f-4339-b3ff-b42b6f07f8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306</TotalTime>
  <Words>3276</Words>
  <Application>Microsoft Office PowerPoint</Application>
  <PresentationFormat>On-screen Show (16:9)</PresentationFormat>
  <Paragraphs>285</Paragraphs>
  <Slides>39</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Arial</vt:lpstr>
      <vt:lpstr>Calibri</vt:lpstr>
      <vt:lpstr>Calibri Light</vt:lpstr>
      <vt:lpstr>Courier New</vt:lpstr>
      <vt:lpstr>Oswald</vt:lpstr>
      <vt:lpstr>Roboto</vt:lpstr>
      <vt:lpstr>Roboto </vt:lpstr>
      <vt:lpstr>Roboto Black</vt:lpstr>
      <vt:lpstr>Roboto Light</vt:lpstr>
      <vt:lpstr>Roboto Light </vt:lpstr>
      <vt:lpstr>Wingdings</vt:lpstr>
      <vt:lpstr>ucas2020</vt:lpstr>
      <vt:lpstr>      Free School Meals (FSM)  Guidance for Registered Centres 2025 Cycle    </vt:lpstr>
      <vt:lpstr>Using this deck</vt:lpstr>
      <vt:lpstr>PowerPoint Presentation</vt:lpstr>
      <vt:lpstr>Student actions</vt:lpstr>
      <vt:lpstr>PowerPoint Presentation</vt:lpstr>
      <vt:lpstr>PowerPoint Presentation</vt:lpstr>
      <vt:lpstr>PowerPoint Presentation</vt:lpstr>
      <vt:lpstr>PowerPoint Presentation</vt:lpstr>
      <vt:lpstr>Review and submit</vt:lpstr>
      <vt:lpstr>PowerPoint Presentation</vt:lpstr>
      <vt:lpstr>PowerPoint Presentation</vt:lpstr>
      <vt:lpstr>PowerPoint Presentation</vt:lpstr>
      <vt:lpstr>Pay and submit</vt:lpstr>
      <vt:lpstr>PowerPoint Presentation</vt:lpstr>
      <vt:lpstr>PowerPoint Presentation</vt:lpstr>
      <vt:lpstr>PowerPoint Presentation</vt:lpstr>
      <vt:lpstr>PowerPoint Presentation</vt:lpstr>
      <vt:lpstr>PowerPoint Presentation</vt:lpstr>
      <vt:lpstr>PowerPoint Presentation</vt:lpstr>
      <vt:lpstr>Registered Centre actions </vt:lpstr>
      <vt:lpstr>Reviewing your payment method</vt:lpstr>
      <vt:lpstr>PowerPoint Presentation</vt:lpstr>
      <vt:lpstr>PowerPoint Presentation</vt:lpstr>
      <vt:lpstr>PowerPoint Presentation</vt:lpstr>
      <vt:lpstr>Agreeing in Adviser Portal </vt:lpstr>
      <vt:lpstr>PowerPoint Presentation</vt:lpstr>
      <vt:lpstr>PowerPoint Presentation</vt:lpstr>
      <vt:lpstr>PowerPoint Presentation</vt:lpstr>
      <vt:lpstr>PowerPoint Presentation</vt:lpstr>
      <vt:lpstr>PowerPoint Presentation</vt:lpstr>
      <vt:lpstr>PowerPoint Presentation</vt:lpstr>
      <vt:lpstr>Warnings and  Checks using filters and columns</vt:lpstr>
      <vt:lpstr>New FSM Filter – added 14.11.2024</vt:lpstr>
      <vt:lpstr>New warning message – added 14.11.2024</vt:lpstr>
      <vt:lpstr>New warning message – added 14.11.2024</vt:lpstr>
      <vt:lpstr>New FSM Filter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Maria Gould</cp:lastModifiedBy>
  <cp:revision>3</cp:revision>
  <dcterms:created xsi:type="dcterms:W3CDTF">2020-07-08T13:08:58Z</dcterms:created>
  <dcterms:modified xsi:type="dcterms:W3CDTF">2024-11-15T15:10:29Z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0x010100F8FACF49B4C5DB4DBBF0EC2B152E5589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8401AE06-C6AB-43F3-A59E-9BAEAA453469</vt:lpwstr>
  </property>
  <property fmtid="{D5CDD505-2E9C-101B-9397-08002B2CF9AE}" pid="12" name="ArticulatePath">
    <vt:lpwstr>Clearing 2022 hub and application</vt:lpwstr>
  </property>
</Properties>
</file>