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33"/>
  </p:notesMasterIdLst>
  <p:sldIdLst>
    <p:sldId id="392" r:id="rId5"/>
    <p:sldId id="468" r:id="rId6"/>
    <p:sldId id="478" r:id="rId7"/>
    <p:sldId id="384" r:id="rId8"/>
    <p:sldId id="386" r:id="rId9"/>
    <p:sldId id="372" r:id="rId10"/>
    <p:sldId id="373" r:id="rId11"/>
    <p:sldId id="476" r:id="rId12"/>
    <p:sldId id="385" r:id="rId13"/>
    <p:sldId id="474" r:id="rId14"/>
    <p:sldId id="479" r:id="rId15"/>
    <p:sldId id="475" r:id="rId16"/>
    <p:sldId id="473" r:id="rId17"/>
    <p:sldId id="477" r:id="rId18"/>
    <p:sldId id="471" r:id="rId19"/>
    <p:sldId id="375" r:id="rId20"/>
    <p:sldId id="376" r:id="rId21"/>
    <p:sldId id="391" r:id="rId22"/>
    <p:sldId id="377" r:id="rId23"/>
    <p:sldId id="378" r:id="rId24"/>
    <p:sldId id="379" r:id="rId25"/>
    <p:sldId id="380" r:id="rId26"/>
    <p:sldId id="387" r:id="rId27"/>
    <p:sldId id="469" r:id="rId28"/>
    <p:sldId id="382" r:id="rId29"/>
    <p:sldId id="470" r:id="rId30"/>
    <p:sldId id="388" r:id="rId31"/>
    <p:sldId id="390" r:id="rId32"/>
  </p:sldIdLst>
  <p:sldSz cx="9144000" cy="5143500" type="screen16x9"/>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B4748-6442-F55F-B45F-9B7F6CFC6931}" name="Courteney Sheppard" initials="CS" userId="S::c.sheppard@ucas.ac.uk::bd4b4bf9-a792-4cb3-84b1-08dc3d396d5e" providerId="AD"/>
  <p188:author id="{4A611C5D-401C-8C5B-4101-BB5E693D7DE0}" name="Louise Cyprien" initials="LC" userId="S::l.cyprien@ucas.ac.uk::1c7b4ea1-1f9f-43ee-9c3c-2f5c08448edb" providerId="AD"/>
  <p188:author id="{3CA79A8E-CF86-1748-A888-11FA11F70B23}" name="Silva Carver" initials="SC" userId="S::S.Carver@ucas.ac.uk::caef1096-6fc8-4bb8-bdc3-922372347c66" providerId="AD"/>
  <p188:author id="{74B084C6-0DDB-CCCC-8127-A86747C02E21}" name="Samantha Sykes" initials="SS" userId="S::s.sykes@ucas.ac.uk::90c81e61-1625-4134-9dba-bbafe25093fa" providerId="AD"/>
  <p188:author id="{0BC970EC-F92B-7AFE-628B-5321F513A322}" name="Samantha Sykes" initials="SS" userId="S::S.Sykes@ucas.ac.uk::90c81e61-1625-4134-9dba-bbafe25093fa" providerId="AD"/>
  <p188:author id="{AA3E39F3-9E23-CC29-6BFF-B9EBEEE29E18}" name="Harry Dennish" initials="HD" userId="S::h.dennish@ucas.ac.uk::c040ac76-e0f3-4923-afa3-1a46630e04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9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76A6C-59FF-476A-A149-83B8220EC109}" v="10" dt="2024-04-17T16:17:49.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618" y="108"/>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6</a:t>
            </a:fld>
            <a:endParaRPr lang="en-US"/>
          </a:p>
        </p:txBody>
      </p:sp>
    </p:spTree>
    <p:extLst>
      <p:ext uri="{BB962C8B-B14F-4D97-AF65-F5344CB8AC3E}">
        <p14:creationId xmlns:p14="http://schemas.microsoft.com/office/powerpoint/2010/main" val="385056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8</a:t>
            </a:fld>
            <a:endParaRPr lang="en-US"/>
          </a:p>
        </p:txBody>
      </p:sp>
    </p:spTree>
    <p:extLst>
      <p:ext uri="{BB962C8B-B14F-4D97-AF65-F5344CB8AC3E}">
        <p14:creationId xmlns:p14="http://schemas.microsoft.com/office/powerpoint/2010/main" val="297324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9</a:t>
            </a:fld>
            <a:endParaRPr lang="en-US"/>
          </a:p>
        </p:txBody>
      </p:sp>
    </p:spTree>
    <p:extLst>
      <p:ext uri="{BB962C8B-B14F-4D97-AF65-F5344CB8AC3E}">
        <p14:creationId xmlns:p14="http://schemas.microsoft.com/office/powerpoint/2010/main" val="12537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16</a:t>
            </a:fld>
            <a:endParaRPr lang="en-US"/>
          </a:p>
        </p:txBody>
      </p:sp>
    </p:spTree>
    <p:extLst>
      <p:ext uri="{BB962C8B-B14F-4D97-AF65-F5344CB8AC3E}">
        <p14:creationId xmlns:p14="http://schemas.microsoft.com/office/powerpoint/2010/main" val="3411204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17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17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17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17 April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17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17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17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17 April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4.xml"/><Relationship Id="rId1" Type="http://schemas.openxmlformats.org/officeDocument/2006/relationships/tags" Target="../tags/tag1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1.xml"/><Relationship Id="rId1" Type="http://schemas.openxmlformats.org/officeDocument/2006/relationships/tags" Target="../tags/tag1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3.xml"/><Relationship Id="rId1" Type="http://schemas.openxmlformats.org/officeDocument/2006/relationships/tags" Target="../tags/tag1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www.ucas.com/clearing-launch" TargetMode="External"/><Relationship Id="rId2" Type="http://schemas.openxmlformats.org/officeDocument/2006/relationships/slideLayout" Target="../slideLayouts/slideLayout63.xml"/><Relationship Id="rId1" Type="http://schemas.openxmlformats.org/officeDocument/2006/relationships/tags" Target="../tags/tag1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16.xml"/><Relationship Id="rId6" Type="http://schemas.openxmlformats.org/officeDocument/2006/relationships/hyperlink" Target="https://www.ucas.com/undergraduate/results-confirmation-and-clearing/results/what-your-application-status-means#:~:text=At%20least%20one%20of%20your,date%20or%20point%20of%20entry."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63.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63.xml"/><Relationship Id="rId1" Type="http://schemas.openxmlformats.org/officeDocument/2006/relationships/tags" Target="../tags/tag18.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63.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9.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3.xml"/><Relationship Id="rId1" Type="http://schemas.openxmlformats.org/officeDocument/2006/relationships/tags" Target="../tags/tag20.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3.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3.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4.xml"/><Relationship Id="rId1" Type="http://schemas.openxmlformats.org/officeDocument/2006/relationships/tags" Target="../tags/tag2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5.xml"/><Relationship Id="rId1" Type="http://schemas.openxmlformats.org/officeDocument/2006/relationships/tags" Target="../tags/tag24.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6.xml"/><Relationship Id="rId1" Type="http://schemas.openxmlformats.org/officeDocument/2006/relationships/tags" Target="../tags/tag26.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6.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6.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9.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3.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3.xml"/><Relationship Id="rId1" Type="http://schemas.openxmlformats.org/officeDocument/2006/relationships/tags" Target="../tags/tag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3.xml"/><Relationship Id="rId1" Type="http://schemas.openxmlformats.org/officeDocument/2006/relationships/tags" Target="../tags/tag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2.xml"/><Relationship Id="rId1" Type="http://schemas.openxmlformats.org/officeDocument/2006/relationships/tags" Target="../tags/tag8.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2.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2.xml"/><Relationship Id="rId1" Type="http://schemas.openxmlformats.org/officeDocument/2006/relationships/tags" Target="../tags/tag10.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E257F9-E148-3916-28AD-E54CB959AB90}"/>
              </a:ext>
            </a:extLst>
          </p:cNvPr>
          <p:cNvSpPr>
            <a:spLocks noGrp="1"/>
          </p:cNvSpPr>
          <p:nvPr>
            <p:ph type="ctrTitle"/>
          </p:nvPr>
        </p:nvSpPr>
        <p:spPr>
          <a:xfrm>
            <a:off x="593145" y="3320362"/>
            <a:ext cx="4454686" cy="926058"/>
          </a:xfrm>
        </p:spPr>
        <p:txBody>
          <a:bodyPr/>
          <a:lstStyle/>
          <a:p>
            <a:br>
              <a:rPr lang="en-GB" sz="3600" dirty="0">
                <a:latin typeface="Roboto" panose="02000000000000000000" pitchFamily="2" charset="0"/>
              </a:rPr>
            </a:br>
            <a:br>
              <a:rPr lang="en-GB" sz="3600" dirty="0">
                <a:latin typeface="Roboto" panose="02000000000000000000" pitchFamily="2" charset="0"/>
              </a:rPr>
            </a:br>
            <a:br>
              <a:rPr lang="en-GB" sz="3600" dirty="0">
                <a:latin typeface="Roboto" panose="02000000000000000000" pitchFamily="2" charset="0"/>
              </a:rPr>
            </a:br>
            <a:br>
              <a:rPr lang="en-GB" sz="3600" dirty="0">
                <a:latin typeface="Roboto" panose="02000000000000000000" pitchFamily="2" charset="0"/>
              </a:rPr>
            </a:br>
            <a:br>
              <a:rPr lang="en-GB" sz="3600" dirty="0">
                <a:latin typeface="Roboto" panose="02000000000000000000" pitchFamily="2" charset="0"/>
              </a:rPr>
            </a:br>
            <a:br>
              <a:rPr lang="en-GB" sz="3600" dirty="0">
                <a:latin typeface="Roboto" panose="02000000000000000000" pitchFamily="2" charset="0"/>
              </a:rPr>
            </a:br>
            <a:r>
              <a:rPr lang="en-GB" sz="3600" dirty="0">
                <a:latin typeface="Roboto" panose="02000000000000000000" pitchFamily="2" charset="0"/>
              </a:rPr>
              <a:t>Confirmation &amp; </a:t>
            </a:r>
            <a:br>
              <a:rPr lang="en-GB" sz="3600" dirty="0">
                <a:latin typeface="Roboto" panose="02000000000000000000" pitchFamily="2" charset="0"/>
              </a:rPr>
            </a:br>
            <a:r>
              <a:rPr lang="en-GB" sz="3600" dirty="0">
                <a:latin typeface="Roboto" panose="02000000000000000000" pitchFamily="2" charset="0"/>
              </a:rPr>
              <a:t>Clearing </a:t>
            </a:r>
            <a:r>
              <a:rPr lang="en-GB" sz="3600" dirty="0">
                <a:solidFill>
                  <a:schemeClr val="accent2"/>
                </a:solidFill>
                <a:latin typeface="Roboto" panose="02000000000000000000" pitchFamily="2" charset="0"/>
              </a:rPr>
              <a:t>2024</a:t>
            </a:r>
            <a:br>
              <a:rPr lang="en-GB" sz="3600" dirty="0">
                <a:solidFill>
                  <a:schemeClr val="accent2"/>
                </a:solidFill>
                <a:latin typeface="Roboto" panose="02000000000000000000" pitchFamily="2" charset="0"/>
              </a:rPr>
            </a:br>
            <a:br>
              <a:rPr lang="en-GB" sz="1100" dirty="0">
                <a:solidFill>
                  <a:schemeClr val="accent2"/>
                </a:solidFill>
                <a:latin typeface="Roboto" panose="02000000000000000000" pitchFamily="2" charset="0"/>
              </a:rPr>
            </a:br>
            <a:r>
              <a:rPr lang="en-GB" sz="1400" dirty="0">
                <a:solidFill>
                  <a:schemeClr val="accent2"/>
                </a:solidFill>
                <a:latin typeface="Roboto" panose="02000000000000000000" pitchFamily="2" charset="0"/>
              </a:rPr>
              <a:t>The student application journey </a:t>
            </a:r>
            <a:br>
              <a:rPr lang="en-GB" sz="3600" dirty="0"/>
            </a:br>
            <a:r>
              <a:rPr lang="en-GB" sz="3600" dirty="0"/>
              <a:t> </a:t>
            </a:r>
            <a:br>
              <a:rPr lang="en-GB" dirty="0"/>
            </a:br>
            <a:endParaRPr lang="en-GB" sz="3600" dirty="0">
              <a:solidFill>
                <a:schemeClr val="accent2"/>
              </a:solidFill>
              <a:latin typeface="Roboto" panose="02000000000000000000" pitchFamily="2" charset="0"/>
            </a:endParaRPr>
          </a:p>
        </p:txBody>
      </p:sp>
      <p:sp>
        <p:nvSpPr>
          <p:cNvPr id="2" name="Rectangle 1">
            <a:extLst>
              <a:ext uri="{FF2B5EF4-FFF2-40B4-BE49-F238E27FC236}">
                <a16:creationId xmlns:a16="http://schemas.microsoft.com/office/drawing/2014/main" id="{84131371-B7BA-B076-86F2-41202EC6992B}"/>
              </a:ext>
            </a:extLst>
          </p:cNvPr>
          <p:cNvSpPr/>
          <p:nvPr/>
        </p:nvSpPr>
        <p:spPr>
          <a:xfrm>
            <a:off x="465082" y="4319752"/>
            <a:ext cx="3965027" cy="189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000" dirty="0"/>
              <a:t>Last updated 15/04/2024</a:t>
            </a:r>
          </a:p>
        </p:txBody>
      </p:sp>
    </p:spTree>
    <p:custDataLst>
      <p:tags r:id="rId1"/>
    </p:custDataLst>
    <p:extLst>
      <p:ext uri="{BB962C8B-B14F-4D97-AF65-F5344CB8AC3E}">
        <p14:creationId xmlns:p14="http://schemas.microsoft.com/office/powerpoint/2010/main" val="4197221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10</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387921" y="455251"/>
            <a:ext cx="7612063" cy="639762"/>
          </a:xfrm>
        </p:spPr>
        <p:txBody>
          <a:bodyPr/>
          <a:lstStyle/>
          <a:p>
            <a:r>
              <a:rPr lang="en-GB" dirty="0">
                <a:latin typeface="Roboto" panose="02000000000000000000" pitchFamily="2" charset="0"/>
              </a:rPr>
              <a:t>You’ve been placed!</a:t>
            </a:r>
          </a:p>
        </p:txBody>
      </p:sp>
      <p:sp>
        <p:nvSpPr>
          <p:cNvPr id="13" name="TextBox 12">
            <a:extLst>
              <a:ext uri="{FF2B5EF4-FFF2-40B4-BE49-F238E27FC236}">
                <a16:creationId xmlns:a16="http://schemas.microsoft.com/office/drawing/2014/main" id="{DAC5A459-7EC5-8183-A0B3-B3C73B54BEC3}"/>
              </a:ext>
            </a:extLst>
          </p:cNvPr>
          <p:cNvSpPr txBox="1"/>
          <p:nvPr/>
        </p:nvSpPr>
        <p:spPr>
          <a:xfrm>
            <a:off x="387921" y="1105152"/>
            <a:ext cx="8188919" cy="1261884"/>
          </a:xfrm>
          <a:prstGeom prst="rect">
            <a:avLst/>
          </a:prstGeom>
          <a:noFill/>
        </p:spPr>
        <p:txBody>
          <a:bodyPr wrap="square" lIns="91440" tIns="45720" rIns="91440" bIns="45720" rtlCol="0" anchor="t">
            <a:spAutoFit/>
          </a:bodyPr>
          <a:lstStyle/>
          <a:p>
            <a:endParaRPr lang="en-GB" sz="1400" b="1" dirty="0">
              <a:effectLst/>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If an applicant has been successful with their application, they’ll see a confirmation banner confirming their place at their firm or insurance choice, we'll also email them. </a:t>
            </a:r>
          </a:p>
          <a:p>
            <a:r>
              <a:rPr lang="en-GB" sz="1600" dirty="0">
                <a:latin typeface="Roboto Light" panose="02000000000000000000" pitchFamily="2" charset="0"/>
                <a:ea typeface="Roboto Light" panose="02000000000000000000" pitchFamily="2" charset="0"/>
                <a:cs typeface="Roboto Light" panose="02000000000000000000" pitchFamily="2" charset="0"/>
              </a:rPr>
              <a:t>They should receive details from the university or college about what to do next.</a:t>
            </a:r>
          </a:p>
          <a:p>
            <a:endParaRPr lang="en-GB" sz="1400" dirty="0"/>
          </a:p>
        </p:txBody>
      </p:sp>
      <p:pic>
        <p:nvPicPr>
          <p:cNvPr id="8" name="Picture 7" descr="A close-up of a message&#10;&#10;Description automatically generated">
            <a:extLst>
              <a:ext uri="{FF2B5EF4-FFF2-40B4-BE49-F238E27FC236}">
                <a16:creationId xmlns:a16="http://schemas.microsoft.com/office/drawing/2014/main" id="{86F152B0-D3BA-33EA-4A3B-A74527B3D676}"/>
              </a:ext>
            </a:extLst>
          </p:cNvPr>
          <p:cNvPicPr>
            <a:picLocks noChangeAspect="1"/>
          </p:cNvPicPr>
          <p:nvPr/>
        </p:nvPicPr>
        <p:blipFill>
          <a:blip r:embed="rId3"/>
          <a:stretch>
            <a:fillRect/>
          </a:stretch>
        </p:blipFill>
        <p:spPr>
          <a:xfrm>
            <a:off x="587942" y="2433148"/>
            <a:ext cx="8122140" cy="1928089"/>
          </a:xfrm>
          <a:prstGeom prst="rect">
            <a:avLst/>
          </a:prstGeom>
        </p:spPr>
      </p:pic>
    </p:spTree>
    <p:custDataLst>
      <p:tags r:id="rId1"/>
    </p:custDataLst>
    <p:extLst>
      <p:ext uri="{BB962C8B-B14F-4D97-AF65-F5344CB8AC3E}">
        <p14:creationId xmlns:p14="http://schemas.microsoft.com/office/powerpoint/2010/main" val="3577638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4759A1-C1DF-C53E-0AE7-C2F87405377E}"/>
              </a:ext>
            </a:extLst>
          </p:cNvPr>
          <p:cNvSpPr>
            <a:spLocks noGrp="1"/>
          </p:cNvSpPr>
          <p:nvPr>
            <p:ph type="dt" sz="half" idx="2"/>
          </p:nvPr>
        </p:nvSpPr>
        <p:spPr/>
        <p:txBody>
          <a:bodyPr/>
          <a:lstStyle/>
          <a:p>
            <a:fld id="{E13ED7F5-D386-9F4E-93F6-FF04FAB3DF3D}" type="datetime4">
              <a:rPr lang="en-GB" smtClean="0"/>
              <a:pPr/>
              <a:t>17 April 2024</a:t>
            </a:fld>
            <a:endParaRPr lang="en-US"/>
          </a:p>
        </p:txBody>
      </p:sp>
      <p:sp>
        <p:nvSpPr>
          <p:cNvPr id="5" name="Slide Number Placeholder 4">
            <a:extLst>
              <a:ext uri="{FF2B5EF4-FFF2-40B4-BE49-F238E27FC236}">
                <a16:creationId xmlns:a16="http://schemas.microsoft.com/office/drawing/2014/main" id="{D6771DDB-DFE1-87D2-74A0-2464BEF7CBDF}"/>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6" name="Footer Placeholder 5">
            <a:extLst>
              <a:ext uri="{FF2B5EF4-FFF2-40B4-BE49-F238E27FC236}">
                <a16:creationId xmlns:a16="http://schemas.microsoft.com/office/drawing/2014/main" id="{62C32707-153A-7E42-68CB-7566EC1D5D29}"/>
              </a:ext>
            </a:extLst>
          </p:cNvPr>
          <p:cNvSpPr>
            <a:spLocks noGrp="1"/>
          </p:cNvSpPr>
          <p:nvPr>
            <p:ph type="ftr" sz="quarter" idx="3"/>
          </p:nvPr>
        </p:nvSpPr>
        <p:spPr/>
        <p:txBody>
          <a:bodyPr/>
          <a:lstStyle/>
          <a:p>
            <a:r>
              <a:rPr lang="en-US" dirty="0"/>
              <a:t>Security marking: </a:t>
            </a:r>
            <a:r>
              <a:rPr lang="en-US" b="1" dirty="0"/>
              <a:t>PUBLIC</a:t>
            </a:r>
          </a:p>
        </p:txBody>
      </p:sp>
      <p:sp>
        <p:nvSpPr>
          <p:cNvPr id="2" name="Content Placeholder 1">
            <a:extLst>
              <a:ext uri="{FF2B5EF4-FFF2-40B4-BE49-F238E27FC236}">
                <a16:creationId xmlns:a16="http://schemas.microsoft.com/office/drawing/2014/main" id="{E44BF98C-4B5D-E27B-7A58-324E1B81253B}"/>
              </a:ext>
            </a:extLst>
          </p:cNvPr>
          <p:cNvSpPr>
            <a:spLocks noGrp="1"/>
          </p:cNvSpPr>
          <p:nvPr>
            <p:ph idx="4294967295"/>
          </p:nvPr>
        </p:nvSpPr>
        <p:spPr>
          <a:xfrm>
            <a:off x="287338" y="1922659"/>
            <a:ext cx="3190875" cy="2422525"/>
          </a:xfrm>
        </p:spPr>
        <p:txBody>
          <a:bodyPr/>
          <a:lstStyle/>
          <a:p>
            <a:pPr marL="0" indent="0">
              <a:buNone/>
            </a:pPr>
            <a:r>
              <a:rPr lang="en-GB" sz="1600" dirty="0">
                <a:latin typeface="Roboto Light" panose="02000000000000000000" pitchFamily="2" charset="0"/>
                <a:ea typeface="Roboto Light" panose="02000000000000000000" pitchFamily="2" charset="0"/>
                <a:cs typeface="Roboto Light" panose="02000000000000000000" pitchFamily="2" charset="0"/>
              </a:rPr>
              <a:t>Applicants may be offered an unconditional place with substantial changes to the original choice. </a:t>
            </a:r>
            <a:endParaRPr lang="en-GB" sz="1600" dirty="0">
              <a:latin typeface="Roboto Light" panose="02000000000000000000" pitchFamily="2" charset="0"/>
            </a:endParaRPr>
          </a:p>
          <a:p>
            <a:pPr marL="0" indent="0">
              <a:buNone/>
            </a:pPr>
            <a:r>
              <a:rPr lang="en-GB" sz="1600" dirty="0">
                <a:latin typeface="Roboto Light" panose="02000000000000000000" pitchFamily="2" charset="0"/>
                <a:ea typeface="Roboto Light" panose="02000000000000000000" pitchFamily="2" charset="0"/>
                <a:cs typeface="Roboto Light" panose="02000000000000000000" pitchFamily="2" charset="0"/>
              </a:rPr>
              <a:t>This usually happens if an applicant didn't meet their conditions, but the university or college wants to offer them a different course, start date and/or point of entry.</a:t>
            </a:r>
          </a:p>
          <a:p>
            <a:endParaRPr lang="en-GB" sz="1600" dirty="0"/>
          </a:p>
        </p:txBody>
      </p:sp>
      <p:sp>
        <p:nvSpPr>
          <p:cNvPr id="3" name="Title 2">
            <a:extLst>
              <a:ext uri="{FF2B5EF4-FFF2-40B4-BE49-F238E27FC236}">
                <a16:creationId xmlns:a16="http://schemas.microsoft.com/office/drawing/2014/main" id="{2AAA339C-FCA0-CC13-FED1-68C44C134E83}"/>
              </a:ext>
            </a:extLst>
          </p:cNvPr>
          <p:cNvSpPr>
            <a:spLocks noGrp="1"/>
          </p:cNvSpPr>
          <p:nvPr>
            <p:ph type="title" idx="4294967295"/>
          </p:nvPr>
        </p:nvSpPr>
        <p:spPr>
          <a:xfrm>
            <a:off x="287338" y="157265"/>
            <a:ext cx="7610475" cy="1019175"/>
          </a:xfrm>
        </p:spPr>
        <p:txBody>
          <a:bodyPr/>
          <a:lstStyle/>
          <a:p>
            <a:r>
              <a:rPr lang="en-GB" dirty="0">
                <a:latin typeface="Roboto" panose="02000000000000000000" pitchFamily="2" charset="0"/>
              </a:rPr>
              <a:t>Unconditional change of course </a:t>
            </a:r>
            <a:endParaRPr lang="en-GB" dirty="0"/>
          </a:p>
        </p:txBody>
      </p:sp>
      <p:pic>
        <p:nvPicPr>
          <p:cNvPr id="8" name="Picture 7">
            <a:extLst>
              <a:ext uri="{FF2B5EF4-FFF2-40B4-BE49-F238E27FC236}">
                <a16:creationId xmlns:a16="http://schemas.microsoft.com/office/drawing/2014/main" id="{21F5A02D-4D3A-E8A2-CB9D-603EE31B540B}"/>
              </a:ext>
            </a:extLst>
          </p:cNvPr>
          <p:cNvPicPr>
            <a:picLocks noChangeAspect="1"/>
          </p:cNvPicPr>
          <p:nvPr/>
        </p:nvPicPr>
        <p:blipFill>
          <a:blip r:embed="rId2"/>
          <a:stretch>
            <a:fillRect/>
          </a:stretch>
        </p:blipFill>
        <p:spPr>
          <a:xfrm>
            <a:off x="3618275" y="1568359"/>
            <a:ext cx="5238387" cy="3131127"/>
          </a:xfrm>
          <a:prstGeom prst="rect">
            <a:avLst/>
          </a:prstGeom>
        </p:spPr>
      </p:pic>
    </p:spTree>
    <p:extLst>
      <p:ext uri="{BB962C8B-B14F-4D97-AF65-F5344CB8AC3E}">
        <p14:creationId xmlns:p14="http://schemas.microsoft.com/office/powerpoint/2010/main" val="4050996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12</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470375" y="369463"/>
            <a:ext cx="7612063" cy="639763"/>
          </a:xfrm>
        </p:spPr>
        <p:txBody>
          <a:bodyPr/>
          <a:lstStyle/>
          <a:p>
            <a:r>
              <a:rPr lang="en-GB" dirty="0">
                <a:latin typeface="Roboto" panose="02000000000000000000" pitchFamily="2" charset="0"/>
              </a:rPr>
              <a:t>Unconditional change of course </a:t>
            </a:r>
          </a:p>
        </p:txBody>
      </p:sp>
      <p:sp>
        <p:nvSpPr>
          <p:cNvPr id="6" name="TextBox 5">
            <a:extLst>
              <a:ext uri="{FF2B5EF4-FFF2-40B4-BE49-F238E27FC236}">
                <a16:creationId xmlns:a16="http://schemas.microsoft.com/office/drawing/2014/main" id="{BE4F0F75-5C99-B12C-FE43-87AB622E5F59}"/>
              </a:ext>
            </a:extLst>
          </p:cNvPr>
          <p:cNvSpPr txBox="1"/>
          <p:nvPr/>
        </p:nvSpPr>
        <p:spPr>
          <a:xfrm>
            <a:off x="470375" y="2390091"/>
            <a:ext cx="3847168" cy="1938992"/>
          </a:xfrm>
          <a:prstGeom prst="rect">
            <a:avLst/>
          </a:prstGeom>
          <a:noFill/>
        </p:spPr>
        <p:txBody>
          <a:bodyPr wrap="square">
            <a:spAutoFit/>
          </a:bodyPr>
          <a:lstStyle/>
          <a:p>
            <a:pPr algn="l"/>
            <a:r>
              <a:rPr lang="en-GB" sz="1500" dirty="0">
                <a:latin typeface="Roboto Light" panose="02000000000000000000" pitchFamily="2" charset="0"/>
                <a:ea typeface="Roboto Light" panose="02000000000000000000" pitchFamily="2" charset="0"/>
                <a:cs typeface="Roboto Light" panose="02000000000000000000" pitchFamily="2" charset="0"/>
              </a:rPr>
              <a:t>Applicants should check the details in the application and reply to the offer </a:t>
            </a:r>
            <a:r>
              <a:rPr lang="en-GB" sz="1500" b="1" dirty="0">
                <a:latin typeface="Roboto Light" panose="02000000000000000000" pitchFamily="2" charset="0"/>
                <a:ea typeface="Roboto Light" panose="02000000000000000000" pitchFamily="2" charset="0"/>
                <a:cs typeface="Roboto Light" panose="02000000000000000000" pitchFamily="2" charset="0"/>
              </a:rPr>
              <a:t>within 5 days</a:t>
            </a:r>
            <a:r>
              <a:rPr lang="en-GB" sz="1500" dirty="0">
                <a:latin typeface="Roboto Light" panose="02000000000000000000" pitchFamily="2" charset="0"/>
                <a:ea typeface="Roboto Light" panose="02000000000000000000" pitchFamily="2" charset="0"/>
                <a:cs typeface="Roboto Light" panose="02000000000000000000" pitchFamily="2" charset="0"/>
              </a:rPr>
              <a:t>. </a:t>
            </a:r>
          </a:p>
          <a:p>
            <a:pPr algn="l"/>
            <a:endParaRPr lang="en-GB" sz="1500" dirty="0">
              <a:latin typeface="Roboto Light" panose="02000000000000000000" pitchFamily="2" charset="0"/>
              <a:ea typeface="Roboto Light" panose="02000000000000000000" pitchFamily="2" charset="0"/>
              <a:cs typeface="Roboto Light" panose="02000000000000000000" pitchFamily="2" charset="0"/>
            </a:endParaRPr>
          </a:p>
          <a:p>
            <a:pPr algn="l"/>
            <a:r>
              <a:rPr lang="en-GB" sz="1500" dirty="0">
                <a:latin typeface="Roboto Light" panose="02000000000000000000" pitchFamily="2" charset="0"/>
                <a:ea typeface="Roboto Light" panose="02000000000000000000" pitchFamily="2" charset="0"/>
                <a:cs typeface="Roboto Light" panose="02000000000000000000" pitchFamily="2" charset="0"/>
              </a:rPr>
              <a:t>If they have any questions or concerns about the change, they need to speak to the university or college to find out why they’ve made this change.</a:t>
            </a:r>
          </a:p>
        </p:txBody>
      </p:sp>
      <p:grpSp>
        <p:nvGrpSpPr>
          <p:cNvPr id="7" name="Group 6">
            <a:extLst>
              <a:ext uri="{FF2B5EF4-FFF2-40B4-BE49-F238E27FC236}">
                <a16:creationId xmlns:a16="http://schemas.microsoft.com/office/drawing/2014/main" id="{929DBC05-8741-87F0-C731-E90943223C11}"/>
              </a:ext>
            </a:extLst>
          </p:cNvPr>
          <p:cNvGrpSpPr>
            <a:grpSpLocks/>
          </p:cNvGrpSpPr>
          <p:nvPr/>
        </p:nvGrpSpPr>
        <p:grpSpPr>
          <a:xfrm>
            <a:off x="4826459" y="2664842"/>
            <a:ext cx="3903663" cy="1658851"/>
            <a:chOff x="337118" y="3122526"/>
            <a:chExt cx="4320413" cy="1871201"/>
          </a:xfrm>
        </p:grpSpPr>
        <p:pic>
          <p:nvPicPr>
            <p:cNvPr id="8" name="Picture 7" descr="Graphical user interface&#10;&#10;Description automatically generated">
              <a:extLst>
                <a:ext uri="{FF2B5EF4-FFF2-40B4-BE49-F238E27FC236}">
                  <a16:creationId xmlns:a16="http://schemas.microsoft.com/office/drawing/2014/main" id="{AA13F584-806D-7088-B430-A1AB829C1099}"/>
                </a:ext>
              </a:extLst>
            </p:cNvPr>
            <p:cNvPicPr>
              <a:picLocks noChangeAspect="1"/>
            </p:cNvPicPr>
            <p:nvPr/>
          </p:nvPicPr>
          <p:blipFill rotWithShape="1">
            <a:blip r:embed="rId3"/>
            <a:srcRect t="50000" r="30264" b="10385"/>
            <a:stretch/>
          </p:blipFill>
          <p:spPr>
            <a:xfrm>
              <a:off x="337118" y="3122526"/>
              <a:ext cx="4320413" cy="1871201"/>
            </a:xfrm>
            <a:prstGeom prst="roundRect">
              <a:avLst>
                <a:gd name="adj" fmla="val 4779"/>
              </a:avLst>
            </a:prstGeom>
            <a:ln w="6350">
              <a:solidFill>
                <a:schemeClr val="tx2">
                  <a:lumMod val="40000"/>
                  <a:lumOff val="60000"/>
                </a:schemeClr>
              </a:solidFill>
            </a:ln>
            <a:effectLst/>
          </p:spPr>
        </p:pic>
        <p:sp>
          <p:nvSpPr>
            <p:cNvPr id="9" name="Rectangle 8">
              <a:extLst>
                <a:ext uri="{FF2B5EF4-FFF2-40B4-BE49-F238E27FC236}">
                  <a16:creationId xmlns:a16="http://schemas.microsoft.com/office/drawing/2014/main" id="{2489C288-533C-0AD1-AB8C-7230DD140B98}"/>
                </a:ext>
              </a:extLst>
            </p:cNvPr>
            <p:cNvSpPr>
              <a:spLocks/>
            </p:cNvSpPr>
            <p:nvPr/>
          </p:nvSpPr>
          <p:spPr>
            <a:xfrm>
              <a:off x="472966" y="3823138"/>
              <a:ext cx="717331" cy="170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descr="A white background with black text&#10;&#10;Description automatically generated">
            <a:extLst>
              <a:ext uri="{FF2B5EF4-FFF2-40B4-BE49-F238E27FC236}">
                <a16:creationId xmlns:a16="http://schemas.microsoft.com/office/drawing/2014/main" id="{A6BD5718-975A-7556-8059-FB0CD46A9722}"/>
              </a:ext>
            </a:extLst>
          </p:cNvPr>
          <p:cNvPicPr>
            <a:picLocks noChangeAspect="1"/>
          </p:cNvPicPr>
          <p:nvPr/>
        </p:nvPicPr>
        <p:blipFill>
          <a:blip r:embed="rId4"/>
          <a:stretch>
            <a:fillRect/>
          </a:stretch>
        </p:blipFill>
        <p:spPr>
          <a:xfrm>
            <a:off x="470375" y="1163991"/>
            <a:ext cx="4542266" cy="876527"/>
          </a:xfrm>
          <a:prstGeom prst="rect">
            <a:avLst/>
          </a:prstGeom>
        </p:spPr>
      </p:pic>
      <p:pic>
        <p:nvPicPr>
          <p:cNvPr id="3" name="Picture 2">
            <a:extLst>
              <a:ext uri="{FF2B5EF4-FFF2-40B4-BE49-F238E27FC236}">
                <a16:creationId xmlns:a16="http://schemas.microsoft.com/office/drawing/2014/main" id="{F2756244-EBAD-B2EE-BA5E-7DEC98DA23CA}"/>
              </a:ext>
            </a:extLst>
          </p:cNvPr>
          <p:cNvPicPr>
            <a:picLocks noChangeAspect="1"/>
          </p:cNvPicPr>
          <p:nvPr/>
        </p:nvPicPr>
        <p:blipFill>
          <a:blip r:embed="rId5"/>
          <a:stretch>
            <a:fillRect/>
          </a:stretch>
        </p:blipFill>
        <p:spPr>
          <a:xfrm>
            <a:off x="4087605" y="1496001"/>
            <a:ext cx="4542267" cy="933508"/>
          </a:xfrm>
          <a:prstGeom prst="rect">
            <a:avLst/>
          </a:prstGeom>
        </p:spPr>
      </p:pic>
    </p:spTree>
    <p:custDataLst>
      <p:tags r:id="rId1"/>
    </p:custDataLst>
    <p:extLst>
      <p:ext uri="{BB962C8B-B14F-4D97-AF65-F5344CB8AC3E}">
        <p14:creationId xmlns:p14="http://schemas.microsoft.com/office/powerpoint/2010/main" val="3150129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13</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360218" y="347769"/>
            <a:ext cx="7612063" cy="639763"/>
          </a:xfrm>
        </p:spPr>
        <p:txBody>
          <a:bodyPr/>
          <a:lstStyle/>
          <a:p>
            <a:r>
              <a:rPr lang="en-GB" dirty="0">
                <a:latin typeface="Roboto" panose="02000000000000000000" pitchFamily="2" charset="0"/>
              </a:rPr>
              <a:t>Reason for confirmation pending</a:t>
            </a:r>
          </a:p>
        </p:txBody>
      </p:sp>
      <p:sp>
        <p:nvSpPr>
          <p:cNvPr id="13" name="TextBox 12">
            <a:extLst>
              <a:ext uri="{FF2B5EF4-FFF2-40B4-BE49-F238E27FC236}">
                <a16:creationId xmlns:a16="http://schemas.microsoft.com/office/drawing/2014/main" id="{DAC5A459-7EC5-8183-A0B3-B3C73B54BEC3}"/>
              </a:ext>
            </a:extLst>
          </p:cNvPr>
          <p:cNvSpPr txBox="1"/>
          <p:nvPr/>
        </p:nvSpPr>
        <p:spPr>
          <a:xfrm>
            <a:off x="293879" y="1156623"/>
            <a:ext cx="3872370" cy="3539430"/>
          </a:xfrm>
          <a:prstGeom prst="rect">
            <a:avLst/>
          </a:prstGeom>
          <a:noFill/>
        </p:spPr>
        <p:txBody>
          <a:bodyPr wrap="square" lIns="91440" tIns="45720" rIns="91440" bIns="45720" rtlCol="0" anchor="t">
            <a:spAutoFit/>
          </a:bodyPr>
          <a:lstStyle/>
          <a:p>
            <a:r>
              <a:rPr lang="en-GB" sz="1400" dirty="0">
                <a:latin typeface="Roboto Light" panose="02000000000000000000" pitchFamily="2" charset="0"/>
                <a:ea typeface="Roboto Light" panose="02000000000000000000" pitchFamily="2" charset="0"/>
                <a:cs typeface="Roboto Light" panose="02000000000000000000" pitchFamily="2" charset="0"/>
              </a:rPr>
              <a:t>If an applicant has submitted their undergraduate and/or </a:t>
            </a:r>
            <a:r>
              <a:rPr lang="en-GB" sz="1400" dirty="0">
                <a:effectLst/>
                <a:latin typeface="Roboto Light" panose="02000000000000000000" pitchFamily="2" charset="0"/>
                <a:ea typeface="Roboto Light" panose="02000000000000000000" pitchFamily="2" charset="0"/>
                <a:cs typeface="Roboto Light" panose="02000000000000000000" pitchFamily="2" charset="0"/>
              </a:rPr>
              <a:t>conservatoire application, the provider may not have been able to make a confirmation decision due to outstanding conditions</a:t>
            </a:r>
            <a:r>
              <a:rPr lang="en-GB" sz="1400" dirty="0">
                <a:latin typeface="Roboto Light" panose="02000000000000000000" pitchFamily="2" charset="0"/>
                <a:ea typeface="Roboto Light" panose="02000000000000000000" pitchFamily="2" charset="0"/>
                <a:cs typeface="Roboto Light" panose="02000000000000000000" pitchFamily="2" charset="0"/>
              </a:rPr>
              <a:t>.</a:t>
            </a:r>
          </a:p>
          <a:p>
            <a:endParaRPr lang="en-GB" sz="1400" b="1" dirty="0">
              <a:latin typeface="Roboto Light" panose="02000000000000000000" pitchFamily="2" charset="0"/>
              <a:ea typeface="Roboto Light" panose="02000000000000000000" pitchFamily="2" charset="0"/>
              <a:cs typeface="Roboto Light" panose="02000000000000000000" pitchFamily="2" charset="0"/>
            </a:endParaRPr>
          </a:p>
          <a:p>
            <a:r>
              <a:rPr lang="en-GB" sz="1400" b="1" dirty="0">
                <a:effectLst/>
                <a:latin typeface="Roboto Light" panose="02000000000000000000" pitchFamily="2" charset="0"/>
                <a:ea typeface="Roboto Light" panose="02000000000000000000" pitchFamily="2" charset="0"/>
                <a:cs typeface="Roboto Light" panose="02000000000000000000" pitchFamily="2" charset="0"/>
              </a:rPr>
              <a:t>This could be because the applicant has not yet supplied proof of qualifications or other entry requirements.</a:t>
            </a:r>
          </a:p>
          <a:p>
            <a:endParaRPr lang="en-GB" sz="1400" b="1" dirty="0">
              <a:latin typeface="Roboto Light" panose="02000000000000000000" pitchFamily="2" charset="0"/>
              <a:ea typeface="Roboto Light" panose="02000000000000000000" pitchFamily="2" charset="0"/>
              <a:cs typeface="Roboto Light" panose="02000000000000000000" pitchFamily="2" charset="0"/>
            </a:endParaRPr>
          </a:p>
          <a:p>
            <a:r>
              <a:rPr lang="en-GB" sz="1400" dirty="0">
                <a:effectLst/>
                <a:latin typeface="Roboto Light" panose="02000000000000000000" pitchFamily="2" charset="0"/>
                <a:ea typeface="Roboto Light" panose="02000000000000000000" pitchFamily="2" charset="0"/>
                <a:cs typeface="Roboto Light" panose="02000000000000000000" pitchFamily="2" charset="0"/>
              </a:rPr>
              <a:t>There may be a reason given to explain why the conditional offer hasn't been confirmed yet.</a:t>
            </a:r>
          </a:p>
          <a:p>
            <a:pPr algn="l" fontAlgn="base"/>
            <a:endParaRPr lang="en-GB" sz="1400" dirty="0">
              <a:latin typeface="Roboto Light" panose="02000000000000000000" pitchFamily="2" charset="0"/>
              <a:ea typeface="Roboto Light" panose="02000000000000000000" pitchFamily="2" charset="0"/>
              <a:cs typeface="Roboto Light" panose="02000000000000000000" pitchFamily="2" charset="0"/>
            </a:endParaRPr>
          </a:p>
          <a:p>
            <a:pPr fontAlgn="base"/>
            <a:r>
              <a:rPr lang="en-GB" sz="1400" dirty="0">
                <a:latin typeface="Roboto Light" panose="02000000000000000000" pitchFamily="2" charset="0"/>
                <a:ea typeface="Roboto Light" panose="02000000000000000000" pitchFamily="2" charset="0"/>
                <a:cs typeface="Roboto Light" panose="02000000000000000000" pitchFamily="2" charset="0"/>
              </a:rPr>
              <a:t>If they have any concerns, they should contact their university or college to discuss. </a:t>
            </a:r>
          </a:p>
          <a:p>
            <a:endParaRPr lang="en-GB" sz="1400" dirty="0"/>
          </a:p>
        </p:txBody>
      </p:sp>
      <p:pic>
        <p:nvPicPr>
          <p:cNvPr id="4" name="Picture 3">
            <a:extLst>
              <a:ext uri="{FF2B5EF4-FFF2-40B4-BE49-F238E27FC236}">
                <a16:creationId xmlns:a16="http://schemas.microsoft.com/office/drawing/2014/main" id="{DF29A03B-5ABB-C2DF-280E-213F156A4B44}"/>
              </a:ext>
            </a:extLst>
          </p:cNvPr>
          <p:cNvPicPr>
            <a:picLocks noChangeAspect="1"/>
          </p:cNvPicPr>
          <p:nvPr/>
        </p:nvPicPr>
        <p:blipFill rotWithShape="1">
          <a:blip r:embed="rId3"/>
          <a:srcRect r="2445"/>
          <a:stretch/>
        </p:blipFill>
        <p:spPr>
          <a:xfrm>
            <a:off x="4328541" y="2889487"/>
            <a:ext cx="4482625" cy="1224806"/>
          </a:xfrm>
          <a:prstGeom prst="rect">
            <a:avLst/>
          </a:prstGeom>
        </p:spPr>
      </p:pic>
      <p:pic>
        <p:nvPicPr>
          <p:cNvPr id="9" name="Picture 8">
            <a:extLst>
              <a:ext uri="{FF2B5EF4-FFF2-40B4-BE49-F238E27FC236}">
                <a16:creationId xmlns:a16="http://schemas.microsoft.com/office/drawing/2014/main" id="{C6E93DC3-3989-8102-2A93-E3F5F4535F7A}"/>
              </a:ext>
            </a:extLst>
          </p:cNvPr>
          <p:cNvPicPr>
            <a:picLocks noChangeAspect="1"/>
          </p:cNvPicPr>
          <p:nvPr/>
        </p:nvPicPr>
        <p:blipFill>
          <a:blip r:embed="rId4"/>
          <a:stretch>
            <a:fillRect/>
          </a:stretch>
        </p:blipFill>
        <p:spPr>
          <a:xfrm>
            <a:off x="4328541" y="1812360"/>
            <a:ext cx="4528122" cy="908035"/>
          </a:xfrm>
          <a:prstGeom prst="rect">
            <a:avLst/>
          </a:prstGeom>
        </p:spPr>
      </p:pic>
    </p:spTree>
    <p:custDataLst>
      <p:tags r:id="rId1"/>
    </p:custDataLst>
    <p:extLst>
      <p:ext uri="{BB962C8B-B14F-4D97-AF65-F5344CB8AC3E}">
        <p14:creationId xmlns:p14="http://schemas.microsoft.com/office/powerpoint/2010/main" val="3837284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4490B9-D6F3-5CF5-C7A7-F89A90213D12}"/>
              </a:ext>
            </a:extLst>
          </p:cNvPr>
          <p:cNvSpPr>
            <a:spLocks noGrp="1"/>
          </p:cNvSpPr>
          <p:nvPr>
            <p:ph type="dt" sz="half" idx="2"/>
          </p:nvPr>
        </p:nvSpPr>
        <p:spPr/>
        <p:txBody>
          <a:bodyPr/>
          <a:lstStyle/>
          <a:p>
            <a:fld id="{E13ED7F5-D386-9F4E-93F6-FF04FAB3DF3D}" type="datetime4">
              <a:rPr lang="en-GB" smtClean="0"/>
              <a:pPr/>
              <a:t>17 April 2024</a:t>
            </a:fld>
            <a:endParaRPr lang="en-US"/>
          </a:p>
        </p:txBody>
      </p:sp>
      <p:sp>
        <p:nvSpPr>
          <p:cNvPr id="5" name="Slide Number Placeholder 4">
            <a:extLst>
              <a:ext uri="{FF2B5EF4-FFF2-40B4-BE49-F238E27FC236}">
                <a16:creationId xmlns:a16="http://schemas.microsoft.com/office/drawing/2014/main" id="{045299E4-0C35-7EEC-AA01-BD200610D4C4}"/>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6" name="Footer Placeholder 5">
            <a:extLst>
              <a:ext uri="{FF2B5EF4-FFF2-40B4-BE49-F238E27FC236}">
                <a16:creationId xmlns:a16="http://schemas.microsoft.com/office/drawing/2014/main" id="{76DE3B2A-A5F0-DC5C-86AE-EF2709387B25}"/>
              </a:ext>
            </a:extLst>
          </p:cNvPr>
          <p:cNvSpPr>
            <a:spLocks noGrp="1"/>
          </p:cNvSpPr>
          <p:nvPr>
            <p:ph type="ftr" sz="quarter" idx="3"/>
          </p:nvPr>
        </p:nvSpPr>
        <p:spPr/>
        <p:txBody>
          <a:bodyPr/>
          <a:lstStyle/>
          <a:p>
            <a:r>
              <a:rPr lang="en-US" dirty="0"/>
              <a:t>Security marking: </a:t>
            </a:r>
            <a:r>
              <a:rPr lang="en-US" b="1" dirty="0"/>
              <a:t>PUBLIC</a:t>
            </a:r>
          </a:p>
        </p:txBody>
      </p:sp>
      <p:sp>
        <p:nvSpPr>
          <p:cNvPr id="3" name="Title 2">
            <a:extLst>
              <a:ext uri="{FF2B5EF4-FFF2-40B4-BE49-F238E27FC236}">
                <a16:creationId xmlns:a16="http://schemas.microsoft.com/office/drawing/2014/main" id="{0A9B57AB-7BC9-341E-E445-1BFA0A9A5117}"/>
              </a:ext>
            </a:extLst>
          </p:cNvPr>
          <p:cNvSpPr>
            <a:spLocks noGrp="1"/>
          </p:cNvSpPr>
          <p:nvPr>
            <p:ph type="title" idx="4294967295"/>
          </p:nvPr>
        </p:nvSpPr>
        <p:spPr>
          <a:xfrm>
            <a:off x="276447" y="79193"/>
            <a:ext cx="7610475" cy="1019175"/>
          </a:xfrm>
        </p:spPr>
        <p:txBody>
          <a:bodyPr/>
          <a:lstStyle/>
          <a:p>
            <a:r>
              <a:rPr lang="en-GB" dirty="0">
                <a:latin typeface="Roboto" panose="02000000000000000000" pitchFamily="2" charset="0"/>
              </a:rPr>
              <a:t>Eligible for Clearing </a:t>
            </a:r>
          </a:p>
        </p:txBody>
      </p:sp>
      <p:sp>
        <p:nvSpPr>
          <p:cNvPr id="10" name="TextBox 9">
            <a:extLst>
              <a:ext uri="{FF2B5EF4-FFF2-40B4-BE49-F238E27FC236}">
                <a16:creationId xmlns:a16="http://schemas.microsoft.com/office/drawing/2014/main" id="{F883681C-BC9B-4844-B873-398238E0EFCF}"/>
              </a:ext>
            </a:extLst>
          </p:cNvPr>
          <p:cNvSpPr txBox="1"/>
          <p:nvPr/>
        </p:nvSpPr>
        <p:spPr>
          <a:xfrm>
            <a:off x="291745" y="1471745"/>
            <a:ext cx="3595358" cy="2846933"/>
          </a:xfrm>
          <a:prstGeom prst="rect">
            <a:avLst/>
          </a:prstGeom>
          <a:noFill/>
        </p:spPr>
        <p:txBody>
          <a:bodyPr wrap="square">
            <a:spAutoFit/>
          </a:bodyPr>
          <a:lstStyle/>
          <a:p>
            <a:r>
              <a:rPr lang="en-GB" sz="1500" dirty="0">
                <a:latin typeface="Roboto Light" panose="02000000000000000000" pitchFamily="2" charset="0"/>
                <a:ea typeface="Roboto Light" panose="02000000000000000000" pitchFamily="2" charset="0"/>
                <a:cs typeface="Roboto Light" panose="02000000000000000000" pitchFamily="2" charset="0"/>
              </a:rPr>
              <a:t>If an applicant didn't meet the conditions of the offers at either their firm or insurance choice, they will be able to use Clearing to search for another course and view their personalised course matches through Clearing Plus. </a:t>
            </a:r>
          </a:p>
          <a:p>
            <a:endParaRPr lang="en-GB" sz="1500" dirty="0">
              <a:latin typeface="Roboto Light" panose="02000000000000000000" pitchFamily="2" charset="0"/>
              <a:ea typeface="Roboto Light" panose="02000000000000000000" pitchFamily="2" charset="0"/>
              <a:cs typeface="Roboto Light" panose="02000000000000000000" pitchFamily="2" charset="0"/>
            </a:endParaRPr>
          </a:p>
          <a:p>
            <a:r>
              <a:rPr lang="en-GB" sz="1500" dirty="0">
                <a:latin typeface="Roboto Light" panose="02000000000000000000" pitchFamily="2" charset="0"/>
                <a:ea typeface="Roboto Light" panose="02000000000000000000" pitchFamily="2" charset="0"/>
                <a:cs typeface="Roboto Light" panose="02000000000000000000" pitchFamily="2" charset="0"/>
              </a:rPr>
              <a:t>Applicants can add a Clearing choice from:</a:t>
            </a:r>
          </a:p>
          <a:p>
            <a:pPr marL="285750" indent="-285750">
              <a:buFont typeface="Arial" panose="020B0604020202020204" pitchFamily="34" charset="0"/>
              <a:buChar char="•"/>
            </a:pPr>
            <a:r>
              <a:rPr lang="en-GB" sz="1500" dirty="0">
                <a:latin typeface="Roboto Light" panose="02000000000000000000" pitchFamily="2" charset="0"/>
                <a:ea typeface="Roboto Light" panose="02000000000000000000" pitchFamily="2" charset="0"/>
                <a:cs typeface="Roboto Light" panose="02000000000000000000" pitchFamily="2" charset="0"/>
              </a:rPr>
              <a:t>10:00 on SQA results day* </a:t>
            </a:r>
          </a:p>
          <a:p>
            <a:pPr marL="285750" indent="-285750">
              <a:buFont typeface="Arial" panose="020B0604020202020204" pitchFamily="34" charset="0"/>
              <a:buChar char="•"/>
            </a:pPr>
            <a:r>
              <a:rPr lang="en-GB" sz="1500" dirty="0">
                <a:latin typeface="Roboto Light" panose="02000000000000000000" pitchFamily="2" charset="0"/>
                <a:ea typeface="Roboto Light" panose="02000000000000000000" pitchFamily="2" charset="0"/>
                <a:cs typeface="Roboto Light" panose="02000000000000000000" pitchFamily="2" charset="0"/>
              </a:rPr>
              <a:t>13:00 on JCQ Level 3 results day*.</a:t>
            </a:r>
          </a:p>
          <a:p>
            <a:pPr marL="285750" indent="-285750">
              <a:buFont typeface="Arial" panose="020B0604020202020204" pitchFamily="34" charset="0"/>
              <a:buChar char="•"/>
            </a:pPr>
            <a:endParaRPr lang="en-GB" sz="1400" dirty="0">
              <a:latin typeface="+mj-lt"/>
            </a:endParaRPr>
          </a:p>
        </p:txBody>
      </p:sp>
      <p:sp>
        <p:nvSpPr>
          <p:cNvPr id="12" name="TextBox 11">
            <a:extLst>
              <a:ext uri="{FF2B5EF4-FFF2-40B4-BE49-F238E27FC236}">
                <a16:creationId xmlns:a16="http://schemas.microsoft.com/office/drawing/2014/main" id="{E89AABB2-01C1-0224-6026-8E65FC87E909}"/>
              </a:ext>
            </a:extLst>
          </p:cNvPr>
          <p:cNvSpPr txBox="1"/>
          <p:nvPr/>
        </p:nvSpPr>
        <p:spPr>
          <a:xfrm>
            <a:off x="64294" y="4461223"/>
            <a:ext cx="1998663" cy="307777"/>
          </a:xfrm>
          <a:prstGeom prst="rect">
            <a:avLst/>
          </a:prstGeom>
          <a:noFill/>
        </p:spPr>
        <p:txBody>
          <a:bodyPr wrap="square">
            <a:spAutoFit/>
          </a:bodyPr>
          <a:lstStyle/>
          <a:p>
            <a:r>
              <a:rPr lang="en-US" sz="1400" dirty="0">
                <a:latin typeface="+mj-lt"/>
              </a:rPr>
              <a:t>*All timings are UK time </a:t>
            </a:r>
          </a:p>
        </p:txBody>
      </p:sp>
      <p:pic>
        <p:nvPicPr>
          <p:cNvPr id="17" name="Picture 16">
            <a:extLst>
              <a:ext uri="{FF2B5EF4-FFF2-40B4-BE49-F238E27FC236}">
                <a16:creationId xmlns:a16="http://schemas.microsoft.com/office/drawing/2014/main" id="{8CC76623-9299-10EB-3C9D-70D5E212809C}"/>
              </a:ext>
            </a:extLst>
          </p:cNvPr>
          <p:cNvPicPr>
            <a:picLocks noChangeAspect="1"/>
          </p:cNvPicPr>
          <p:nvPr/>
        </p:nvPicPr>
        <p:blipFill>
          <a:blip r:embed="rId3"/>
          <a:stretch>
            <a:fillRect/>
          </a:stretch>
        </p:blipFill>
        <p:spPr>
          <a:xfrm>
            <a:off x="3970771" y="1256662"/>
            <a:ext cx="4797816" cy="1047944"/>
          </a:xfrm>
          <a:prstGeom prst="rect">
            <a:avLst/>
          </a:prstGeom>
        </p:spPr>
      </p:pic>
      <p:pic>
        <p:nvPicPr>
          <p:cNvPr id="18" name="Picture 17">
            <a:extLst>
              <a:ext uri="{FF2B5EF4-FFF2-40B4-BE49-F238E27FC236}">
                <a16:creationId xmlns:a16="http://schemas.microsoft.com/office/drawing/2014/main" id="{BE94FFDD-C46A-3FC6-EDE7-A34FBC5E6F17}"/>
              </a:ext>
            </a:extLst>
          </p:cNvPr>
          <p:cNvPicPr>
            <a:picLocks noChangeAspect="1"/>
          </p:cNvPicPr>
          <p:nvPr/>
        </p:nvPicPr>
        <p:blipFill>
          <a:blip r:embed="rId4"/>
          <a:stretch>
            <a:fillRect/>
          </a:stretch>
        </p:blipFill>
        <p:spPr>
          <a:xfrm>
            <a:off x="3970771" y="2504751"/>
            <a:ext cx="4691927" cy="2153144"/>
          </a:xfrm>
          <a:prstGeom prst="rect">
            <a:avLst/>
          </a:prstGeom>
        </p:spPr>
      </p:pic>
    </p:spTree>
    <p:custDataLst>
      <p:tags r:id="rId1"/>
    </p:custDataLst>
    <p:extLst>
      <p:ext uri="{BB962C8B-B14F-4D97-AF65-F5344CB8AC3E}">
        <p14:creationId xmlns:p14="http://schemas.microsoft.com/office/powerpoint/2010/main" val="4116744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0C33D-90B6-1758-A20A-242D87664E06}"/>
              </a:ext>
            </a:extLst>
          </p:cNvPr>
          <p:cNvSpPr>
            <a:spLocks noGrp="1"/>
          </p:cNvSpPr>
          <p:nvPr>
            <p:ph idx="4294967295"/>
          </p:nvPr>
        </p:nvSpPr>
        <p:spPr>
          <a:xfrm>
            <a:off x="5097020" y="1092634"/>
            <a:ext cx="3582853" cy="3795911"/>
          </a:xfrm>
        </p:spPr>
        <p:txBody>
          <a:bodyPr vert="horz" wrap="square" lIns="0" tIns="0" rIns="0" bIns="0" rtlCol="0" anchor="t">
            <a:spAutoFit/>
          </a:bodyPr>
          <a:lstStyle/>
          <a:p>
            <a:pPr marL="0" indent="0" algn="l">
              <a:buNone/>
            </a:pPr>
            <a:r>
              <a:rPr lang="en-GB" sz="1600" b="0" i="0" dirty="0">
                <a:solidFill>
                  <a:srgbClr val="333333"/>
                </a:solidFill>
                <a:effectLst/>
                <a:latin typeface="Roboto Light" panose="02000000000000000000" pitchFamily="2" charset="0"/>
              </a:rPr>
              <a:t>In Clearing Plus the matches an applicant sees are unique to them and constantly updated.</a:t>
            </a:r>
          </a:p>
          <a:p>
            <a:pPr marL="0" indent="0">
              <a:buNone/>
            </a:pPr>
            <a:r>
              <a:rPr lang="en-GB" sz="1600" b="0" i="0" dirty="0">
                <a:solidFill>
                  <a:srgbClr val="333333"/>
                </a:solidFill>
                <a:effectLst/>
                <a:latin typeface="Roboto Light" panose="02000000000000000000" pitchFamily="2" charset="0"/>
              </a:rPr>
              <a:t>If they express an interest in a course</a:t>
            </a:r>
            <a:r>
              <a:rPr lang="en-GB" sz="1600" dirty="0">
                <a:solidFill>
                  <a:srgbClr val="333333"/>
                </a:solidFill>
                <a:latin typeface="Roboto Light" panose="02000000000000000000" pitchFamily="2" charset="0"/>
              </a:rPr>
              <a:t> (up to 5 at a time),</a:t>
            </a:r>
            <a:r>
              <a:rPr lang="en-GB" sz="1600" b="0" i="0" dirty="0">
                <a:solidFill>
                  <a:srgbClr val="333333"/>
                </a:solidFill>
                <a:effectLst/>
                <a:latin typeface="Roboto Light" panose="02000000000000000000" pitchFamily="2" charset="0"/>
              </a:rPr>
              <a:t> that university or college can contact them.</a:t>
            </a:r>
            <a:r>
              <a:rPr lang="en-GB" sz="1600" dirty="0">
                <a:solidFill>
                  <a:srgbClr val="333333"/>
                </a:solidFill>
                <a:latin typeface="Roboto Light" panose="02000000000000000000" pitchFamily="2" charset="0"/>
              </a:rPr>
              <a:t> </a:t>
            </a:r>
            <a:endParaRPr lang="en-GB" sz="1600" b="0" i="0" dirty="0">
              <a:solidFill>
                <a:srgbClr val="333333"/>
              </a:solidFill>
              <a:effectLst/>
              <a:latin typeface="Roboto Light" panose="02000000000000000000" pitchFamily="2" charset="0"/>
            </a:endParaRPr>
          </a:p>
          <a:p>
            <a:pPr marL="0" indent="0" algn="l">
              <a:buNone/>
            </a:pPr>
            <a:r>
              <a:rPr lang="en-GB" sz="1600" b="0" i="0" dirty="0">
                <a:solidFill>
                  <a:srgbClr val="333333"/>
                </a:solidFill>
                <a:effectLst/>
                <a:latin typeface="Roboto Light" panose="02000000000000000000" pitchFamily="2" charset="0"/>
              </a:rPr>
              <a:t>Remember, courses in Clearing fill up quickly, and </a:t>
            </a:r>
            <a:r>
              <a:rPr lang="en-GB" sz="1600" b="1" i="0" dirty="0">
                <a:solidFill>
                  <a:srgbClr val="333333"/>
                </a:solidFill>
                <a:effectLst/>
                <a:latin typeface="Roboto Light" panose="02000000000000000000" pitchFamily="2" charset="0"/>
              </a:rPr>
              <a:t>they may not be contacted by a </a:t>
            </a:r>
            <a:r>
              <a:rPr lang="en-GB" sz="1600" b="1" dirty="0">
                <a:solidFill>
                  <a:srgbClr val="333333"/>
                </a:solidFill>
                <a:latin typeface="Roboto Light" panose="02000000000000000000" pitchFamily="2" charset="0"/>
              </a:rPr>
              <a:t>university</a:t>
            </a:r>
            <a:r>
              <a:rPr lang="en-GB" sz="1600" b="1" i="0" dirty="0">
                <a:solidFill>
                  <a:srgbClr val="333333"/>
                </a:solidFill>
                <a:effectLst/>
                <a:latin typeface="Roboto Light" panose="02000000000000000000" pitchFamily="2" charset="0"/>
              </a:rPr>
              <a:t> or college they have expressed interest in</a:t>
            </a:r>
            <a:r>
              <a:rPr lang="en-GB" sz="1600" b="0" i="0" dirty="0">
                <a:solidFill>
                  <a:srgbClr val="333333"/>
                </a:solidFill>
                <a:effectLst/>
                <a:latin typeface="Roboto Light" panose="02000000000000000000" pitchFamily="2" charset="0"/>
              </a:rPr>
              <a:t>.</a:t>
            </a:r>
          </a:p>
          <a:p>
            <a:pPr marL="0" indent="0" algn="l">
              <a:buNone/>
            </a:pPr>
            <a:r>
              <a:rPr lang="en-GB" sz="1600" b="0" i="0" dirty="0">
                <a:solidFill>
                  <a:srgbClr val="333333"/>
                </a:solidFill>
                <a:effectLst/>
                <a:latin typeface="Roboto Light" panose="02000000000000000000" pitchFamily="2" charset="0"/>
              </a:rPr>
              <a:t>We’d recommend they also look for courses in Clearing using our </a:t>
            </a:r>
            <a:r>
              <a:rPr lang="en-GB" sz="1600" b="1" i="0" u="none" strike="noStrike" dirty="0">
                <a:solidFill>
                  <a:srgbClr val="1077D0"/>
                </a:solidFill>
                <a:effectLst/>
                <a:latin typeface="Roboto Light" panose="02000000000000000000" pitchFamily="2" charset="0"/>
                <a:hlinkClick r:id="rId3"/>
              </a:rPr>
              <a:t>search tool</a:t>
            </a:r>
            <a:r>
              <a:rPr lang="en-GB" sz="1600" b="0" i="0" dirty="0">
                <a:solidFill>
                  <a:srgbClr val="333333"/>
                </a:solidFill>
                <a:effectLst/>
                <a:latin typeface="Roboto Light" panose="02000000000000000000" pitchFamily="2" charset="0"/>
              </a:rPr>
              <a:t>.</a:t>
            </a:r>
          </a:p>
          <a:p>
            <a:endParaRPr lang="en-GB" sz="1200" dirty="0"/>
          </a:p>
        </p:txBody>
      </p:sp>
      <p:sp>
        <p:nvSpPr>
          <p:cNvPr id="4" name="Title 3">
            <a:extLst>
              <a:ext uri="{FF2B5EF4-FFF2-40B4-BE49-F238E27FC236}">
                <a16:creationId xmlns:a16="http://schemas.microsoft.com/office/drawing/2014/main" id="{CA5E9493-A242-8C68-C530-A0C667466A4D}"/>
              </a:ext>
            </a:extLst>
          </p:cNvPr>
          <p:cNvSpPr>
            <a:spLocks noGrp="1"/>
          </p:cNvSpPr>
          <p:nvPr>
            <p:ph type="title" idx="4294967295"/>
          </p:nvPr>
        </p:nvSpPr>
        <p:spPr>
          <a:xfrm>
            <a:off x="464127" y="123970"/>
            <a:ext cx="7610475" cy="1019175"/>
          </a:xfrm>
        </p:spPr>
        <p:txBody>
          <a:bodyPr/>
          <a:lstStyle/>
          <a:p>
            <a:r>
              <a:rPr lang="en-GB" dirty="0">
                <a:latin typeface="Roboto" panose="02000000000000000000" pitchFamily="2" charset="0"/>
              </a:rPr>
              <a:t>Clearing Plus </a:t>
            </a:r>
          </a:p>
        </p:txBody>
      </p:sp>
      <p:pic>
        <p:nvPicPr>
          <p:cNvPr id="3" name="Picture 2" descr="Graphical user interface, text, application&#10;&#10;Description automatically generated">
            <a:extLst>
              <a:ext uri="{FF2B5EF4-FFF2-40B4-BE49-F238E27FC236}">
                <a16:creationId xmlns:a16="http://schemas.microsoft.com/office/drawing/2014/main" id="{230E529E-9D84-787F-F214-547C0DF5DC24}"/>
              </a:ext>
            </a:extLst>
          </p:cNvPr>
          <p:cNvPicPr>
            <a:picLocks noGrp="1" noRot="1" noChangeAspect="1" noMove="1" noResize="1" noEditPoints="1" noAdjustHandles="1" noChangeArrowheads="1" noChangeShapeType="1" noCrop="1"/>
          </p:cNvPicPr>
          <p:nvPr/>
        </p:nvPicPr>
        <p:blipFill rotWithShape="1">
          <a:blip r:embed="rId4"/>
          <a:srcRect r="3309"/>
          <a:stretch/>
        </p:blipFill>
        <p:spPr>
          <a:xfrm>
            <a:off x="122404" y="1428254"/>
            <a:ext cx="4662955" cy="2603918"/>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461340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99652" y="-665700"/>
            <a:ext cx="8223250" cy="1629945"/>
          </a:xfrm>
        </p:spPr>
        <p:txBody>
          <a:bodyPr/>
          <a:lstStyle/>
          <a:p>
            <a:r>
              <a:rPr lang="en-GB" sz="3600" dirty="0">
                <a:latin typeface="Roboto" panose="02000000000000000000" pitchFamily="2" charset="0"/>
              </a:rPr>
              <a:t>Application status</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4294967295"/>
          </p:nvPr>
        </p:nvSpPr>
        <p:spPr>
          <a:xfrm>
            <a:off x="6802438" y="4865688"/>
            <a:ext cx="2341562" cy="234950"/>
          </a:xfrm>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294967295"/>
          </p:nvPr>
        </p:nvSpPr>
        <p:spPr>
          <a:xfrm>
            <a:off x="8593138" y="4865688"/>
            <a:ext cx="550862" cy="225425"/>
          </a:xfrm>
        </p:spPr>
        <p:txBody>
          <a:bodyPr/>
          <a:lstStyle/>
          <a:p>
            <a:pPr>
              <a:spcAft>
                <a:spcPts val="600"/>
              </a:spcAft>
            </a:pPr>
            <a:r>
              <a:rPr lang="en-US"/>
              <a:t>|   </a:t>
            </a:r>
            <a:fld id="{D7A593A7-184A-6D43-8A36-702213271FF9}" type="slidenum">
              <a:rPr lang="en-US" smtClean="0"/>
              <a:pPr>
                <a:spcAft>
                  <a:spcPts val="600"/>
                </a:spcAft>
              </a:pPr>
              <a:t>16</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4294967295"/>
          </p:nvPr>
        </p:nvSpPr>
        <p:spPr>
          <a:xfrm>
            <a:off x="0" y="4865688"/>
            <a:ext cx="4483100" cy="225425"/>
          </a:xfrm>
        </p:spPr>
        <p:txBody>
          <a:bodyPr/>
          <a:lstStyle/>
          <a:p>
            <a:pPr>
              <a:spcAft>
                <a:spcPts val="600"/>
              </a:spcAft>
            </a:pPr>
            <a:r>
              <a:rPr lang="en-US"/>
              <a:t>Security marking: </a:t>
            </a:r>
            <a:r>
              <a:rPr lang="en-US" b="1"/>
              <a:t>PUBLIC/INTERNAL USE ONLY/CONFIDENTIAL</a:t>
            </a:r>
          </a:p>
        </p:txBody>
      </p:sp>
      <p:sp>
        <p:nvSpPr>
          <p:cNvPr id="13" name="TextBox 12">
            <a:extLst>
              <a:ext uri="{FF2B5EF4-FFF2-40B4-BE49-F238E27FC236}">
                <a16:creationId xmlns:a16="http://schemas.microsoft.com/office/drawing/2014/main" id="{DAC5A459-7EC5-8183-A0B3-B3C73B54BEC3}"/>
              </a:ext>
            </a:extLst>
          </p:cNvPr>
          <p:cNvSpPr txBox="1"/>
          <p:nvPr/>
        </p:nvSpPr>
        <p:spPr>
          <a:xfrm>
            <a:off x="6157736" y="964245"/>
            <a:ext cx="2884664" cy="3539430"/>
          </a:xfrm>
          <a:prstGeom prst="rect">
            <a:avLst/>
          </a:prstGeom>
          <a:noFill/>
        </p:spPr>
        <p:txBody>
          <a:bodyPr wrap="square" lIns="91440" tIns="45720" rIns="91440" bIns="45720" rtlCol="0" anchor="t">
            <a:spAutoFit/>
          </a:bodyPr>
          <a:lstStyle/>
          <a:p>
            <a:r>
              <a:rPr lang="en-GB" sz="14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The status bar at the top of </a:t>
            </a:r>
            <a:r>
              <a:rPr lang="en-GB"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the application shows the application </a:t>
            </a:r>
            <a:r>
              <a:rPr lang="en-GB" sz="14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status, and eligibility for Clearing.</a:t>
            </a:r>
            <a:r>
              <a:rPr lang="en-GB"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endParaRPr lang="en-GB" sz="14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endParaRPr>
          </a:p>
          <a:p>
            <a:endParaRPr lang="en-GB"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en-GB" sz="14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Latest updates will reflect the latest action.</a:t>
            </a:r>
            <a:r>
              <a:rPr lang="en-GB"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endParaRPr lang="en-GB" sz="14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endParaRPr>
          </a:p>
          <a:p>
            <a:endParaRPr lang="en-GB"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en-GB"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It will display their </a:t>
            </a:r>
            <a:r>
              <a:rPr lang="en-GB" sz="14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Clearing number (six digits) if eligible. </a:t>
            </a:r>
            <a:endParaRPr lang="en-GB"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endParaRPr lang="en-GB" sz="14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endParaRPr>
          </a:p>
          <a:p>
            <a:r>
              <a:rPr lang="en-GB" sz="14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Students also have a ten-digit Personal ID (PID) and </a:t>
            </a:r>
            <a:r>
              <a:rPr lang="en-GB"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may need </a:t>
            </a:r>
            <a:r>
              <a:rPr lang="en-GB" sz="14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to quote </a:t>
            </a:r>
            <a:r>
              <a:rPr lang="en-GB"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one or </a:t>
            </a:r>
            <a:r>
              <a:rPr lang="en-GB" sz="140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both</a:t>
            </a:r>
            <a:r>
              <a:rPr lang="en-GB"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when contacting universities and colleges in Clearing.</a:t>
            </a:r>
          </a:p>
          <a:p>
            <a:endParaRPr lang="en-GB" sz="1400" dirty="0">
              <a:solidFill>
                <a:schemeClr val="bg1"/>
              </a:solidFill>
            </a:endParaRPr>
          </a:p>
        </p:txBody>
      </p:sp>
      <p:pic>
        <p:nvPicPr>
          <p:cNvPr id="9" name="Picture 8" descr="Graphical user interface, text, application&#10;&#10;Description automatically generated">
            <a:extLst>
              <a:ext uri="{FF2B5EF4-FFF2-40B4-BE49-F238E27FC236}">
                <a16:creationId xmlns:a16="http://schemas.microsoft.com/office/drawing/2014/main" id="{E7509078-435D-48B9-D8F0-25BAE6703617}"/>
              </a:ext>
            </a:extLst>
          </p:cNvPr>
          <p:cNvPicPr>
            <a:picLocks noGrp="1" noRot="1" noChangeAspect="1" noMove="1" noResize="1" noEditPoints="1" noAdjustHandles="1" noChangeArrowheads="1" noChangeShapeType="1" noCrop="1"/>
          </p:cNvPicPr>
          <p:nvPr/>
        </p:nvPicPr>
        <p:blipFill>
          <a:blip r:embed="rId4"/>
          <a:stretch>
            <a:fillRect/>
          </a:stretch>
        </p:blipFill>
        <p:spPr>
          <a:xfrm>
            <a:off x="190577" y="3044952"/>
            <a:ext cx="5972480" cy="1413809"/>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254613B3-6A77-8A26-29AB-1A2F3637684D}"/>
              </a:ext>
            </a:extLst>
          </p:cNvPr>
          <p:cNvPicPr>
            <a:picLocks noGrp="1" noRot="1" noChangeAspect="1" noMove="1" noResize="1" noEditPoints="1" noAdjustHandles="1" noChangeArrowheads="1" noChangeShapeType="1" noCrop="1"/>
          </p:cNvPicPr>
          <p:nvPr/>
        </p:nvPicPr>
        <p:blipFill rotWithShape="1">
          <a:blip r:embed="rId5"/>
          <a:srcRect l="6024" t="8577" r="5498" b="35750"/>
          <a:stretch/>
        </p:blipFill>
        <p:spPr>
          <a:xfrm>
            <a:off x="287338" y="1035752"/>
            <a:ext cx="5773637" cy="2009200"/>
          </a:xfrm>
          <a:prstGeom prst="roundRect">
            <a:avLst>
              <a:gd name="adj" fmla="val 5471"/>
            </a:avLst>
          </a:prstGeom>
        </p:spPr>
      </p:pic>
      <p:sp>
        <p:nvSpPr>
          <p:cNvPr id="14" name="Rectangle 13">
            <a:extLst>
              <a:ext uri="{FF2B5EF4-FFF2-40B4-BE49-F238E27FC236}">
                <a16:creationId xmlns:a16="http://schemas.microsoft.com/office/drawing/2014/main" id="{DD4430C6-3E6E-4FD4-8713-C7F8C3F2E39B}"/>
              </a:ext>
            </a:extLst>
          </p:cNvPr>
          <p:cNvSpPr>
            <a:spLocks noGrp="1" noRot="1" noMove="1" noResize="1" noEditPoints="1" noAdjustHandles="1" noChangeArrowheads="1" noChangeShapeType="1"/>
          </p:cNvSpPr>
          <p:nvPr/>
        </p:nvSpPr>
        <p:spPr>
          <a:xfrm>
            <a:off x="446147" y="3615995"/>
            <a:ext cx="1513472" cy="410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31D15CF-E331-93D6-DBF0-29914850045F}"/>
              </a:ext>
            </a:extLst>
          </p:cNvPr>
          <p:cNvSpPr txBox="1"/>
          <p:nvPr/>
        </p:nvSpPr>
        <p:spPr>
          <a:xfrm>
            <a:off x="544435" y="4625475"/>
            <a:ext cx="8048703" cy="338554"/>
          </a:xfrm>
          <a:prstGeom prst="rect">
            <a:avLst/>
          </a:prstGeom>
          <a:noFill/>
        </p:spPr>
        <p:txBody>
          <a:bodyPr wrap="square">
            <a:spAutoFit/>
          </a:bodyPr>
          <a:lstStyle/>
          <a:p>
            <a:pPr algn="l"/>
            <a:r>
              <a:rPr lang="en-GB"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For more information see our advice on </a:t>
            </a:r>
            <a:r>
              <a:rPr lang="en-GB" sz="1600" dirty="0">
                <a:solidFill>
                  <a:srgbClr val="FFC000"/>
                </a:solidFill>
                <a:latin typeface="Roboto Light" panose="02000000000000000000" pitchFamily="2" charset="0"/>
                <a:ea typeface="Roboto Light" panose="02000000000000000000" pitchFamily="2" charset="0"/>
                <a:cs typeface="Roboto Light" panose="02000000000000000000" pitchFamily="2" charset="0"/>
                <a:hlinkClick r:id="rId6">
                  <a:extLst>
                    <a:ext uri="{A12FA001-AC4F-418D-AE19-62706E023703}">
                      <ahyp:hlinkClr xmlns:ahyp="http://schemas.microsoft.com/office/drawing/2018/hyperlinkcolor" val="tx"/>
                    </a:ext>
                  </a:extLst>
                </a:hlinkClick>
              </a:rPr>
              <a:t>what different application statuses mean</a:t>
            </a:r>
            <a:r>
              <a:rPr lang="en-GB" sz="1600" dirty="0">
                <a:latin typeface="Roboto Light" panose="02000000000000000000" pitchFamily="2" charset="0"/>
                <a:ea typeface="Roboto Light" panose="02000000000000000000" pitchFamily="2" charset="0"/>
                <a:cs typeface="Roboto Light" panose="02000000000000000000" pitchFamily="2" charset="0"/>
              </a:rPr>
              <a:t>.</a:t>
            </a:r>
            <a:endParaRPr lang="en-GB" sz="1600" b="1" dirty="0">
              <a:effectLst/>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2950474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17</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249381" y="261216"/>
            <a:ext cx="7610475" cy="673100"/>
          </a:xfrm>
        </p:spPr>
        <p:txBody>
          <a:bodyPr/>
          <a:lstStyle/>
          <a:p>
            <a:r>
              <a:rPr lang="en-GB" dirty="0">
                <a:latin typeface="Roboto" panose="02000000000000000000" pitchFamily="2" charset="0"/>
              </a:rPr>
              <a:t>Adding a Clearing choice</a:t>
            </a:r>
          </a:p>
        </p:txBody>
      </p:sp>
      <p:sp>
        <p:nvSpPr>
          <p:cNvPr id="8" name="TextBox 7">
            <a:extLst>
              <a:ext uri="{FF2B5EF4-FFF2-40B4-BE49-F238E27FC236}">
                <a16:creationId xmlns:a16="http://schemas.microsoft.com/office/drawing/2014/main" id="{6ECE5C8C-A8CE-CD6C-EFCA-565B839C1EF5}"/>
              </a:ext>
            </a:extLst>
          </p:cNvPr>
          <p:cNvSpPr txBox="1"/>
          <p:nvPr/>
        </p:nvSpPr>
        <p:spPr>
          <a:xfrm>
            <a:off x="335833" y="1853289"/>
            <a:ext cx="3718785" cy="2092881"/>
          </a:xfrm>
          <a:prstGeom prst="rect">
            <a:avLst/>
          </a:prstGeom>
          <a:noFill/>
        </p:spPr>
        <p:txBody>
          <a:bodyPr wrap="square" lIns="91440" tIns="45720" rIns="91440" bIns="45720" rtlCol="0" anchor="t">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Eligible applicants can add a Clearing choice from: </a:t>
            </a:r>
            <a:endParaRPr lang="en-US" dirty="0">
              <a:latin typeface="Roboto Light" panose="02000000000000000000" pitchFamily="2" charset="0"/>
              <a:ea typeface="Roboto Light" panose="02000000000000000000" pitchFamily="2" charset="0"/>
              <a:cs typeface="Roboto Light" panose="02000000000000000000" pitchFamily="2" charset="0"/>
            </a:endParaRP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sz="1600" dirty="0">
                <a:latin typeface="Roboto Light" panose="02000000000000000000" pitchFamily="2" charset="0"/>
                <a:ea typeface="Roboto Light" panose="02000000000000000000" pitchFamily="2" charset="0"/>
                <a:cs typeface="Roboto Light" panose="02000000000000000000" pitchFamily="2" charset="0"/>
              </a:rPr>
              <a:t>10:00 on SQA results day*.</a:t>
            </a:r>
          </a:p>
          <a:p>
            <a:pPr marL="285750" indent="-285750">
              <a:buFont typeface="Arial" panose="020B0604020202020204" pitchFamily="34" charset="0"/>
              <a:buChar char="•"/>
            </a:pPr>
            <a:r>
              <a:rPr lang="en-GB" sz="1600" dirty="0">
                <a:latin typeface="Roboto Light" panose="02000000000000000000" pitchFamily="2" charset="0"/>
                <a:ea typeface="Roboto Light" panose="02000000000000000000" pitchFamily="2" charset="0"/>
                <a:cs typeface="Roboto Light" panose="02000000000000000000" pitchFamily="2" charset="0"/>
              </a:rPr>
              <a:t>13:00 on JCQ Level 3 results day*.</a:t>
            </a:r>
          </a:p>
          <a:p>
            <a:pPr marL="285750" indent="-285750">
              <a:buFont typeface="Arial" panose="020B0604020202020204" pitchFamily="34" charset="0"/>
              <a:buChar char="•"/>
            </a:pPr>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US" sz="1600" dirty="0">
                <a:latin typeface="Roboto Light" panose="02000000000000000000" pitchFamily="2" charset="0"/>
                <a:ea typeface="Roboto Light" panose="02000000000000000000" pitchFamily="2" charset="0"/>
                <a:cs typeface="Roboto Light" panose="02000000000000000000" pitchFamily="2" charset="0"/>
              </a:rPr>
              <a:t>*All timings are UK time </a:t>
            </a:r>
          </a:p>
          <a:p>
            <a:pPr marL="285750" indent="-285750">
              <a:buFont typeface="Arial" panose="020B0604020202020204" pitchFamily="34" charset="0"/>
              <a:buChar char="•"/>
            </a:pPr>
            <a:endParaRPr lang="en-GB" dirty="0">
              <a:latin typeface="+mj-lt"/>
            </a:endParaRPr>
          </a:p>
        </p:txBody>
      </p:sp>
      <p:pic>
        <p:nvPicPr>
          <p:cNvPr id="10" name="Picture 9" descr="A screenshot of a computer&#10;&#10;Description automatically generated">
            <a:extLst>
              <a:ext uri="{FF2B5EF4-FFF2-40B4-BE49-F238E27FC236}">
                <a16:creationId xmlns:a16="http://schemas.microsoft.com/office/drawing/2014/main" id="{1EA16377-B42E-CF15-2749-930C07EBF1AF}"/>
              </a:ext>
            </a:extLst>
          </p:cNvPr>
          <p:cNvPicPr>
            <a:picLocks noChangeAspect="1"/>
          </p:cNvPicPr>
          <p:nvPr/>
        </p:nvPicPr>
        <p:blipFill>
          <a:blip r:embed="rId3"/>
          <a:stretch>
            <a:fillRect/>
          </a:stretch>
        </p:blipFill>
        <p:spPr>
          <a:xfrm>
            <a:off x="4353235" y="1051001"/>
            <a:ext cx="3506621" cy="3697458"/>
          </a:xfrm>
          <a:prstGeom prst="rect">
            <a:avLst/>
          </a:prstGeom>
        </p:spPr>
      </p:pic>
    </p:spTree>
    <p:custDataLst>
      <p:tags r:id="rId1"/>
    </p:custDataLst>
    <p:extLst>
      <p:ext uri="{BB962C8B-B14F-4D97-AF65-F5344CB8AC3E}">
        <p14:creationId xmlns:p14="http://schemas.microsoft.com/office/powerpoint/2010/main" val="366718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18</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216568" y="52013"/>
            <a:ext cx="7610475" cy="1019175"/>
          </a:xfrm>
        </p:spPr>
        <p:txBody>
          <a:bodyPr/>
          <a:lstStyle/>
          <a:p>
            <a:r>
              <a:rPr lang="en-GB" dirty="0">
                <a:latin typeface="Roboto" panose="02000000000000000000" pitchFamily="2" charset="0"/>
              </a:rPr>
              <a:t>Adding a Clearing choice (Step 1)</a:t>
            </a:r>
          </a:p>
        </p:txBody>
      </p:sp>
      <p:pic>
        <p:nvPicPr>
          <p:cNvPr id="3" name="Picture 2" descr="Graphical user interface, text, application&#10;&#10;Description automatically generated">
            <a:extLst>
              <a:ext uri="{FF2B5EF4-FFF2-40B4-BE49-F238E27FC236}">
                <a16:creationId xmlns:a16="http://schemas.microsoft.com/office/drawing/2014/main" id="{5FAB0E78-9B1C-57A7-7572-941383CCB64C}"/>
              </a:ext>
            </a:extLst>
          </p:cNvPr>
          <p:cNvPicPr>
            <a:picLocks noGrp="1" noRot="1" noChangeAspect="1" noMove="1" noResize="1" noEditPoints="1" noAdjustHandles="1" noChangeArrowheads="1" noChangeShapeType="1" noCrop="1"/>
          </p:cNvPicPr>
          <p:nvPr/>
        </p:nvPicPr>
        <p:blipFill>
          <a:blip r:embed="rId3"/>
          <a:stretch>
            <a:fillRect/>
          </a:stretch>
        </p:blipFill>
        <p:spPr>
          <a:xfrm>
            <a:off x="216568" y="1918473"/>
            <a:ext cx="5230823" cy="2141383"/>
          </a:xfrm>
          <a:prstGeom prst="roundRect">
            <a:avLst>
              <a:gd name="adj" fmla="val 8127"/>
            </a:avLst>
          </a:prstGeom>
        </p:spPr>
      </p:pic>
      <p:pic>
        <p:nvPicPr>
          <p:cNvPr id="4" name="Picture 3" descr="A screenshot of a computer screen&#10;&#10;Description automatically generated">
            <a:extLst>
              <a:ext uri="{FF2B5EF4-FFF2-40B4-BE49-F238E27FC236}">
                <a16:creationId xmlns:a16="http://schemas.microsoft.com/office/drawing/2014/main" id="{56AB5328-09D1-18F3-7945-809BEFA5C9EF}"/>
              </a:ext>
            </a:extLst>
          </p:cNvPr>
          <p:cNvPicPr>
            <a:picLocks noChangeAspect="1"/>
          </p:cNvPicPr>
          <p:nvPr/>
        </p:nvPicPr>
        <p:blipFill>
          <a:blip r:embed="rId4"/>
          <a:stretch>
            <a:fillRect/>
          </a:stretch>
        </p:blipFill>
        <p:spPr>
          <a:xfrm>
            <a:off x="4678556" y="1678530"/>
            <a:ext cx="4014620" cy="2828867"/>
          </a:xfrm>
          <a:prstGeom prst="rect">
            <a:avLst/>
          </a:prstGeom>
        </p:spPr>
      </p:pic>
    </p:spTree>
    <p:custDataLst>
      <p:tags r:id="rId1"/>
    </p:custDataLst>
    <p:extLst>
      <p:ext uri="{BB962C8B-B14F-4D97-AF65-F5344CB8AC3E}">
        <p14:creationId xmlns:p14="http://schemas.microsoft.com/office/powerpoint/2010/main" val="2475836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19</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187036" y="188910"/>
            <a:ext cx="7610475" cy="608012"/>
          </a:xfrm>
        </p:spPr>
        <p:txBody>
          <a:bodyPr/>
          <a:lstStyle/>
          <a:p>
            <a:r>
              <a:rPr lang="en-GB" dirty="0">
                <a:latin typeface="Roboto" panose="02000000000000000000" pitchFamily="2" charset="0"/>
              </a:rPr>
              <a:t>Adding a Clearing choice (Step 2)</a:t>
            </a:r>
          </a:p>
        </p:txBody>
      </p:sp>
      <p:pic>
        <p:nvPicPr>
          <p:cNvPr id="4" name="Picture 3" descr="Graphical user interface, text, application, email&#10;&#10;Description automatically generated">
            <a:extLst>
              <a:ext uri="{FF2B5EF4-FFF2-40B4-BE49-F238E27FC236}">
                <a16:creationId xmlns:a16="http://schemas.microsoft.com/office/drawing/2014/main" id="{6E795BEF-91DD-A82F-8FE2-21E1F247E847}"/>
              </a:ext>
            </a:extLst>
          </p:cNvPr>
          <p:cNvPicPr>
            <a:picLocks noChangeAspect="1"/>
          </p:cNvPicPr>
          <p:nvPr/>
        </p:nvPicPr>
        <p:blipFill rotWithShape="1">
          <a:blip r:embed="rId3"/>
          <a:srcRect b="1739"/>
          <a:stretch/>
        </p:blipFill>
        <p:spPr>
          <a:xfrm>
            <a:off x="4219515" y="902186"/>
            <a:ext cx="3488656" cy="3825601"/>
          </a:xfrm>
          <a:prstGeom prst="roundRect">
            <a:avLst>
              <a:gd name="adj" fmla="val 3862"/>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5434EF8D-223E-75E8-4D7D-310ECB74831C}"/>
              </a:ext>
            </a:extLst>
          </p:cNvPr>
          <p:cNvSpPr txBox="1"/>
          <p:nvPr/>
        </p:nvSpPr>
        <p:spPr>
          <a:xfrm>
            <a:off x="604115" y="1553761"/>
            <a:ext cx="3299975" cy="2554545"/>
          </a:xfrm>
          <a:prstGeom prst="rect">
            <a:avLst/>
          </a:prstGeom>
          <a:noFill/>
        </p:spPr>
        <p:txBody>
          <a:bodyPr wrap="square" lIns="91440" tIns="45720" rIns="91440" bIns="45720" anchor="t">
            <a:spAutoFit/>
          </a:bodyPr>
          <a:lstStyle/>
          <a:p>
            <a:pPr algn="l"/>
            <a:r>
              <a:rPr lang="en-GB" sz="1600" dirty="0">
                <a:solidFill>
                  <a:srgbClr val="333333"/>
                </a:solidFill>
                <a:latin typeface="Roboto Light" panose="02000000000000000000" pitchFamily="2" charset="0"/>
                <a:ea typeface="Roboto Light" panose="02000000000000000000" pitchFamily="2" charset="0"/>
                <a:cs typeface="Roboto Light" panose="02000000000000000000" pitchFamily="2" charset="0"/>
              </a:rPr>
              <a:t>Applicants</a:t>
            </a:r>
            <a:r>
              <a:rPr lang="en-GB" sz="16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 should only add a Clearing choice once they have permission from the university or college.</a:t>
            </a:r>
          </a:p>
          <a:p>
            <a:pPr algn="l"/>
            <a:endParaRPr lang="en-GB" sz="16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endParaRPr>
          </a:p>
          <a:p>
            <a:r>
              <a:rPr lang="en-GB" sz="16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They need to enter the course details by the date the university/college </a:t>
            </a:r>
            <a:r>
              <a:rPr lang="en-GB" sz="1600" dirty="0">
                <a:solidFill>
                  <a:srgbClr val="333333"/>
                </a:solidFill>
                <a:latin typeface="Roboto Light" panose="02000000000000000000" pitchFamily="2" charset="0"/>
                <a:ea typeface="Roboto Light" panose="02000000000000000000" pitchFamily="2" charset="0"/>
                <a:cs typeface="Roboto Light" panose="02000000000000000000" pitchFamily="2" charset="0"/>
              </a:rPr>
              <a:t>have given</a:t>
            </a:r>
            <a:r>
              <a:rPr lang="en-GB" sz="16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 them.</a:t>
            </a:r>
            <a:r>
              <a:rPr lang="en-GB" sz="1600" dirty="0">
                <a:solidFill>
                  <a:srgbClr val="333333"/>
                </a:solidFill>
                <a:latin typeface="Roboto Light" panose="02000000000000000000" pitchFamily="2" charset="0"/>
                <a:ea typeface="Roboto Light" panose="02000000000000000000" pitchFamily="2" charset="0"/>
                <a:cs typeface="Roboto Light" panose="02000000000000000000" pitchFamily="2" charset="0"/>
              </a:rPr>
              <a:t> </a:t>
            </a:r>
            <a:endParaRPr lang="en-GB" sz="16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endParaRPr>
          </a:p>
          <a:p>
            <a:pPr algn="l"/>
            <a:endParaRPr lang="en-GB" sz="1600" b="0" i="0" dirty="0">
              <a:solidFill>
                <a:srgbClr val="333333"/>
              </a:solidFill>
              <a:effectLst/>
              <a:latin typeface="+mj-lt"/>
            </a:endParaRPr>
          </a:p>
        </p:txBody>
      </p:sp>
    </p:spTree>
    <p:custDataLst>
      <p:tags r:id="rId1"/>
    </p:custDataLst>
    <p:extLst>
      <p:ext uri="{BB962C8B-B14F-4D97-AF65-F5344CB8AC3E}">
        <p14:creationId xmlns:p14="http://schemas.microsoft.com/office/powerpoint/2010/main" val="417553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a:xfrm>
            <a:off x="344101" y="113383"/>
            <a:ext cx="3832176" cy="987425"/>
          </a:xfrm>
        </p:spPr>
        <p:txBody>
          <a:bodyPr>
            <a:normAutofit/>
          </a:bodyPr>
          <a:lstStyle/>
          <a:p>
            <a:r>
              <a:rPr lang="en-US" dirty="0">
                <a:latin typeface="Roboto" panose="02000000000000000000" pitchFamily="2" charset="0"/>
              </a:rPr>
              <a:t>Using this deck</a:t>
            </a:r>
          </a:p>
        </p:txBody>
      </p:sp>
      <p:pic>
        <p:nvPicPr>
          <p:cNvPr id="7" name="Picture Placeholder 6" descr="A person typing on a keyboard&#10;&#10;Description automatically generated with medium confidence">
            <a:extLst>
              <a:ext uri="{FF2B5EF4-FFF2-40B4-BE49-F238E27FC236}">
                <a16:creationId xmlns:a16="http://schemas.microsoft.com/office/drawing/2014/main" id="{3D945D8A-EE7A-D158-9C5A-D9A8D1FB4FF3}"/>
              </a:ext>
            </a:extLst>
          </p:cNvPr>
          <p:cNvPicPr>
            <a:picLocks noGrp="1" noChangeAspect="1"/>
          </p:cNvPicPr>
          <p:nvPr>
            <p:ph type="pic" idx="1"/>
          </p:nvPr>
        </p:nvPicPr>
        <p:blipFill rotWithShape="1">
          <a:blip r:embed="rId3"/>
          <a:srcRect l="8679" r="8679"/>
          <a:stretch/>
        </p:blipFill>
        <p:spPr/>
      </p:pic>
      <p:sp>
        <p:nvSpPr>
          <p:cNvPr id="11" name="Content Placeholder 2">
            <a:extLst>
              <a:ext uri="{FF2B5EF4-FFF2-40B4-BE49-F238E27FC236}">
                <a16:creationId xmlns:a16="http://schemas.microsoft.com/office/drawing/2014/main" id="{591BA300-CCF3-41A2-A585-28B6EE071E47}"/>
              </a:ext>
            </a:extLst>
          </p:cNvPr>
          <p:cNvSpPr>
            <a:spLocks noGrp="1"/>
          </p:cNvSpPr>
          <p:nvPr>
            <p:ph type="body" sz="half" idx="2"/>
          </p:nvPr>
        </p:nvSpPr>
        <p:spPr>
          <a:xfrm>
            <a:off x="460757" y="1369165"/>
            <a:ext cx="3598863" cy="2858691"/>
          </a:xfrm>
        </p:spPr>
        <p:txBody>
          <a:bodyPr vert="horz" lIns="91440" tIns="45720" rIns="91440" bIns="45720" rtlCol="0" anchor="t">
            <a:noAutofit/>
          </a:bodyPr>
          <a:lstStyle/>
          <a:p>
            <a:r>
              <a:rPr lang="en-US" sz="1400" dirty="0">
                <a:latin typeface="Roboto Light" panose="02000000000000000000" pitchFamily="2" charset="0"/>
              </a:rPr>
              <a:t>This deck is designed to help you support your students through Confirmation and Clearing. </a:t>
            </a:r>
          </a:p>
          <a:p>
            <a:r>
              <a:rPr lang="en-US" sz="1400" b="1" dirty="0">
                <a:latin typeface="Roboto Light "/>
                <a:ea typeface="Roboto Light"/>
              </a:rPr>
              <a:t>Information relates to the 2024 application cycle. </a:t>
            </a:r>
            <a:endParaRPr lang="en-US" sz="1400" b="1" dirty="0">
              <a:latin typeface="Roboto Light "/>
            </a:endParaRPr>
          </a:p>
          <a:p>
            <a:r>
              <a:rPr lang="en-US" sz="1400" dirty="0">
                <a:latin typeface="Roboto Light "/>
                <a:ea typeface="Roboto Light"/>
              </a:rPr>
              <a:t>You can copy and paste the screenshots included into your own materials and guides to support applicants. </a:t>
            </a:r>
          </a:p>
          <a:p>
            <a:r>
              <a:rPr lang="en-US" sz="1400" b="1" dirty="0">
                <a:latin typeface="Roboto Light "/>
                <a:ea typeface="Roboto Light"/>
              </a:rPr>
              <a:t>Note</a:t>
            </a:r>
            <a:r>
              <a:rPr lang="en-US" sz="1400" dirty="0">
                <a:latin typeface="Roboto Light "/>
                <a:ea typeface="Roboto Light"/>
              </a:rPr>
              <a:t>: The screenshots shown are representative of what applicants will see. </a:t>
            </a:r>
            <a:r>
              <a:rPr lang="en-GB" sz="1400" dirty="0">
                <a:latin typeface="Roboto Light "/>
                <a:ea typeface="+mn-lt"/>
                <a:cs typeface="+mn-lt"/>
              </a:rPr>
              <a:t>Images shown are for desktop/laptop users. Mobile users may see a different layout for some sections.</a:t>
            </a:r>
          </a:p>
        </p:txBody>
      </p:sp>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3"/>
          </p:nvPr>
        </p:nvSpPr>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a:t>
            </a:fld>
            <a:endParaRPr lang="en-US"/>
          </a:p>
        </p:txBody>
      </p:sp>
    </p:spTree>
    <p:custDataLst>
      <p:tags r:id="rId1"/>
    </p:custDataLst>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20</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221673" y="23196"/>
            <a:ext cx="7610475" cy="1019175"/>
          </a:xfrm>
        </p:spPr>
        <p:txBody>
          <a:bodyPr/>
          <a:lstStyle/>
          <a:p>
            <a:r>
              <a:rPr lang="en-GB" dirty="0">
                <a:latin typeface="Roboto" panose="02000000000000000000" pitchFamily="2" charset="0"/>
              </a:rPr>
              <a:t>Adding a Clearing choice (Step 3)</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CED38A74-D762-B54F-FB39-73E44684685F}"/>
              </a:ext>
            </a:extLst>
          </p:cNvPr>
          <p:cNvPicPr>
            <a:picLocks noChangeAspect="1"/>
          </p:cNvPicPr>
          <p:nvPr/>
        </p:nvPicPr>
        <p:blipFill>
          <a:blip r:embed="rId3"/>
          <a:stretch>
            <a:fillRect/>
          </a:stretch>
        </p:blipFill>
        <p:spPr>
          <a:xfrm>
            <a:off x="440788" y="2480253"/>
            <a:ext cx="5218742" cy="2121495"/>
          </a:xfrm>
          <a:prstGeom prst="roundRect">
            <a:avLst>
              <a:gd name="adj" fmla="val 9296"/>
            </a:avLst>
          </a:prstGeom>
        </p:spPr>
      </p:pic>
      <p:sp>
        <p:nvSpPr>
          <p:cNvPr id="9" name="TextBox 8">
            <a:extLst>
              <a:ext uri="{FF2B5EF4-FFF2-40B4-BE49-F238E27FC236}">
                <a16:creationId xmlns:a16="http://schemas.microsoft.com/office/drawing/2014/main" id="{A5E349B5-32AA-627F-9478-7FB7E0251B32}"/>
              </a:ext>
            </a:extLst>
          </p:cNvPr>
          <p:cNvSpPr txBox="1"/>
          <p:nvPr/>
        </p:nvSpPr>
        <p:spPr>
          <a:xfrm>
            <a:off x="5920739" y="1518167"/>
            <a:ext cx="2935923" cy="2800767"/>
          </a:xfrm>
          <a:prstGeom prst="rect">
            <a:avLst/>
          </a:prstGeom>
          <a:noFill/>
        </p:spPr>
        <p:txBody>
          <a:bodyPr wrap="square">
            <a:spAutoFit/>
          </a:bodyPr>
          <a:lstStyle/>
          <a:p>
            <a:r>
              <a:rPr lang="en-GB" sz="1600" dirty="0">
                <a:solidFill>
                  <a:srgbClr val="333333"/>
                </a:solidFill>
                <a:latin typeface="Roboto Light" panose="02000000000000000000" pitchFamily="2" charset="0"/>
                <a:ea typeface="Roboto Light" panose="02000000000000000000" pitchFamily="2" charset="0"/>
                <a:cs typeface="Roboto Light" panose="02000000000000000000" pitchFamily="2" charset="0"/>
              </a:rPr>
              <a:t>Only one Clearing choice can be added at a time. </a:t>
            </a:r>
          </a:p>
          <a:p>
            <a:endParaRPr lang="en-GB" sz="160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endParaRPr>
          </a:p>
          <a:p>
            <a:r>
              <a:rPr lang="en-GB" sz="1600" dirty="0">
                <a:solidFill>
                  <a:srgbClr val="333333"/>
                </a:solidFill>
                <a:latin typeface="Roboto Light" panose="02000000000000000000" pitchFamily="2" charset="0"/>
                <a:ea typeface="Roboto Light" panose="02000000000000000000" pitchFamily="2" charset="0"/>
                <a:cs typeface="Roboto Light" panose="02000000000000000000" pitchFamily="2" charset="0"/>
              </a:rPr>
              <a:t>If the university/college does not accept the Clearing choice (Unsuccessful) or the applicant chooses to use 'Decline my place' after a Clearing choice has been accepted, then they'll be able to add a new Clearing choice.</a:t>
            </a:r>
          </a:p>
        </p:txBody>
      </p:sp>
      <p:pic>
        <p:nvPicPr>
          <p:cNvPr id="4" name="Picture 3">
            <a:extLst>
              <a:ext uri="{FF2B5EF4-FFF2-40B4-BE49-F238E27FC236}">
                <a16:creationId xmlns:a16="http://schemas.microsoft.com/office/drawing/2014/main" id="{B9FEABF4-CDDE-7FB2-E3E1-BFF3C29102F1}"/>
              </a:ext>
            </a:extLst>
          </p:cNvPr>
          <p:cNvPicPr>
            <a:picLocks noChangeAspect="1"/>
          </p:cNvPicPr>
          <p:nvPr/>
        </p:nvPicPr>
        <p:blipFill>
          <a:blip r:embed="rId4"/>
          <a:stretch>
            <a:fillRect/>
          </a:stretch>
        </p:blipFill>
        <p:spPr>
          <a:xfrm>
            <a:off x="90003" y="1174070"/>
            <a:ext cx="5569527" cy="1245299"/>
          </a:xfrm>
          <a:prstGeom prst="rect">
            <a:avLst/>
          </a:prstGeom>
        </p:spPr>
      </p:pic>
    </p:spTree>
    <p:custDataLst>
      <p:tags r:id="rId1"/>
    </p:custDataLst>
    <p:extLst>
      <p:ext uri="{BB962C8B-B14F-4D97-AF65-F5344CB8AC3E}">
        <p14:creationId xmlns:p14="http://schemas.microsoft.com/office/powerpoint/2010/main" val="433648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21</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200891" y="59021"/>
            <a:ext cx="7610475" cy="1019175"/>
          </a:xfrm>
        </p:spPr>
        <p:txBody>
          <a:bodyPr/>
          <a:lstStyle/>
          <a:p>
            <a:r>
              <a:rPr lang="en-GB" dirty="0">
                <a:latin typeface="Roboto" panose="02000000000000000000" pitchFamily="2" charset="0"/>
              </a:rPr>
              <a:t>University/College Supplied Code</a:t>
            </a:r>
          </a:p>
        </p:txBody>
      </p:sp>
      <p:sp>
        <p:nvSpPr>
          <p:cNvPr id="2" name="TextBox 1">
            <a:extLst>
              <a:ext uri="{FF2B5EF4-FFF2-40B4-BE49-F238E27FC236}">
                <a16:creationId xmlns:a16="http://schemas.microsoft.com/office/drawing/2014/main" id="{99FFF47B-F0E4-6A42-3FDB-24558207445F}"/>
              </a:ext>
            </a:extLst>
          </p:cNvPr>
          <p:cNvSpPr txBox="1"/>
          <p:nvPr/>
        </p:nvSpPr>
        <p:spPr>
          <a:xfrm>
            <a:off x="378777" y="1282015"/>
            <a:ext cx="2432304" cy="3323987"/>
          </a:xfrm>
          <a:prstGeom prst="rect">
            <a:avLst/>
          </a:prstGeom>
          <a:noFill/>
        </p:spPr>
        <p:txBody>
          <a:bodyPr wrap="square" lIns="91440" tIns="45720" rIns="91440" bIns="45720" rtlCol="0" anchor="t">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If the university or college has supplied the applicant with a specific course code for a course available in Clearing, they must enter it using this option. </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This may be the case for competitive courses where vacancies are rare and usually filled quickly.</a:t>
            </a:r>
          </a:p>
          <a:p>
            <a:endParaRPr lang="en-GB" dirty="0">
              <a:latin typeface="+mj-lt"/>
            </a:endParaRPr>
          </a:p>
        </p:txBody>
      </p:sp>
      <p:sp>
        <p:nvSpPr>
          <p:cNvPr id="7" name="Rectangle 6">
            <a:extLst>
              <a:ext uri="{FF2B5EF4-FFF2-40B4-BE49-F238E27FC236}">
                <a16:creationId xmlns:a16="http://schemas.microsoft.com/office/drawing/2014/main" id="{DC13F4FB-CBB0-AAAF-B72B-CB3D67D551F2}"/>
              </a:ext>
            </a:extLst>
          </p:cNvPr>
          <p:cNvSpPr/>
          <p:nvPr/>
        </p:nvSpPr>
        <p:spPr>
          <a:xfrm>
            <a:off x="6106602" y="2393343"/>
            <a:ext cx="914400" cy="79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7E920FC-4F2D-ECBE-77E8-F6B6E0C6C9E7}"/>
              </a:ext>
            </a:extLst>
          </p:cNvPr>
          <p:cNvGrpSpPr>
            <a:grpSpLocks/>
          </p:cNvGrpSpPr>
          <p:nvPr/>
        </p:nvGrpSpPr>
        <p:grpSpPr>
          <a:xfrm>
            <a:off x="3148794" y="1403966"/>
            <a:ext cx="5707869" cy="2653877"/>
            <a:chOff x="2987398" y="1520190"/>
            <a:chExt cx="5470802" cy="2520759"/>
          </a:xfrm>
        </p:grpSpPr>
        <p:pic>
          <p:nvPicPr>
            <p:cNvPr id="10" name="Picture 9" descr="A screenshot of a computer&#10;&#10;Description automatically generated">
              <a:extLst>
                <a:ext uri="{FF2B5EF4-FFF2-40B4-BE49-F238E27FC236}">
                  <a16:creationId xmlns:a16="http://schemas.microsoft.com/office/drawing/2014/main" id="{8DEAF677-C044-8F52-A64E-5332D8E2B674}"/>
                </a:ext>
              </a:extLst>
            </p:cNvPr>
            <p:cNvPicPr>
              <a:picLocks noGrp="1" noRot="1" noChangeAspect="1" noMove="1" noResize="1" noEditPoints="1" noAdjustHandles="1" noChangeArrowheads="1" noChangeShapeType="1" noCrop="1"/>
            </p:cNvPicPr>
            <p:nvPr/>
          </p:nvPicPr>
          <p:blipFill rotWithShape="1">
            <a:blip r:embed="rId3"/>
            <a:srcRect l="10399" t="29301" r="6083" b="14074"/>
            <a:stretch/>
          </p:blipFill>
          <p:spPr>
            <a:xfrm>
              <a:off x="2987398" y="1520190"/>
              <a:ext cx="5470802" cy="2520759"/>
            </a:xfrm>
            <a:prstGeom prst="roundRect">
              <a:avLst>
                <a:gd name="adj" fmla="val 9296"/>
              </a:avLst>
            </a:prstGeom>
          </p:spPr>
        </p:pic>
        <p:sp>
          <p:nvSpPr>
            <p:cNvPr id="3" name="Rectangle: Rounded Corners 2">
              <a:extLst>
                <a:ext uri="{FF2B5EF4-FFF2-40B4-BE49-F238E27FC236}">
                  <a16:creationId xmlns:a16="http://schemas.microsoft.com/office/drawing/2014/main" id="{B10B9646-D8AC-634B-3C69-910846BEC8C3}"/>
                </a:ext>
              </a:extLst>
            </p:cNvPr>
            <p:cNvSpPr>
              <a:spLocks noGrp="1" noRot="1" noMove="1" noResize="1" noEditPoints="1" noAdjustHandles="1" noChangeArrowheads="1" noChangeShapeType="1"/>
            </p:cNvSpPr>
            <p:nvPr/>
          </p:nvSpPr>
          <p:spPr>
            <a:xfrm>
              <a:off x="5773125" y="2950736"/>
              <a:ext cx="1321941" cy="82441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B179B73-5A9A-D1AC-578F-CAAFCB15E80A}"/>
                </a:ext>
              </a:extLst>
            </p:cNvPr>
            <p:cNvSpPr>
              <a:spLocks/>
            </p:cNvSpPr>
            <p:nvPr/>
          </p:nvSpPr>
          <p:spPr>
            <a:xfrm>
              <a:off x="7168862" y="2950736"/>
              <a:ext cx="1144987" cy="962108"/>
            </a:xfrm>
            <a:prstGeom prst="rect">
              <a:avLst/>
            </a:prstGeom>
            <a:solidFill>
              <a:srgbClr val="1F2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2393181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22</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207818" y="42383"/>
            <a:ext cx="7610475" cy="1019175"/>
          </a:xfrm>
        </p:spPr>
        <p:txBody>
          <a:bodyPr/>
          <a:lstStyle/>
          <a:p>
            <a:r>
              <a:rPr lang="en-GB" dirty="0">
                <a:latin typeface="Roboto" panose="02000000000000000000" pitchFamily="2" charset="0"/>
              </a:rPr>
              <a:t>University/College Supplied Code</a:t>
            </a:r>
          </a:p>
        </p:txBody>
      </p:sp>
      <p:pic>
        <p:nvPicPr>
          <p:cNvPr id="3" name="Picture 2" descr="Graphical user interface, text, application&#10;&#10;Description automatically generated">
            <a:extLst>
              <a:ext uri="{FF2B5EF4-FFF2-40B4-BE49-F238E27FC236}">
                <a16:creationId xmlns:a16="http://schemas.microsoft.com/office/drawing/2014/main" id="{B2993150-3AC0-8A2E-AED1-04A11CD1CF4A}"/>
              </a:ext>
            </a:extLst>
          </p:cNvPr>
          <p:cNvPicPr>
            <a:picLocks noGrp="1" noRot="1" noChangeAspect="1" noMove="1" noResize="1" noEditPoints="1" noAdjustHandles="1" noChangeArrowheads="1" noChangeShapeType="1" noCrop="1"/>
          </p:cNvPicPr>
          <p:nvPr/>
        </p:nvPicPr>
        <p:blipFill rotWithShape="1">
          <a:blip r:embed="rId3"/>
          <a:srcRect l="1354" t="10137" r="1395" b="11267"/>
          <a:stretch/>
        </p:blipFill>
        <p:spPr>
          <a:xfrm>
            <a:off x="1623848" y="1300442"/>
            <a:ext cx="5788063" cy="2923604"/>
          </a:xfrm>
          <a:prstGeom prst="roundRect">
            <a:avLst>
              <a:gd name="adj" fmla="val 4779"/>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744EB07E-A253-49B4-2F3D-A4E6FD41A58C}"/>
              </a:ext>
            </a:extLst>
          </p:cNvPr>
          <p:cNvSpPr txBox="1">
            <a:spLocks noGrp="1" noRot="1" noMove="1" noResize="1" noEditPoints="1" noAdjustHandles="1" noChangeArrowheads="1" noChangeShapeType="1"/>
          </p:cNvSpPr>
          <p:nvPr/>
        </p:nvSpPr>
        <p:spPr>
          <a:xfrm>
            <a:off x="1623848" y="1658794"/>
            <a:ext cx="2573867" cy="200055"/>
          </a:xfrm>
          <a:prstGeom prst="rect">
            <a:avLst/>
          </a:prstGeom>
          <a:solidFill>
            <a:schemeClr val="bg1"/>
          </a:solidFill>
        </p:spPr>
        <p:txBody>
          <a:bodyPr wrap="square" rtlCol="0">
            <a:spAutoFit/>
          </a:bodyPr>
          <a:lstStyle/>
          <a:p>
            <a:r>
              <a:rPr lang="en-GB" sz="700" b="1">
                <a:solidFill>
                  <a:schemeClr val="tx2"/>
                </a:solidFill>
                <a:latin typeface="Roboto" panose="02000000000000000000" pitchFamily="2" charset="0"/>
                <a:ea typeface="Roboto" panose="02000000000000000000" pitchFamily="2" charset="0"/>
                <a:cs typeface="Roboto" panose="02000000000000000000" pitchFamily="2" charset="0"/>
              </a:rPr>
              <a:t>2024 UNDERGRADUATE APPLICATION</a:t>
            </a:r>
          </a:p>
        </p:txBody>
      </p:sp>
    </p:spTree>
    <p:custDataLst>
      <p:tags r:id="rId1"/>
    </p:custDataLst>
    <p:extLst>
      <p:ext uri="{BB962C8B-B14F-4D97-AF65-F5344CB8AC3E}">
        <p14:creationId xmlns:p14="http://schemas.microsoft.com/office/powerpoint/2010/main" val="2009241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23</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360219" y="32511"/>
            <a:ext cx="7610475" cy="1019175"/>
          </a:xfrm>
        </p:spPr>
        <p:txBody>
          <a:bodyPr/>
          <a:lstStyle/>
          <a:p>
            <a:r>
              <a:rPr lang="en-GB" dirty="0">
                <a:latin typeface="Roboto" panose="02000000000000000000" pitchFamily="2" charset="0"/>
              </a:rPr>
              <a:t>Clearing choice</a:t>
            </a:r>
          </a:p>
        </p:txBody>
      </p:sp>
      <p:sp>
        <p:nvSpPr>
          <p:cNvPr id="16" name="TextBox 15">
            <a:extLst>
              <a:ext uri="{FF2B5EF4-FFF2-40B4-BE49-F238E27FC236}">
                <a16:creationId xmlns:a16="http://schemas.microsoft.com/office/drawing/2014/main" id="{0C57A277-BC0A-B259-9A31-2B5633EC0A1E}"/>
              </a:ext>
            </a:extLst>
          </p:cNvPr>
          <p:cNvSpPr txBox="1"/>
          <p:nvPr/>
        </p:nvSpPr>
        <p:spPr>
          <a:xfrm>
            <a:off x="297030" y="1259804"/>
            <a:ext cx="2561239" cy="3416320"/>
          </a:xfrm>
          <a:prstGeom prst="rect">
            <a:avLst/>
          </a:prstGeom>
          <a:noFill/>
        </p:spPr>
        <p:txBody>
          <a:bodyPr wrap="square">
            <a:spAutoFit/>
          </a:bodyPr>
          <a:lstStyle/>
          <a:p>
            <a:r>
              <a:rPr lang="en-GB" sz="1800" b="0" i="0" dirty="0">
                <a:solidFill>
                  <a:schemeClr val="tx2">
                    <a:lumMod val="50000"/>
                  </a:schemeClr>
                </a:solidFill>
                <a:effectLst/>
                <a:latin typeface="Roboto Light" panose="02000000000000000000" pitchFamily="2" charset="0"/>
                <a:ea typeface="Roboto Light" panose="02000000000000000000" pitchFamily="2" charset="0"/>
                <a:cs typeface="Roboto Light" panose="02000000000000000000" pitchFamily="2" charset="0"/>
              </a:rPr>
              <a:t>Applicants don’t need to reply to a Clearing offer. </a:t>
            </a:r>
          </a:p>
          <a:p>
            <a:endParaRPr lang="en-GB" dirty="0">
              <a:solidFill>
                <a:schemeClr val="tx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en-GB" sz="1800" b="0" i="0" dirty="0">
                <a:solidFill>
                  <a:schemeClr val="tx2">
                    <a:lumMod val="50000"/>
                  </a:schemeClr>
                </a:solidFill>
                <a:effectLst/>
                <a:latin typeface="Roboto Light" panose="02000000000000000000" pitchFamily="2" charset="0"/>
                <a:ea typeface="Roboto Light" panose="02000000000000000000" pitchFamily="2" charset="0"/>
                <a:cs typeface="Roboto Light" panose="02000000000000000000" pitchFamily="2" charset="0"/>
              </a:rPr>
              <a:t>Once the choice has been added, it’s up to the university or college to confirm the place. </a:t>
            </a:r>
          </a:p>
          <a:p>
            <a:endParaRPr lang="en-GB" dirty="0">
              <a:solidFill>
                <a:schemeClr val="tx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en-GB" sz="1800" b="0" i="0" dirty="0">
                <a:solidFill>
                  <a:schemeClr val="tx2">
                    <a:lumMod val="50000"/>
                  </a:schemeClr>
                </a:solidFill>
                <a:effectLst/>
                <a:latin typeface="Roboto Light" panose="02000000000000000000" pitchFamily="2" charset="0"/>
                <a:ea typeface="Roboto Light" panose="02000000000000000000" pitchFamily="2" charset="0"/>
                <a:cs typeface="Roboto Light" panose="02000000000000000000" pitchFamily="2" charset="0"/>
              </a:rPr>
              <a:t>The confirmation will reflect in their application. </a:t>
            </a:r>
            <a:endParaRPr lang="en-GB" sz="1800" dirty="0">
              <a:solidFill>
                <a:schemeClr val="tx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8" name="Group 27">
            <a:extLst>
              <a:ext uri="{FF2B5EF4-FFF2-40B4-BE49-F238E27FC236}">
                <a16:creationId xmlns:a16="http://schemas.microsoft.com/office/drawing/2014/main" id="{C6D81ACD-5F65-F183-D8FB-FC4ADFB0BDF0}"/>
              </a:ext>
            </a:extLst>
          </p:cNvPr>
          <p:cNvGrpSpPr>
            <a:grpSpLocks noGrp="1" noUngrp="1" noRot="1" noMove="1" noResize="1"/>
          </p:cNvGrpSpPr>
          <p:nvPr/>
        </p:nvGrpSpPr>
        <p:grpSpPr>
          <a:xfrm>
            <a:off x="3490296" y="1296635"/>
            <a:ext cx="1638300" cy="331229"/>
            <a:chOff x="3490296" y="1296635"/>
            <a:chExt cx="1638300" cy="331229"/>
          </a:xfrm>
        </p:grpSpPr>
        <p:sp>
          <p:nvSpPr>
            <p:cNvPr id="19" name="Rectangle 18">
              <a:extLst>
                <a:ext uri="{FF2B5EF4-FFF2-40B4-BE49-F238E27FC236}">
                  <a16:creationId xmlns:a16="http://schemas.microsoft.com/office/drawing/2014/main" id="{8222F855-2609-014C-E769-04A1DB77F31C}"/>
                </a:ext>
              </a:extLst>
            </p:cNvPr>
            <p:cNvSpPr>
              <a:spLocks noGrp="1" noRot="1" noMove="1" noResize="1" noEditPoints="1" noAdjustHandles="1" noChangeArrowheads="1" noChangeShapeType="1"/>
            </p:cNvSpPr>
            <p:nvPr/>
          </p:nvSpPr>
          <p:spPr>
            <a:xfrm>
              <a:off x="3490296" y="1454128"/>
              <a:ext cx="1638300" cy="17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DE3D071-7AE7-253A-AA57-D36774162860}"/>
                </a:ext>
              </a:extLst>
            </p:cNvPr>
            <p:cNvSpPr>
              <a:spLocks noGrp="1" noRot="1" noMove="1" noResize="1" noEditPoints="1" noAdjustHandles="1" noChangeArrowheads="1" noChangeShapeType="1"/>
            </p:cNvSpPr>
            <p:nvPr/>
          </p:nvSpPr>
          <p:spPr>
            <a:xfrm>
              <a:off x="4341088" y="1296635"/>
              <a:ext cx="692150" cy="111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a:extLst>
              <a:ext uri="{FF2B5EF4-FFF2-40B4-BE49-F238E27FC236}">
                <a16:creationId xmlns:a16="http://schemas.microsoft.com/office/drawing/2014/main" id="{57CA4234-F84D-20C4-3F72-5E768A1D3D87}"/>
              </a:ext>
            </a:extLst>
          </p:cNvPr>
          <p:cNvSpPr>
            <a:spLocks noGrp="1" noRot="1" noMove="1" noResize="1" noEditPoints="1" noAdjustHandles="1" noChangeArrowheads="1" noChangeShapeType="1"/>
          </p:cNvSpPr>
          <p:nvPr/>
        </p:nvSpPr>
        <p:spPr>
          <a:xfrm>
            <a:off x="4296551" y="2382295"/>
            <a:ext cx="901472" cy="17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2A77548-A49A-AFF1-DCD2-3F7FCD532372}"/>
              </a:ext>
            </a:extLst>
          </p:cNvPr>
          <p:cNvSpPr>
            <a:spLocks noGrp="1" noRot="1" noMove="1" noResize="1" noEditPoints="1" noAdjustHandles="1" noChangeArrowheads="1" noChangeShapeType="1"/>
          </p:cNvSpPr>
          <p:nvPr/>
        </p:nvSpPr>
        <p:spPr>
          <a:xfrm>
            <a:off x="4296551" y="2601487"/>
            <a:ext cx="901472" cy="17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 text, application&#10;&#10;Description automatically generated">
            <a:extLst>
              <a:ext uri="{FF2B5EF4-FFF2-40B4-BE49-F238E27FC236}">
                <a16:creationId xmlns:a16="http://schemas.microsoft.com/office/drawing/2014/main" id="{CD9C55E5-9B49-72FE-11AC-6CC54878C0D8}"/>
              </a:ext>
            </a:extLst>
          </p:cNvPr>
          <p:cNvPicPr>
            <a:picLocks noGrp="1" noRot="1" noChangeAspect="1" noMove="1" noResize="1" noEditPoints="1" noAdjustHandles="1" noChangeArrowheads="1" noChangeShapeType="1" noCrop="1"/>
          </p:cNvPicPr>
          <p:nvPr/>
        </p:nvPicPr>
        <p:blipFill rotWithShape="1">
          <a:blip r:embed="rId3"/>
          <a:srcRect t="10583" r="1491" b="5320"/>
          <a:stretch/>
        </p:blipFill>
        <p:spPr>
          <a:xfrm>
            <a:off x="4341088" y="2820679"/>
            <a:ext cx="4318402" cy="1502646"/>
          </a:xfrm>
          <a:prstGeom prst="roundRect">
            <a:avLst>
              <a:gd name="adj" fmla="val 4779"/>
            </a:avLst>
          </a:prstGeom>
          <a:ln w="6350">
            <a:solidFill>
              <a:schemeClr val="tx2">
                <a:lumMod val="40000"/>
                <a:lumOff val="60000"/>
              </a:schemeClr>
            </a:solidFill>
          </a:ln>
          <a:effectLst/>
        </p:spPr>
      </p:pic>
      <p:pic>
        <p:nvPicPr>
          <p:cNvPr id="10" name="Picture 9">
            <a:extLst>
              <a:ext uri="{FF2B5EF4-FFF2-40B4-BE49-F238E27FC236}">
                <a16:creationId xmlns:a16="http://schemas.microsoft.com/office/drawing/2014/main" id="{FA24722C-267B-3AB9-EDF9-4D73FD32B894}"/>
              </a:ext>
            </a:extLst>
          </p:cNvPr>
          <p:cNvPicPr>
            <a:picLocks noChangeAspect="1"/>
          </p:cNvPicPr>
          <p:nvPr/>
        </p:nvPicPr>
        <p:blipFill>
          <a:blip r:embed="rId4"/>
          <a:stretch>
            <a:fillRect/>
          </a:stretch>
        </p:blipFill>
        <p:spPr>
          <a:xfrm>
            <a:off x="2858269" y="1158627"/>
            <a:ext cx="5988701" cy="1478626"/>
          </a:xfrm>
          <a:prstGeom prst="rect">
            <a:avLst/>
          </a:prstGeom>
        </p:spPr>
      </p:pic>
    </p:spTree>
    <p:custDataLst>
      <p:tags r:id="rId1"/>
    </p:custDataLst>
    <p:extLst>
      <p:ext uri="{BB962C8B-B14F-4D97-AF65-F5344CB8AC3E}">
        <p14:creationId xmlns:p14="http://schemas.microsoft.com/office/powerpoint/2010/main" val="129382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website&#10;&#10;Description automatically generated">
            <a:extLst>
              <a:ext uri="{FF2B5EF4-FFF2-40B4-BE49-F238E27FC236}">
                <a16:creationId xmlns:a16="http://schemas.microsoft.com/office/drawing/2014/main" id="{21F3A17C-14D3-132B-9650-DED4C52A16A4}"/>
              </a:ext>
            </a:extLst>
          </p:cNvPr>
          <p:cNvPicPr>
            <a:picLocks noGrp="1" noRot="1" noChangeAspect="1" noMove="1" noResize="1" noEditPoints="1" noAdjustHandles="1" noChangeArrowheads="1" noChangeShapeType="1" noCrop="1"/>
          </p:cNvPicPr>
          <p:nvPr/>
        </p:nvPicPr>
        <p:blipFill rotWithShape="1">
          <a:blip r:embed="rId3"/>
          <a:srcRect l="1031" r="1630" b="11837"/>
          <a:stretch/>
        </p:blipFill>
        <p:spPr>
          <a:xfrm>
            <a:off x="287338" y="1354235"/>
            <a:ext cx="4549878" cy="1458910"/>
          </a:xfrm>
          <a:prstGeom prst="roundRect">
            <a:avLst>
              <a:gd name="adj" fmla="val 12054"/>
            </a:avLst>
          </a:prstGeom>
        </p:spPr>
      </p:pic>
      <p:pic>
        <p:nvPicPr>
          <p:cNvPr id="5" name="Picture 4" descr="Graphical user interface, text, application&#10;&#10;Description automatically generated">
            <a:extLst>
              <a:ext uri="{FF2B5EF4-FFF2-40B4-BE49-F238E27FC236}">
                <a16:creationId xmlns:a16="http://schemas.microsoft.com/office/drawing/2014/main" id="{EBB68506-4A87-F10C-7F20-19924892D46C}"/>
              </a:ext>
            </a:extLst>
          </p:cNvPr>
          <p:cNvPicPr>
            <a:picLocks noGrp="1" noRot="1" noChangeAspect="1" noMove="1" noResize="1" noEditPoints="1" noAdjustHandles="1" noChangeArrowheads="1" noChangeShapeType="1" noCrop="1"/>
          </p:cNvPicPr>
          <p:nvPr/>
        </p:nvPicPr>
        <p:blipFill rotWithShape="1">
          <a:blip r:embed="rId4"/>
          <a:srcRect l="1946" t="933" r="2128" b="14688"/>
          <a:stretch/>
        </p:blipFill>
        <p:spPr>
          <a:xfrm>
            <a:off x="369888" y="2874946"/>
            <a:ext cx="4467328" cy="1465212"/>
          </a:xfrm>
          <a:prstGeom prst="rect">
            <a:avLst/>
          </a:prstGeom>
        </p:spPr>
      </p:pic>
      <p:sp>
        <p:nvSpPr>
          <p:cNvPr id="6" name="Title 11">
            <a:extLst>
              <a:ext uri="{FF2B5EF4-FFF2-40B4-BE49-F238E27FC236}">
                <a16:creationId xmlns:a16="http://schemas.microsoft.com/office/drawing/2014/main" id="{1217D576-FDFB-1268-7374-153A8CC32C97}"/>
              </a:ext>
            </a:extLst>
          </p:cNvPr>
          <p:cNvSpPr txBox="1">
            <a:spLocks/>
          </p:cNvSpPr>
          <p:nvPr/>
        </p:nvSpPr>
        <p:spPr>
          <a:xfrm>
            <a:off x="369888" y="-370141"/>
            <a:ext cx="8223250" cy="1629945"/>
          </a:xfrm>
          <a:prstGeom prst="rect">
            <a:avLst/>
          </a:prstGeom>
          <a:noFill/>
        </p:spPr>
        <p:txBody>
          <a:bodyPr vert="horz" wrap="none" lIns="0" tIns="0" rIns="0" bIns="0" rtlCol="0" anchor="b">
            <a:noAutofit/>
          </a:bodyPr>
          <a:lstStyle>
            <a:lvl1pPr algn="l" defTabSz="685800" rtl="0" eaLnBrk="1" latinLnBrk="0" hangingPunct="1">
              <a:lnSpc>
                <a:spcPct val="90000"/>
              </a:lnSpc>
              <a:spcBef>
                <a:spcPct val="0"/>
              </a:spcBef>
              <a:buNone/>
              <a:defRPr sz="4500" b="1" kern="1200">
                <a:solidFill>
                  <a:schemeClr val="bg1"/>
                </a:solidFill>
                <a:latin typeface="+mn-lt"/>
                <a:ea typeface="Roboto" panose="02000000000000000000" pitchFamily="2" charset="0"/>
                <a:cs typeface="Roboto" panose="02000000000000000000" pitchFamily="2" charset="0"/>
              </a:defRPr>
            </a:lvl1pPr>
          </a:lstStyle>
          <a:p>
            <a:r>
              <a:rPr lang="en-GB" sz="3600" dirty="0">
                <a:latin typeface="Roboto" panose="02000000000000000000" pitchFamily="2" charset="0"/>
              </a:rPr>
              <a:t>Clearing choice</a:t>
            </a:r>
          </a:p>
        </p:txBody>
      </p:sp>
      <p:sp>
        <p:nvSpPr>
          <p:cNvPr id="7" name="TextBox 6">
            <a:extLst>
              <a:ext uri="{FF2B5EF4-FFF2-40B4-BE49-F238E27FC236}">
                <a16:creationId xmlns:a16="http://schemas.microsoft.com/office/drawing/2014/main" id="{36F72D4C-4B54-0B70-24E6-AA8147F7B2B6}"/>
              </a:ext>
            </a:extLst>
          </p:cNvPr>
          <p:cNvSpPr txBox="1"/>
          <p:nvPr/>
        </p:nvSpPr>
        <p:spPr>
          <a:xfrm>
            <a:off x="5363999" y="1797482"/>
            <a:ext cx="3565256" cy="2031325"/>
          </a:xfrm>
          <a:prstGeom prst="rect">
            <a:avLst/>
          </a:prstGeom>
          <a:noFill/>
        </p:spPr>
        <p:txBody>
          <a:bodyPr wrap="square" lIns="91440" tIns="45720" rIns="91440" bIns="45720" anchor="t">
            <a:spAutoFit/>
          </a:bodyPr>
          <a:lstStyle/>
          <a:p>
            <a:r>
              <a:rPr lang="en-GB"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If the university/college does not accept the Clearing choice (Unsuccessful) or the applicant chooses to use 'Decline my place' after a Clearing choice has been accepted, then they'll be able to add a new Clearing choice.</a:t>
            </a:r>
          </a:p>
        </p:txBody>
      </p:sp>
    </p:spTree>
    <p:custDataLst>
      <p:tags r:id="rId1"/>
    </p:custDataLst>
    <p:extLst>
      <p:ext uri="{BB962C8B-B14F-4D97-AF65-F5344CB8AC3E}">
        <p14:creationId xmlns:p14="http://schemas.microsoft.com/office/powerpoint/2010/main" val="17070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dirty="0" smtClean="0"/>
              <a:pPr>
                <a:spcAft>
                  <a:spcPts val="600"/>
                </a:spcAft>
              </a:pPr>
              <a:t>25</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284018" y="78668"/>
            <a:ext cx="7610475" cy="1019175"/>
          </a:xfrm>
        </p:spPr>
        <p:txBody>
          <a:bodyPr/>
          <a:lstStyle/>
          <a:p>
            <a:r>
              <a:rPr lang="en-GB" dirty="0">
                <a:latin typeface="Roboto" panose="02000000000000000000" pitchFamily="2" charset="0"/>
              </a:rPr>
              <a:t>Decline my place (Step 1)</a:t>
            </a:r>
          </a:p>
        </p:txBody>
      </p:sp>
      <p:sp>
        <p:nvSpPr>
          <p:cNvPr id="13" name="TextBox 12">
            <a:extLst>
              <a:ext uri="{FF2B5EF4-FFF2-40B4-BE49-F238E27FC236}">
                <a16:creationId xmlns:a16="http://schemas.microsoft.com/office/drawing/2014/main" id="{FFD87A2C-5311-03DF-DF2D-72D1BDB60553}"/>
              </a:ext>
            </a:extLst>
          </p:cNvPr>
          <p:cNvSpPr txBox="1"/>
          <p:nvPr/>
        </p:nvSpPr>
        <p:spPr>
          <a:xfrm>
            <a:off x="562448" y="1458000"/>
            <a:ext cx="2867891" cy="3046988"/>
          </a:xfrm>
          <a:prstGeom prst="rect">
            <a:avLst/>
          </a:prstGeom>
          <a:noFill/>
        </p:spPr>
        <p:txBody>
          <a:bodyPr wrap="square" lIns="91440" tIns="45720" rIns="91440" bIns="45720" anchor="t">
            <a:spAutoFit/>
          </a:bodyPr>
          <a:lstStyle/>
          <a:p>
            <a:r>
              <a:rPr lang="en-GB" sz="16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From 5 July, if an applicant is holding </a:t>
            </a:r>
            <a:r>
              <a:rPr lang="en-GB" sz="1600" dirty="0">
                <a:solidFill>
                  <a:srgbClr val="333333"/>
                </a:solidFill>
                <a:latin typeface="Roboto Light" panose="02000000000000000000" pitchFamily="2" charset="0"/>
                <a:ea typeface="Roboto Light" panose="02000000000000000000" pitchFamily="2" charset="0"/>
                <a:cs typeface="Roboto Light" panose="02000000000000000000" pitchFamily="2" charset="0"/>
              </a:rPr>
              <a:t>an </a:t>
            </a:r>
            <a:r>
              <a:rPr lang="en-GB" sz="16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unconditional </a:t>
            </a:r>
            <a:r>
              <a:rPr lang="en-GB" sz="1600" dirty="0">
                <a:solidFill>
                  <a:srgbClr val="333333"/>
                </a:solidFill>
                <a:latin typeface="Roboto Light" panose="02000000000000000000" pitchFamily="2" charset="0"/>
                <a:ea typeface="Roboto Light" panose="02000000000000000000" pitchFamily="2" charset="0"/>
                <a:cs typeface="Roboto Light" panose="02000000000000000000" pitchFamily="2" charset="0"/>
              </a:rPr>
              <a:t>firm </a:t>
            </a:r>
            <a:r>
              <a:rPr lang="en-GB" sz="16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place, they can release themselves into Clearing, by using the ‘Decline your place’ button in the application. </a:t>
            </a:r>
          </a:p>
          <a:p>
            <a:pPr marL="285750" indent="-285750">
              <a:buFont typeface="Arial" panose="020B0604020202020204" pitchFamily="34" charset="0"/>
              <a:buChar char="•"/>
            </a:pPr>
            <a:endParaRPr lang="en-GB" sz="1600" dirty="0">
              <a:solidFill>
                <a:srgbClr val="333333"/>
              </a:solidFill>
              <a:latin typeface="Roboto Light" panose="02000000000000000000" pitchFamily="2" charset="0"/>
              <a:ea typeface="Roboto Light" panose="02000000000000000000" pitchFamily="2" charset="0"/>
              <a:cs typeface="Roboto Light" panose="02000000000000000000" pitchFamily="2" charset="0"/>
            </a:endParaRPr>
          </a:p>
          <a:p>
            <a:pPr algn="l"/>
            <a:r>
              <a:rPr lang="en-GB" sz="1600" b="1"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This is available until </a:t>
            </a:r>
          </a:p>
          <a:p>
            <a:pPr algn="l"/>
            <a:r>
              <a:rPr lang="en-GB" sz="1600" b="1"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4 September </a:t>
            </a:r>
            <a:r>
              <a:rPr lang="en-GB" sz="1600" b="1" dirty="0">
                <a:solidFill>
                  <a:srgbClr val="333333"/>
                </a:solidFill>
                <a:latin typeface="Roboto Light" panose="02000000000000000000" pitchFamily="2" charset="0"/>
                <a:ea typeface="Roboto Light" panose="02000000000000000000" pitchFamily="2" charset="0"/>
                <a:cs typeface="Roboto Light" panose="02000000000000000000" pitchFamily="2" charset="0"/>
              </a:rPr>
              <a:t>2024, after this date direct contact with the university or college will be required. </a:t>
            </a:r>
            <a:endParaRPr lang="en-GB" sz="1600" b="1"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endParaRPr>
          </a:p>
        </p:txBody>
      </p:sp>
      <p:pic>
        <p:nvPicPr>
          <p:cNvPr id="7" name="Picture 6" descr="A screenshot of a computer&#10;&#10;Description automatically generated">
            <a:extLst>
              <a:ext uri="{FF2B5EF4-FFF2-40B4-BE49-F238E27FC236}">
                <a16:creationId xmlns:a16="http://schemas.microsoft.com/office/drawing/2014/main" id="{AFC9D5BD-35E3-DD3A-EB40-55C642EFE664}"/>
              </a:ext>
            </a:extLst>
          </p:cNvPr>
          <p:cNvPicPr>
            <a:picLocks noGrp="1" noRot="1" noChangeAspect="1" noMove="1" noResize="1" noEditPoints="1" noAdjustHandles="1" noChangeArrowheads="1" noChangeShapeType="1" noCrop="1"/>
          </p:cNvPicPr>
          <p:nvPr/>
        </p:nvPicPr>
        <p:blipFill>
          <a:blip r:embed="rId3"/>
          <a:stretch>
            <a:fillRect/>
          </a:stretch>
        </p:blipFill>
        <p:spPr>
          <a:xfrm>
            <a:off x="3898670" y="1717775"/>
            <a:ext cx="4682882" cy="2094828"/>
          </a:xfrm>
          <a:prstGeom prst="rect">
            <a:avLst/>
          </a:prstGeom>
        </p:spPr>
      </p:pic>
    </p:spTree>
    <p:custDataLst>
      <p:tags r:id="rId1"/>
    </p:custDataLst>
    <p:extLst>
      <p:ext uri="{BB962C8B-B14F-4D97-AF65-F5344CB8AC3E}">
        <p14:creationId xmlns:p14="http://schemas.microsoft.com/office/powerpoint/2010/main" val="3110307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8C00CE-1BE3-6981-B666-910B0740BEC6}"/>
              </a:ext>
            </a:extLst>
          </p:cNvPr>
          <p:cNvSpPr>
            <a:spLocks noGrp="1"/>
          </p:cNvSpPr>
          <p:nvPr>
            <p:ph type="dt" sz="half" idx="2"/>
          </p:nvPr>
        </p:nvSpPr>
        <p:spPr/>
        <p:txBody>
          <a:bodyPr/>
          <a:lstStyle/>
          <a:p>
            <a:fld id="{E13ED7F5-D386-9F4E-93F6-FF04FAB3DF3D}" type="datetime4">
              <a:rPr lang="en-GB" smtClean="0"/>
              <a:pPr/>
              <a:t>17 April 2024</a:t>
            </a:fld>
            <a:endParaRPr lang="en-US"/>
          </a:p>
        </p:txBody>
      </p:sp>
      <p:sp>
        <p:nvSpPr>
          <p:cNvPr id="5" name="Slide Number Placeholder 4">
            <a:extLst>
              <a:ext uri="{FF2B5EF4-FFF2-40B4-BE49-F238E27FC236}">
                <a16:creationId xmlns:a16="http://schemas.microsoft.com/office/drawing/2014/main" id="{0E75F499-2EB2-27F5-C77B-B777697433CC}"/>
              </a:ext>
            </a:extLst>
          </p:cNvPr>
          <p:cNvSpPr>
            <a:spLocks noGrp="1"/>
          </p:cNvSpPr>
          <p:nvPr>
            <p:ph type="sldNum" sz="quarter" idx="4"/>
          </p:nvPr>
        </p:nvSpPr>
        <p:spPr/>
        <p:txBody>
          <a:bodyPr/>
          <a:lstStyle/>
          <a:p>
            <a:r>
              <a:rPr lang="en-US"/>
              <a:t>|   </a:t>
            </a:r>
            <a:fld id="{D7A593A7-184A-6D43-8A36-702213271FF9}" type="slidenum">
              <a:rPr lang="en-US" smtClean="0"/>
              <a:pPr/>
              <a:t>26</a:t>
            </a:fld>
            <a:endParaRPr lang="en-US"/>
          </a:p>
        </p:txBody>
      </p:sp>
      <p:sp>
        <p:nvSpPr>
          <p:cNvPr id="6" name="Footer Placeholder 5">
            <a:extLst>
              <a:ext uri="{FF2B5EF4-FFF2-40B4-BE49-F238E27FC236}">
                <a16:creationId xmlns:a16="http://schemas.microsoft.com/office/drawing/2014/main" id="{EE11F3F9-A26C-E852-FA34-792A6D42E053}"/>
              </a:ext>
            </a:extLst>
          </p:cNvPr>
          <p:cNvSpPr>
            <a:spLocks noGrp="1"/>
          </p:cNvSpPr>
          <p:nvPr>
            <p:ph type="ftr" sz="quarter" idx="3"/>
          </p:nvPr>
        </p:nvSpPr>
        <p:spPr/>
        <p:txBody>
          <a:bodyPr/>
          <a:lstStyle/>
          <a:p>
            <a:r>
              <a:rPr lang="en-US">
                <a:ea typeface="+mn-lt"/>
                <a:cs typeface="+mn-lt"/>
              </a:rPr>
              <a:t>Security marking: </a:t>
            </a:r>
            <a:r>
              <a:rPr lang="en-US" b="1">
                <a:ea typeface="+mn-lt"/>
                <a:cs typeface="+mn-lt"/>
              </a:rPr>
              <a:t>PUBLIC</a:t>
            </a:r>
            <a:endParaRPr lang="en-US">
              <a:ea typeface="+mn-lt"/>
              <a:cs typeface="+mn-lt"/>
            </a:endParaRPr>
          </a:p>
        </p:txBody>
      </p:sp>
      <p:sp>
        <p:nvSpPr>
          <p:cNvPr id="9" name="TextBox 8">
            <a:extLst>
              <a:ext uri="{FF2B5EF4-FFF2-40B4-BE49-F238E27FC236}">
                <a16:creationId xmlns:a16="http://schemas.microsoft.com/office/drawing/2014/main" id="{705E4463-6D8C-41E1-068B-43B08A868263}"/>
              </a:ext>
            </a:extLst>
          </p:cNvPr>
          <p:cNvSpPr txBox="1"/>
          <p:nvPr/>
        </p:nvSpPr>
        <p:spPr>
          <a:xfrm>
            <a:off x="485030" y="1381607"/>
            <a:ext cx="3260855" cy="2677656"/>
          </a:xfrm>
          <a:prstGeom prst="rect">
            <a:avLst/>
          </a:prstGeom>
          <a:noFill/>
        </p:spPr>
        <p:txBody>
          <a:bodyPr wrap="square">
            <a:spAutoFit/>
          </a:bodyPr>
          <a:lstStyle/>
          <a:p>
            <a:pPr algn="l"/>
            <a:r>
              <a:rPr lang="en-GB" sz="14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They should only use this if they no longer wish to take up their place at their confirmed firm choice</a:t>
            </a:r>
            <a:r>
              <a:rPr lang="en-GB" sz="1400" dirty="0">
                <a:solidFill>
                  <a:srgbClr val="333333"/>
                </a:solidFill>
                <a:latin typeface="Roboto Light" panose="02000000000000000000" pitchFamily="2" charset="0"/>
                <a:ea typeface="Roboto Light" panose="02000000000000000000" pitchFamily="2" charset="0"/>
                <a:cs typeface="Roboto Light" panose="02000000000000000000" pitchFamily="2" charset="0"/>
              </a:rPr>
              <a:t>.</a:t>
            </a:r>
          </a:p>
          <a:p>
            <a:pPr algn="l"/>
            <a:endParaRPr lang="en-GB" sz="14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endParaRPr>
          </a:p>
          <a:p>
            <a:pPr algn="l"/>
            <a:r>
              <a:rPr lang="en-GB" sz="14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rPr>
              <a:t>Using it will mean their place will be declined and their contract with the university or college will be cancelled, including any arrangements made for accommodation or scholarships. </a:t>
            </a:r>
          </a:p>
          <a:p>
            <a:pPr algn="l"/>
            <a:endParaRPr lang="en-GB" sz="1400" dirty="0">
              <a:solidFill>
                <a:srgbClr val="333333"/>
              </a:solidFill>
              <a:latin typeface="Roboto Light" panose="02000000000000000000" pitchFamily="2" charset="0"/>
              <a:ea typeface="Roboto Light" panose="02000000000000000000" pitchFamily="2" charset="0"/>
              <a:cs typeface="Roboto Light" panose="02000000000000000000" pitchFamily="2" charset="0"/>
            </a:endParaRPr>
          </a:p>
          <a:p>
            <a:pPr algn="l"/>
            <a:r>
              <a:rPr lang="en-GB" sz="1400" dirty="0">
                <a:solidFill>
                  <a:srgbClr val="333333"/>
                </a:solidFill>
                <a:latin typeface="Roboto Light" panose="02000000000000000000" pitchFamily="2" charset="0"/>
                <a:ea typeface="Roboto Light" panose="02000000000000000000" pitchFamily="2" charset="0"/>
                <a:cs typeface="Roboto Light" panose="02000000000000000000" pitchFamily="2" charset="0"/>
              </a:rPr>
              <a:t>Students will need to confirm they want to decline their place. </a:t>
            </a:r>
            <a:endParaRPr lang="en-GB" sz="14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Rectangle 1">
            <a:extLst>
              <a:ext uri="{FF2B5EF4-FFF2-40B4-BE49-F238E27FC236}">
                <a16:creationId xmlns:a16="http://schemas.microsoft.com/office/drawing/2014/main" id="{72481C12-4867-EE1C-76CE-97C8FF310E07}"/>
              </a:ext>
            </a:extLst>
          </p:cNvPr>
          <p:cNvSpPr/>
          <p:nvPr/>
        </p:nvSpPr>
        <p:spPr>
          <a:xfrm>
            <a:off x="4348480" y="1057528"/>
            <a:ext cx="4111413" cy="3663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7F64744F-0CFA-4FF7-6DF6-E508E94B5B67}"/>
              </a:ext>
            </a:extLst>
          </p:cNvPr>
          <p:cNvGrpSpPr>
            <a:grpSpLocks noGrp="1" noUngrp="1" noRot="1" noMove="1" noResize="1"/>
          </p:cNvGrpSpPr>
          <p:nvPr/>
        </p:nvGrpSpPr>
        <p:grpSpPr>
          <a:xfrm>
            <a:off x="4475764" y="1210513"/>
            <a:ext cx="3889008" cy="3389176"/>
            <a:chOff x="4769961" y="1008326"/>
            <a:chExt cx="3961266" cy="3854275"/>
          </a:xfrm>
        </p:grpSpPr>
        <p:pic>
          <p:nvPicPr>
            <p:cNvPr id="7" name="Picture 6" descr="Graphical user interface, text, application, email&#10;&#10;Description automatically generated">
              <a:extLst>
                <a:ext uri="{FF2B5EF4-FFF2-40B4-BE49-F238E27FC236}">
                  <a16:creationId xmlns:a16="http://schemas.microsoft.com/office/drawing/2014/main" id="{E5233B3E-473C-B8BE-6957-018D42FE552E}"/>
                </a:ext>
              </a:extLst>
            </p:cNvPr>
            <p:cNvPicPr>
              <a:picLocks noGrp="1" noRot="1" noChangeAspect="1" noMove="1" noResize="1" noEditPoints="1" noAdjustHandles="1" noChangeArrowheads="1" noChangeShapeType="1" noCrop="1"/>
            </p:cNvPicPr>
            <p:nvPr/>
          </p:nvPicPr>
          <p:blipFill rotWithShape="1">
            <a:blip r:embed="rId3"/>
            <a:srcRect b="53659"/>
            <a:stretch/>
          </p:blipFill>
          <p:spPr>
            <a:xfrm>
              <a:off x="4769962" y="1008326"/>
              <a:ext cx="3961265" cy="1777404"/>
            </a:xfrm>
            <a:prstGeom prst="roundRect">
              <a:avLst>
                <a:gd name="adj" fmla="val 4779"/>
              </a:avLst>
            </a:prstGeom>
            <a:ln w="6350">
              <a:solidFill>
                <a:schemeClr val="tx2">
                  <a:lumMod val="40000"/>
                  <a:lumOff val="60000"/>
                </a:schemeClr>
              </a:solidFill>
            </a:ln>
            <a:effectLst/>
          </p:spPr>
        </p:pic>
        <p:pic>
          <p:nvPicPr>
            <p:cNvPr id="12" name="Picture 11" descr="Graphical user interface, text, application&#10;&#10;Description automatically generated">
              <a:extLst>
                <a:ext uri="{FF2B5EF4-FFF2-40B4-BE49-F238E27FC236}">
                  <a16:creationId xmlns:a16="http://schemas.microsoft.com/office/drawing/2014/main" id="{95DB9D9E-6498-EDF3-3FA9-F9A7E00EB160}"/>
                </a:ext>
              </a:extLst>
            </p:cNvPr>
            <p:cNvPicPr>
              <a:picLocks noGrp="1" noRot="1" noChangeAspect="1" noMove="1" noResize="1" noEditPoints="1" noAdjustHandles="1" noChangeArrowheads="1" noChangeShapeType="1" noCrop="1"/>
            </p:cNvPicPr>
            <p:nvPr/>
          </p:nvPicPr>
          <p:blipFill>
            <a:blip r:embed="rId4"/>
            <a:stretch>
              <a:fillRect/>
            </a:stretch>
          </p:blipFill>
          <p:spPr>
            <a:xfrm>
              <a:off x="4769961" y="2610475"/>
              <a:ext cx="3961265" cy="2252126"/>
            </a:xfrm>
            <a:prstGeom prst="roundRect">
              <a:avLst>
                <a:gd name="adj" fmla="val 4779"/>
              </a:avLst>
            </a:prstGeom>
            <a:ln w="6350">
              <a:solidFill>
                <a:schemeClr val="tx2">
                  <a:lumMod val="40000"/>
                  <a:lumOff val="60000"/>
                </a:schemeClr>
              </a:solidFill>
            </a:ln>
            <a:effectLst/>
          </p:spPr>
        </p:pic>
      </p:grpSp>
      <p:sp>
        <p:nvSpPr>
          <p:cNvPr id="13" name="Title 11">
            <a:extLst>
              <a:ext uri="{FF2B5EF4-FFF2-40B4-BE49-F238E27FC236}">
                <a16:creationId xmlns:a16="http://schemas.microsoft.com/office/drawing/2014/main" id="{CDC026F0-0084-56EB-EFAF-CE573561388B}"/>
              </a:ext>
            </a:extLst>
          </p:cNvPr>
          <p:cNvSpPr txBox="1">
            <a:spLocks/>
          </p:cNvSpPr>
          <p:nvPr/>
        </p:nvSpPr>
        <p:spPr>
          <a:xfrm>
            <a:off x="301191" y="-3408"/>
            <a:ext cx="7610869" cy="1019027"/>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latin typeface="Roboto" panose="02000000000000000000" pitchFamily="2" charset="0"/>
              </a:rPr>
              <a:t>Decline my place (Step 2)</a:t>
            </a:r>
          </a:p>
        </p:txBody>
      </p:sp>
    </p:spTree>
    <p:custDataLst>
      <p:tags r:id="rId1"/>
    </p:custDataLst>
    <p:extLst>
      <p:ext uri="{BB962C8B-B14F-4D97-AF65-F5344CB8AC3E}">
        <p14:creationId xmlns:p14="http://schemas.microsoft.com/office/powerpoint/2010/main" val="1961306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dirty="0" smtClean="0"/>
              <a:pPr>
                <a:spcAft>
                  <a:spcPts val="600"/>
                </a:spcAft>
              </a:pPr>
              <a:t>27</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394855" y="118230"/>
            <a:ext cx="7610475" cy="1019175"/>
          </a:xfrm>
        </p:spPr>
        <p:txBody>
          <a:bodyPr/>
          <a:lstStyle/>
          <a:p>
            <a:r>
              <a:rPr lang="en-GB" dirty="0">
                <a:latin typeface="Roboto" panose="02000000000000000000" pitchFamily="2" charset="0"/>
              </a:rPr>
              <a:t>Decline my place (Step 3)</a:t>
            </a:r>
          </a:p>
        </p:txBody>
      </p:sp>
      <p:pic>
        <p:nvPicPr>
          <p:cNvPr id="6" name="Picture 5" descr="Graphical user interface, text, application&#10;&#10;Description automatically generated">
            <a:extLst>
              <a:ext uri="{FF2B5EF4-FFF2-40B4-BE49-F238E27FC236}">
                <a16:creationId xmlns:a16="http://schemas.microsoft.com/office/drawing/2014/main" id="{CE4399C1-8F5E-4C7F-E599-2B0786519D40}"/>
              </a:ext>
            </a:extLst>
          </p:cNvPr>
          <p:cNvPicPr>
            <a:picLocks noGrp="1" noRot="1" noChangeAspect="1" noMove="1" noResize="1" noEditPoints="1" noAdjustHandles="1" noChangeArrowheads="1" noChangeShapeType="1" noCrop="1"/>
          </p:cNvPicPr>
          <p:nvPr/>
        </p:nvPicPr>
        <p:blipFill>
          <a:blip r:embed="rId3"/>
          <a:stretch>
            <a:fillRect/>
          </a:stretch>
        </p:blipFill>
        <p:spPr>
          <a:xfrm>
            <a:off x="3665167" y="1799247"/>
            <a:ext cx="4916385" cy="1742214"/>
          </a:xfrm>
          <a:prstGeom prst="roundRect">
            <a:avLst>
              <a:gd name="adj" fmla="val 4779"/>
            </a:avLst>
          </a:prstGeom>
          <a:ln w="6350">
            <a:solidFill>
              <a:schemeClr val="tx2">
                <a:lumMod val="40000"/>
                <a:lumOff val="60000"/>
              </a:schemeClr>
            </a:solidFill>
          </a:ln>
          <a:effectLst/>
        </p:spPr>
      </p:pic>
      <p:sp>
        <p:nvSpPr>
          <p:cNvPr id="9" name="TextBox 8">
            <a:extLst>
              <a:ext uri="{FF2B5EF4-FFF2-40B4-BE49-F238E27FC236}">
                <a16:creationId xmlns:a16="http://schemas.microsoft.com/office/drawing/2014/main" id="{522C37F0-D4A5-99DC-C134-71C862EFC504}"/>
              </a:ext>
            </a:extLst>
          </p:cNvPr>
          <p:cNvSpPr txBox="1"/>
          <p:nvPr/>
        </p:nvSpPr>
        <p:spPr>
          <a:xfrm>
            <a:off x="457486" y="1479358"/>
            <a:ext cx="3133779" cy="2308324"/>
          </a:xfrm>
          <a:prstGeom prst="rect">
            <a:avLst/>
          </a:prstGeom>
          <a:noFill/>
        </p:spPr>
        <p:txBody>
          <a:bodyPr wrap="square">
            <a:spAutoFit/>
          </a:bodyPr>
          <a:lstStyle/>
          <a:p>
            <a:pPr algn="l" fontAlgn="base"/>
            <a:r>
              <a:rPr lang="en-GB" sz="1600"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They may find the best option </a:t>
            </a:r>
            <a:r>
              <a:rPr lang="en-GB" sz="1600" b="0" i="0" dirty="0">
                <a:solidFill>
                  <a:srgbClr val="313537"/>
                </a:solidFill>
                <a:effectLst/>
                <a:latin typeface="Roboto Light" panose="02000000000000000000" pitchFamily="2" charset="0"/>
                <a:ea typeface="Roboto Light" panose="02000000000000000000" pitchFamily="2" charset="0"/>
                <a:cs typeface="Roboto Light" panose="02000000000000000000" pitchFamily="2" charset="0"/>
              </a:rPr>
              <a:t>isn't to </a:t>
            </a:r>
            <a:r>
              <a:rPr lang="en-GB" sz="1600"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decline </a:t>
            </a:r>
            <a:r>
              <a:rPr lang="en-GB" sz="1600" b="0" i="0" dirty="0">
                <a:solidFill>
                  <a:srgbClr val="313537"/>
                </a:solidFill>
                <a:effectLst/>
                <a:latin typeface="Roboto Light" panose="02000000000000000000" pitchFamily="2" charset="0"/>
                <a:ea typeface="Roboto Light" panose="02000000000000000000" pitchFamily="2" charset="0"/>
                <a:cs typeface="Roboto Light" panose="02000000000000000000" pitchFamily="2" charset="0"/>
              </a:rPr>
              <a:t>their place; other options are available. </a:t>
            </a:r>
          </a:p>
          <a:p>
            <a:pPr algn="l" fontAlgn="base"/>
            <a:endParaRPr lang="en-GB" sz="1600" dirty="0">
              <a:solidFill>
                <a:srgbClr val="313537"/>
              </a:solidFill>
              <a:latin typeface="Roboto Light" panose="02000000000000000000" pitchFamily="2" charset="0"/>
              <a:ea typeface="Roboto Light" panose="02000000000000000000" pitchFamily="2" charset="0"/>
              <a:cs typeface="Roboto Light" panose="02000000000000000000" pitchFamily="2" charset="0"/>
            </a:endParaRPr>
          </a:p>
          <a:p>
            <a:pPr algn="l" fontAlgn="base"/>
            <a:r>
              <a:rPr lang="en-GB" sz="1600" b="0" i="0" dirty="0">
                <a:solidFill>
                  <a:srgbClr val="313537"/>
                </a:solidFill>
                <a:effectLst/>
                <a:latin typeface="Roboto Light" panose="02000000000000000000" pitchFamily="2" charset="0"/>
                <a:ea typeface="Roboto Light" panose="02000000000000000000" pitchFamily="2" charset="0"/>
                <a:cs typeface="Roboto Light" panose="02000000000000000000" pitchFamily="2" charset="0"/>
              </a:rPr>
              <a:t>Applicants should never be pressured into deciding, if they seem unsure, suggest they give UCAS a call to discuss their options.</a:t>
            </a:r>
          </a:p>
        </p:txBody>
      </p:sp>
    </p:spTree>
    <p:custDataLst>
      <p:tags r:id="rId1"/>
    </p:custDataLst>
    <p:extLst>
      <p:ext uri="{BB962C8B-B14F-4D97-AF65-F5344CB8AC3E}">
        <p14:creationId xmlns:p14="http://schemas.microsoft.com/office/powerpoint/2010/main" val="3104712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dirty="0" smtClean="0"/>
              <a:pPr>
                <a:spcAft>
                  <a:spcPts val="600"/>
                </a:spcAft>
              </a:pPr>
              <a:t>28</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t>Security marking: </a:t>
            </a:r>
            <a:r>
              <a:rPr lang="en-US" b="1"/>
              <a:t>PUBLIC</a:t>
            </a: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287533" y="147567"/>
            <a:ext cx="7610475" cy="623887"/>
          </a:xfrm>
        </p:spPr>
        <p:txBody>
          <a:bodyPr/>
          <a:lstStyle/>
          <a:p>
            <a:r>
              <a:rPr lang="en-GB" dirty="0">
                <a:latin typeface="Roboto" panose="02000000000000000000" pitchFamily="2" charset="0"/>
              </a:rPr>
              <a:t>Decline my place (Step 3)</a:t>
            </a:r>
          </a:p>
        </p:txBody>
      </p:sp>
      <p:pic>
        <p:nvPicPr>
          <p:cNvPr id="4" name="Picture 3" descr="Graphical user interface, website&#10;&#10;Description automatically generated">
            <a:extLst>
              <a:ext uri="{FF2B5EF4-FFF2-40B4-BE49-F238E27FC236}">
                <a16:creationId xmlns:a16="http://schemas.microsoft.com/office/drawing/2014/main" id="{DAC2C5CB-531A-35EB-CCEA-C39F96B1EDCE}"/>
              </a:ext>
            </a:extLst>
          </p:cNvPr>
          <p:cNvPicPr>
            <a:picLocks noGrp="1" noRot="1" noChangeAspect="1" noMove="1" noResize="1" noEditPoints="1" noAdjustHandles="1" noChangeArrowheads="1" noChangeShapeType="1" noCrop="1"/>
          </p:cNvPicPr>
          <p:nvPr/>
        </p:nvPicPr>
        <p:blipFill rotWithShape="1">
          <a:blip r:embed="rId3"/>
          <a:srcRect t="762" b="13037"/>
          <a:stretch/>
        </p:blipFill>
        <p:spPr>
          <a:xfrm>
            <a:off x="4353958" y="1074207"/>
            <a:ext cx="4123735" cy="3626730"/>
          </a:xfrm>
          <a:prstGeom prst="roundRect">
            <a:avLst>
              <a:gd name="adj" fmla="val 4779"/>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CB3C1D69-BF99-1AA6-BFE1-6825AF2EB104}"/>
              </a:ext>
            </a:extLst>
          </p:cNvPr>
          <p:cNvSpPr txBox="1"/>
          <p:nvPr/>
        </p:nvSpPr>
        <p:spPr>
          <a:xfrm>
            <a:off x="446364" y="1448650"/>
            <a:ext cx="3004502" cy="2062103"/>
          </a:xfrm>
          <a:prstGeom prst="rect">
            <a:avLst/>
          </a:prstGeom>
          <a:noFill/>
        </p:spPr>
        <p:txBody>
          <a:bodyPr wrap="square">
            <a:spAutoFit/>
          </a:bodyPr>
          <a:lstStyle/>
          <a:p>
            <a:pPr algn="l" fontAlgn="base"/>
            <a:r>
              <a:rPr lang="en-GB" sz="1600"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If an applicant uses ‘Decline my place’ they will then enter Clearing.</a:t>
            </a:r>
          </a:p>
          <a:p>
            <a:pPr algn="l" fontAlgn="base"/>
            <a:endParaRPr lang="en-GB" sz="1600" dirty="0">
              <a:solidFill>
                <a:srgbClr val="313537"/>
              </a:solidFill>
              <a:latin typeface="Roboto Light" panose="02000000000000000000" pitchFamily="2" charset="0"/>
              <a:ea typeface="Roboto Light" panose="02000000000000000000" pitchFamily="2" charset="0"/>
              <a:cs typeface="Roboto Light" panose="02000000000000000000" pitchFamily="2" charset="0"/>
            </a:endParaRPr>
          </a:p>
          <a:p>
            <a:pPr algn="l" fontAlgn="base"/>
            <a:r>
              <a:rPr lang="en-GB" sz="1600"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They will be able to apply for another course through Clearing or view their matches in Clearing Plus.  </a:t>
            </a:r>
            <a:endParaRPr lang="en-GB" sz="1600" b="0" i="0" dirty="0">
              <a:solidFill>
                <a:srgbClr val="313537"/>
              </a:solidFill>
              <a:effectLst/>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2560011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098E1-437B-D411-9B9D-4825242A94A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7852404-AC3E-4A06-D0D5-2F675F382C7A}"/>
              </a:ext>
            </a:extLst>
          </p:cNvPr>
          <p:cNvSpPr>
            <a:spLocks noGrp="1"/>
          </p:cNvSpPr>
          <p:nvPr>
            <p:ph type="title"/>
          </p:nvPr>
        </p:nvSpPr>
        <p:spPr>
          <a:xfrm>
            <a:off x="344101" y="113383"/>
            <a:ext cx="3832176" cy="987425"/>
          </a:xfrm>
        </p:spPr>
        <p:txBody>
          <a:bodyPr>
            <a:normAutofit/>
          </a:bodyPr>
          <a:lstStyle/>
          <a:p>
            <a:r>
              <a:rPr lang="en-US" dirty="0">
                <a:latin typeface="Roboto" panose="02000000000000000000" pitchFamily="2" charset="0"/>
              </a:rPr>
              <a:t>Updates</a:t>
            </a:r>
          </a:p>
        </p:txBody>
      </p:sp>
      <p:sp>
        <p:nvSpPr>
          <p:cNvPr id="11" name="Content Placeholder 2">
            <a:extLst>
              <a:ext uri="{FF2B5EF4-FFF2-40B4-BE49-F238E27FC236}">
                <a16:creationId xmlns:a16="http://schemas.microsoft.com/office/drawing/2014/main" id="{7CB5D38A-83E8-3EF4-DDD9-1247C946EB97}"/>
              </a:ext>
            </a:extLst>
          </p:cNvPr>
          <p:cNvSpPr>
            <a:spLocks noGrp="1"/>
          </p:cNvSpPr>
          <p:nvPr>
            <p:ph type="body" sz="half" idx="2"/>
          </p:nvPr>
        </p:nvSpPr>
        <p:spPr>
          <a:xfrm>
            <a:off x="460757" y="1369165"/>
            <a:ext cx="3598863" cy="2858691"/>
          </a:xfrm>
        </p:spPr>
        <p:txBody>
          <a:bodyPr vert="horz" lIns="91440" tIns="45720" rIns="91440" bIns="45720" rtlCol="0" anchor="t">
            <a:noAutofit/>
          </a:bodyPr>
          <a:lstStyle/>
          <a:p>
            <a:r>
              <a:rPr lang="en-US" sz="1600" dirty="0">
                <a:latin typeface="Roboto Light" panose="02000000000000000000" pitchFamily="2" charset="0"/>
              </a:rPr>
              <a:t>We’ll </a:t>
            </a:r>
            <a:r>
              <a:rPr lang="en-US" sz="1600" b="1" dirty="0">
                <a:latin typeface="Roboto Light" panose="02000000000000000000" pitchFamily="2" charset="0"/>
              </a:rPr>
              <a:t>continue to make small changes </a:t>
            </a:r>
            <a:r>
              <a:rPr lang="en-US" sz="1600" dirty="0">
                <a:latin typeface="Roboto Light" panose="02000000000000000000" pitchFamily="2" charset="0"/>
              </a:rPr>
              <a:t>based on user feedback throughout the cycle, to improve the user experience.</a:t>
            </a:r>
          </a:p>
          <a:p>
            <a:r>
              <a:rPr lang="en-US" sz="1600" dirty="0">
                <a:latin typeface="Roboto Light" panose="02000000000000000000" pitchFamily="2" charset="0"/>
              </a:rPr>
              <a:t>The screenshots you see in this pack represent the style of the UCAS Hub and the application for 2024 Confirmation and Clearing. As such, some details may change, and we’ll update this deck periodically.</a:t>
            </a:r>
          </a:p>
          <a:p>
            <a:endParaRPr lang="en-US" sz="1600" dirty="0">
              <a:ea typeface="Roboto Light"/>
              <a:cs typeface="Roboto Light"/>
            </a:endParaRPr>
          </a:p>
        </p:txBody>
      </p:sp>
      <p:sp>
        <p:nvSpPr>
          <p:cNvPr id="13" name="Footer Placeholder 3">
            <a:extLst>
              <a:ext uri="{FF2B5EF4-FFF2-40B4-BE49-F238E27FC236}">
                <a16:creationId xmlns:a16="http://schemas.microsoft.com/office/drawing/2014/main" id="{99F6F792-4E9E-5116-0C6E-16E1FC8C607A}"/>
              </a:ext>
            </a:extLst>
          </p:cNvPr>
          <p:cNvSpPr>
            <a:spLocks noGrp="1"/>
          </p:cNvSpPr>
          <p:nvPr>
            <p:ph type="ftr" sz="quarter" idx="3"/>
          </p:nvPr>
        </p:nvSpPr>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FB7CB7DC-7BB3-D6B3-6C1E-44A90858BE1B}"/>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3</a:t>
            </a:fld>
            <a:endParaRPr lang="en-US"/>
          </a:p>
        </p:txBody>
      </p:sp>
      <p:pic>
        <p:nvPicPr>
          <p:cNvPr id="5" name="Picture Placeholder 4" descr="A group of people sitting at a table&#10;&#10;Description automatically generated">
            <a:extLst>
              <a:ext uri="{FF2B5EF4-FFF2-40B4-BE49-F238E27FC236}">
                <a16:creationId xmlns:a16="http://schemas.microsoft.com/office/drawing/2014/main" id="{11B24FDC-F4D4-269D-CB0B-E81B8F2DCF2F}"/>
              </a:ext>
            </a:extLst>
          </p:cNvPr>
          <p:cNvPicPr>
            <a:picLocks noGrp="1" noChangeAspect="1"/>
          </p:cNvPicPr>
          <p:nvPr>
            <p:ph type="pic" idx="1"/>
          </p:nvPr>
        </p:nvPicPr>
        <p:blipFill>
          <a:blip r:embed="rId3"/>
          <a:srcRect l="8990" r="8990"/>
          <a:stretch>
            <a:fillRect/>
          </a:stretch>
        </p:blipFill>
        <p:spPr/>
      </p:pic>
    </p:spTree>
    <p:custDataLst>
      <p:tags r:id="rId1"/>
    </p:custDataLst>
    <p:extLst>
      <p:ext uri="{BB962C8B-B14F-4D97-AF65-F5344CB8AC3E}">
        <p14:creationId xmlns:p14="http://schemas.microsoft.com/office/powerpoint/2010/main" val="368438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F18508-00C8-8C76-EF47-3E8E07093981}"/>
              </a:ext>
            </a:extLst>
          </p:cNvPr>
          <p:cNvSpPr>
            <a:spLocks noGrp="1"/>
          </p:cNvSpPr>
          <p:nvPr>
            <p:ph type="dt" sz="half" idx="2"/>
          </p:nvPr>
        </p:nvSpPr>
        <p:spPr/>
        <p:txBody>
          <a:bodyPr/>
          <a:lstStyle/>
          <a:p>
            <a:fld id="{E13ED7F5-D386-9F4E-93F6-FF04FAB3DF3D}" type="datetime4">
              <a:rPr lang="en-GB" smtClean="0"/>
              <a:pPr/>
              <a:t>17 April 2024</a:t>
            </a:fld>
            <a:endParaRPr lang="en-US"/>
          </a:p>
        </p:txBody>
      </p:sp>
      <p:sp>
        <p:nvSpPr>
          <p:cNvPr id="5" name="Slide Number Placeholder 4">
            <a:extLst>
              <a:ext uri="{FF2B5EF4-FFF2-40B4-BE49-F238E27FC236}">
                <a16:creationId xmlns:a16="http://schemas.microsoft.com/office/drawing/2014/main" id="{866BB8B2-2306-F8DF-4DA9-1874C9281351}"/>
              </a:ext>
            </a:extLst>
          </p:cNvPr>
          <p:cNvSpPr>
            <a:spLocks noGrp="1"/>
          </p:cNvSpPr>
          <p:nvPr>
            <p:ph type="sldNum" sz="quarter" idx="4"/>
          </p:nvPr>
        </p:nvSpPr>
        <p:spPr/>
        <p:txBody>
          <a:bodyPr/>
          <a:lstStyle/>
          <a:p>
            <a:r>
              <a:rPr lang="en-US"/>
              <a:t>|   </a:t>
            </a:r>
            <a:fld id="{D7A593A7-184A-6D43-8A36-702213271FF9}" type="slidenum">
              <a:rPr lang="en-US" dirty="0" smtClean="0"/>
              <a:pPr/>
              <a:t>4</a:t>
            </a:fld>
            <a:endParaRPr lang="en-US"/>
          </a:p>
        </p:txBody>
      </p:sp>
      <p:sp>
        <p:nvSpPr>
          <p:cNvPr id="6" name="Footer Placeholder 5">
            <a:extLst>
              <a:ext uri="{FF2B5EF4-FFF2-40B4-BE49-F238E27FC236}">
                <a16:creationId xmlns:a16="http://schemas.microsoft.com/office/drawing/2014/main" id="{D769A442-0486-2926-6D11-7A1BA9CC6B8D}"/>
              </a:ext>
            </a:extLst>
          </p:cNvPr>
          <p:cNvSpPr>
            <a:spLocks noGrp="1"/>
          </p:cNvSpPr>
          <p:nvPr>
            <p:ph type="ftr" sz="quarter" idx="3"/>
          </p:nvPr>
        </p:nvSpPr>
        <p:spPr/>
        <p:txBody>
          <a:bodyPr/>
          <a:lstStyle/>
          <a:p>
            <a:r>
              <a:rPr lang="en-US">
                <a:ea typeface="+mn-lt"/>
                <a:cs typeface="+mn-lt"/>
              </a:rPr>
              <a:t>Security marking: </a:t>
            </a:r>
            <a:r>
              <a:rPr lang="en-US" b="1">
                <a:ea typeface="+mn-lt"/>
                <a:cs typeface="+mn-lt"/>
              </a:rPr>
              <a:t>PUBLIC</a:t>
            </a:r>
            <a:endParaRPr lang="en-US">
              <a:ea typeface="+mn-lt"/>
              <a:cs typeface="+mn-lt"/>
            </a:endParaRPr>
          </a:p>
        </p:txBody>
      </p:sp>
      <p:sp>
        <p:nvSpPr>
          <p:cNvPr id="3" name="Title 2">
            <a:extLst>
              <a:ext uri="{FF2B5EF4-FFF2-40B4-BE49-F238E27FC236}">
                <a16:creationId xmlns:a16="http://schemas.microsoft.com/office/drawing/2014/main" id="{92D99A81-E4B4-555C-6472-9F0D293E1D4A}"/>
              </a:ext>
            </a:extLst>
          </p:cNvPr>
          <p:cNvSpPr>
            <a:spLocks noGrp="1"/>
          </p:cNvSpPr>
          <p:nvPr>
            <p:ph type="title" idx="4294967295"/>
          </p:nvPr>
        </p:nvSpPr>
        <p:spPr>
          <a:xfrm>
            <a:off x="394854" y="0"/>
            <a:ext cx="7610475" cy="1019175"/>
          </a:xfrm>
        </p:spPr>
        <p:txBody>
          <a:bodyPr/>
          <a:lstStyle/>
          <a:p>
            <a:r>
              <a:rPr lang="en-GB" dirty="0">
                <a:latin typeface="Roboto" panose="02000000000000000000" pitchFamily="2" charset="0"/>
              </a:rPr>
              <a:t>Waiting for confirmation (from July 5) </a:t>
            </a:r>
            <a:endParaRPr lang="en-US" dirty="0">
              <a:latin typeface="Roboto" panose="02000000000000000000" pitchFamily="2" charset="0"/>
            </a:endParaRPr>
          </a:p>
        </p:txBody>
      </p:sp>
      <p:sp>
        <p:nvSpPr>
          <p:cNvPr id="8" name="TextBox 7">
            <a:extLst>
              <a:ext uri="{FF2B5EF4-FFF2-40B4-BE49-F238E27FC236}">
                <a16:creationId xmlns:a16="http://schemas.microsoft.com/office/drawing/2014/main" id="{9C12B001-9BC4-3367-1CB7-E23FD5DE510D}"/>
              </a:ext>
            </a:extLst>
          </p:cNvPr>
          <p:cNvSpPr txBox="1"/>
          <p:nvPr/>
        </p:nvSpPr>
        <p:spPr>
          <a:xfrm>
            <a:off x="5963843" y="1519866"/>
            <a:ext cx="255680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latin typeface="Roboto Light" panose="02000000000000000000" pitchFamily="2" charset="0"/>
                <a:ea typeface="Roboto Light" panose="02000000000000000000" pitchFamily="2" charset="0"/>
                <a:cs typeface="Roboto Light" panose="02000000000000000000" pitchFamily="2" charset="0"/>
              </a:rPr>
              <a:t>If an applicant has applied, and accepted Conditional offers, they will see ‘Waiting for Confirmation’, whilst universities and colleges confirm their qualifications and other entry criteria. </a:t>
            </a:r>
          </a:p>
          <a:p>
            <a:endParaRPr lang="en-US" sz="1400" dirty="0">
              <a:latin typeface="Roboto Light" panose="02000000000000000000" pitchFamily="2" charset="0"/>
              <a:ea typeface="Roboto Light" panose="02000000000000000000" pitchFamily="2" charset="0"/>
              <a:cs typeface="Roboto Light" panose="02000000000000000000" pitchFamily="2" charset="0"/>
            </a:endParaRPr>
          </a:p>
          <a:p>
            <a:r>
              <a:rPr lang="en-GB" sz="1400" dirty="0">
                <a:latin typeface="Roboto Light" panose="02000000000000000000" pitchFamily="2" charset="0"/>
                <a:ea typeface="Roboto Light" panose="02000000000000000000" pitchFamily="2" charset="0"/>
                <a:cs typeface="Roboto Light" panose="02000000000000000000" pitchFamily="2" charset="0"/>
              </a:rPr>
              <a:t>In their application their firm and insurance choice will also show a blue waiting for confirmation banner.</a:t>
            </a:r>
            <a:r>
              <a:rPr lang="en-US" sz="1400" dirty="0">
                <a:latin typeface="Roboto Light" panose="02000000000000000000" pitchFamily="2" charset="0"/>
                <a:ea typeface="Roboto Light" panose="02000000000000000000" pitchFamily="2" charset="0"/>
                <a:cs typeface="Roboto Light" panose="02000000000000000000" pitchFamily="2" charset="0"/>
              </a:rPr>
              <a:t>​</a:t>
            </a:r>
          </a:p>
        </p:txBody>
      </p:sp>
      <p:pic>
        <p:nvPicPr>
          <p:cNvPr id="1026" name="Picture 2">
            <a:extLst>
              <a:ext uri="{FF2B5EF4-FFF2-40B4-BE49-F238E27FC236}">
                <a16:creationId xmlns:a16="http://schemas.microsoft.com/office/drawing/2014/main" id="{244D3782-26BC-0F6D-7B3F-26414E02D79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2509" y="1066646"/>
            <a:ext cx="5070764" cy="2910412"/>
          </a:xfrm>
          <a:prstGeom prst="roundRect">
            <a:avLst>
              <a:gd name="adj" fmla="val 4779"/>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pic>
        <p:nvPicPr>
          <p:cNvPr id="12" name="Picture 12" descr="Graphical user interface&#10;&#10;Description automatically generated">
            <a:extLst>
              <a:ext uri="{FF2B5EF4-FFF2-40B4-BE49-F238E27FC236}">
                <a16:creationId xmlns:a16="http://schemas.microsoft.com/office/drawing/2014/main" id="{23D453E5-E791-C7FF-22C7-9DCB11B1E108}"/>
              </a:ext>
            </a:extLst>
          </p:cNvPr>
          <p:cNvPicPr>
            <a:picLocks noGrp="1" noRot="1" noChangeAspect="1" noMove="1" noResize="1" noEditPoints="1" noAdjustHandles="1" noChangeArrowheads="1" noChangeShapeType="1" noCrop="1"/>
          </p:cNvPicPr>
          <p:nvPr/>
        </p:nvPicPr>
        <p:blipFill>
          <a:blip r:embed="rId4"/>
          <a:stretch>
            <a:fillRect/>
          </a:stretch>
        </p:blipFill>
        <p:spPr>
          <a:xfrm>
            <a:off x="3013240" y="2792983"/>
            <a:ext cx="2264737" cy="2124569"/>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708757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F18508-00C8-8C76-EF47-3E8E07093981}"/>
              </a:ext>
            </a:extLst>
          </p:cNvPr>
          <p:cNvSpPr>
            <a:spLocks noGrp="1"/>
          </p:cNvSpPr>
          <p:nvPr>
            <p:ph type="dt" sz="half" idx="2"/>
          </p:nvPr>
        </p:nvSpPr>
        <p:spPr/>
        <p:txBody>
          <a:bodyPr/>
          <a:lstStyle/>
          <a:p>
            <a:fld id="{E13ED7F5-D386-9F4E-93F6-FF04FAB3DF3D}" type="datetime4">
              <a:rPr lang="en-GB" smtClean="0"/>
              <a:pPr/>
              <a:t>17 April 2024</a:t>
            </a:fld>
            <a:endParaRPr lang="en-US"/>
          </a:p>
        </p:txBody>
      </p:sp>
      <p:sp>
        <p:nvSpPr>
          <p:cNvPr id="5" name="Slide Number Placeholder 4">
            <a:extLst>
              <a:ext uri="{FF2B5EF4-FFF2-40B4-BE49-F238E27FC236}">
                <a16:creationId xmlns:a16="http://schemas.microsoft.com/office/drawing/2014/main" id="{866BB8B2-2306-F8DF-4DA9-1874C9281351}"/>
              </a:ext>
            </a:extLst>
          </p:cNvPr>
          <p:cNvSpPr>
            <a:spLocks noGrp="1"/>
          </p:cNvSpPr>
          <p:nvPr>
            <p:ph type="sldNum" sz="quarter" idx="4"/>
          </p:nvPr>
        </p:nvSpPr>
        <p:spPr/>
        <p:txBody>
          <a:bodyPr/>
          <a:lstStyle/>
          <a:p>
            <a:r>
              <a:rPr lang="en-US"/>
              <a:t>|   </a:t>
            </a:r>
            <a:fld id="{D7A593A7-184A-6D43-8A36-702213271FF9}" type="slidenum">
              <a:rPr lang="en-US" dirty="0" smtClean="0"/>
              <a:pPr/>
              <a:t>5</a:t>
            </a:fld>
            <a:endParaRPr lang="en-US"/>
          </a:p>
        </p:txBody>
      </p:sp>
      <p:sp>
        <p:nvSpPr>
          <p:cNvPr id="6" name="Footer Placeholder 5">
            <a:extLst>
              <a:ext uri="{FF2B5EF4-FFF2-40B4-BE49-F238E27FC236}">
                <a16:creationId xmlns:a16="http://schemas.microsoft.com/office/drawing/2014/main" id="{D769A442-0486-2926-6D11-7A1BA9CC6B8D}"/>
              </a:ext>
            </a:extLst>
          </p:cNvPr>
          <p:cNvSpPr>
            <a:spLocks noGrp="1"/>
          </p:cNvSpPr>
          <p:nvPr>
            <p:ph type="ftr" sz="quarter" idx="3"/>
          </p:nvPr>
        </p:nvSpPr>
        <p:spPr/>
        <p:txBody>
          <a:bodyPr/>
          <a:lstStyle/>
          <a:p>
            <a:r>
              <a:rPr lang="en-US">
                <a:ea typeface="+mn-lt"/>
                <a:cs typeface="+mn-lt"/>
              </a:rPr>
              <a:t>Security marking: </a:t>
            </a:r>
            <a:r>
              <a:rPr lang="en-US" b="1">
                <a:ea typeface="+mn-lt"/>
                <a:cs typeface="+mn-lt"/>
              </a:rPr>
              <a:t>PUBLIC</a:t>
            </a:r>
            <a:endParaRPr lang="en-US">
              <a:ea typeface="+mn-lt"/>
              <a:cs typeface="+mn-lt"/>
            </a:endParaRPr>
          </a:p>
        </p:txBody>
      </p:sp>
      <p:sp>
        <p:nvSpPr>
          <p:cNvPr id="3" name="Title 2">
            <a:extLst>
              <a:ext uri="{FF2B5EF4-FFF2-40B4-BE49-F238E27FC236}">
                <a16:creationId xmlns:a16="http://schemas.microsoft.com/office/drawing/2014/main" id="{92D99A81-E4B4-555C-6472-9F0D293E1D4A}"/>
              </a:ext>
            </a:extLst>
          </p:cNvPr>
          <p:cNvSpPr>
            <a:spLocks noGrp="1"/>
          </p:cNvSpPr>
          <p:nvPr>
            <p:ph type="title" idx="4294967295"/>
          </p:nvPr>
        </p:nvSpPr>
        <p:spPr>
          <a:xfrm>
            <a:off x="359497" y="-26320"/>
            <a:ext cx="7610475" cy="1017588"/>
          </a:xfrm>
        </p:spPr>
        <p:txBody>
          <a:bodyPr/>
          <a:lstStyle/>
          <a:p>
            <a:r>
              <a:rPr lang="en-GB" dirty="0">
                <a:latin typeface="Roboto" panose="02000000000000000000" pitchFamily="2" charset="0"/>
              </a:rPr>
              <a:t>Find a course in Clearing (from July 5) </a:t>
            </a:r>
            <a:endParaRPr lang="en-US" dirty="0">
              <a:latin typeface="Roboto" panose="02000000000000000000" pitchFamily="2" charset="0"/>
            </a:endParaRPr>
          </a:p>
        </p:txBody>
      </p:sp>
      <p:sp>
        <p:nvSpPr>
          <p:cNvPr id="8" name="TextBox 7">
            <a:extLst>
              <a:ext uri="{FF2B5EF4-FFF2-40B4-BE49-F238E27FC236}">
                <a16:creationId xmlns:a16="http://schemas.microsoft.com/office/drawing/2014/main" id="{9C12B001-9BC4-3367-1CB7-E23FD5DE510D}"/>
              </a:ext>
            </a:extLst>
          </p:cNvPr>
          <p:cNvSpPr txBox="1"/>
          <p:nvPr/>
        </p:nvSpPr>
        <p:spPr>
          <a:xfrm>
            <a:off x="509011" y="1404908"/>
            <a:ext cx="3245571"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If an applicant has no offers and is not waiting for any decisions, or has declined any offers they received, they will see they are in Clearing. </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An applicant must discuss their choice with the university or college first, and only add a Clearing choice if the university or college has advised them to.</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endParaRPr lang="en-US" dirty="0">
              <a:ea typeface="+mn-lt"/>
              <a:cs typeface="+mn-lt"/>
            </a:endParaRPr>
          </a:p>
        </p:txBody>
      </p:sp>
      <p:pic>
        <p:nvPicPr>
          <p:cNvPr id="17" name="Picture 16">
            <a:extLst>
              <a:ext uri="{FF2B5EF4-FFF2-40B4-BE49-F238E27FC236}">
                <a16:creationId xmlns:a16="http://schemas.microsoft.com/office/drawing/2014/main" id="{4473E51D-420B-491D-DD78-59FF4E981C38}"/>
              </a:ext>
            </a:extLst>
          </p:cNvPr>
          <p:cNvPicPr>
            <a:picLocks noChangeAspect="1"/>
          </p:cNvPicPr>
          <p:nvPr/>
        </p:nvPicPr>
        <p:blipFill>
          <a:blip r:embed="rId3"/>
          <a:stretch>
            <a:fillRect/>
          </a:stretch>
        </p:blipFill>
        <p:spPr>
          <a:xfrm>
            <a:off x="4164735" y="2439502"/>
            <a:ext cx="4691927" cy="2153144"/>
          </a:xfrm>
          <a:prstGeom prst="rect">
            <a:avLst/>
          </a:prstGeom>
        </p:spPr>
      </p:pic>
      <p:pic>
        <p:nvPicPr>
          <p:cNvPr id="19" name="Picture 18">
            <a:extLst>
              <a:ext uri="{FF2B5EF4-FFF2-40B4-BE49-F238E27FC236}">
                <a16:creationId xmlns:a16="http://schemas.microsoft.com/office/drawing/2014/main" id="{61088C59-95FC-4FC6-9DD0-124714FCA3A4}"/>
              </a:ext>
            </a:extLst>
          </p:cNvPr>
          <p:cNvPicPr>
            <a:picLocks noChangeAspect="1"/>
          </p:cNvPicPr>
          <p:nvPr/>
        </p:nvPicPr>
        <p:blipFill>
          <a:blip r:embed="rId4"/>
          <a:stretch>
            <a:fillRect/>
          </a:stretch>
        </p:blipFill>
        <p:spPr>
          <a:xfrm>
            <a:off x="4220152" y="1309873"/>
            <a:ext cx="4482625" cy="963110"/>
          </a:xfrm>
          <a:prstGeom prst="rect">
            <a:avLst/>
          </a:prstGeom>
        </p:spPr>
      </p:pic>
    </p:spTree>
    <p:custDataLst>
      <p:tags r:id="rId1"/>
    </p:custDataLst>
    <p:extLst>
      <p:ext uri="{BB962C8B-B14F-4D97-AF65-F5344CB8AC3E}">
        <p14:creationId xmlns:p14="http://schemas.microsoft.com/office/powerpoint/2010/main" val="2456614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6</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360218" y="46110"/>
            <a:ext cx="7610475" cy="1019175"/>
          </a:xfrm>
        </p:spPr>
        <p:txBody>
          <a:bodyPr/>
          <a:lstStyle/>
          <a:p>
            <a:r>
              <a:rPr lang="en-GB" dirty="0">
                <a:latin typeface="Roboto" panose="02000000000000000000" pitchFamily="2" charset="0"/>
              </a:rPr>
              <a:t>Making an application direct to Clearing </a:t>
            </a:r>
          </a:p>
        </p:txBody>
      </p:sp>
      <p:sp>
        <p:nvSpPr>
          <p:cNvPr id="14" name="TextBox 13">
            <a:extLst>
              <a:ext uri="{FF2B5EF4-FFF2-40B4-BE49-F238E27FC236}">
                <a16:creationId xmlns:a16="http://schemas.microsoft.com/office/drawing/2014/main" id="{46F155D2-5914-3BA1-7CBB-ABBE81734260}"/>
              </a:ext>
            </a:extLst>
          </p:cNvPr>
          <p:cNvSpPr txBox="1"/>
          <p:nvPr/>
        </p:nvSpPr>
        <p:spPr>
          <a:xfrm>
            <a:off x="225265" y="1303221"/>
            <a:ext cx="3778699" cy="3323987"/>
          </a:xfrm>
          <a:prstGeom prst="rect">
            <a:avLst/>
          </a:prstGeom>
          <a:noFill/>
        </p:spPr>
        <p:txBody>
          <a:bodyPr wrap="square" lIns="91440" tIns="45720" rIns="91440" bIns="45720" anchor="t">
            <a:spAutoFit/>
          </a:bodyPr>
          <a:lstStyle/>
          <a:p>
            <a:r>
              <a:rPr lang="en-GB" sz="1400" dirty="0">
                <a:latin typeface="Roboto Light" panose="02000000000000000000" pitchFamily="2" charset="0"/>
                <a:ea typeface="Roboto Light" panose="02000000000000000000" pitchFamily="2" charset="0"/>
                <a:cs typeface="Roboto Light" panose="02000000000000000000" pitchFamily="2" charset="0"/>
              </a:rPr>
              <a:t>If an applicant has not started an application for 2024, they will be able to start a direct to Clearing application. All sections, including a personal statement and reference, should be completed. </a:t>
            </a:r>
          </a:p>
          <a:p>
            <a:endParaRPr lang="en-GB" sz="1400" dirty="0">
              <a:latin typeface="Roboto Light" panose="02000000000000000000" pitchFamily="2" charset="0"/>
              <a:ea typeface="Roboto Light" panose="02000000000000000000" pitchFamily="2" charset="0"/>
              <a:cs typeface="Roboto Light" panose="02000000000000000000" pitchFamily="2" charset="0"/>
            </a:endParaRPr>
          </a:p>
          <a:p>
            <a:r>
              <a:rPr lang="en-GB" sz="1400" b="1" dirty="0">
                <a:latin typeface="Roboto Light" panose="02000000000000000000" pitchFamily="2" charset="0"/>
                <a:ea typeface="Roboto Light" panose="02000000000000000000" pitchFamily="2" charset="0"/>
                <a:cs typeface="Roboto Light" panose="02000000000000000000" pitchFamily="2" charset="0"/>
              </a:rPr>
              <a:t>They will need to submit their application without any choices and then add their Clearing choice. </a:t>
            </a:r>
          </a:p>
          <a:p>
            <a:endParaRPr lang="en-GB" sz="1400" b="1" dirty="0">
              <a:latin typeface="Roboto Light" panose="02000000000000000000" pitchFamily="2" charset="0"/>
              <a:ea typeface="Roboto Light" panose="02000000000000000000" pitchFamily="2" charset="0"/>
              <a:cs typeface="Roboto Light" panose="02000000000000000000" pitchFamily="2" charset="0"/>
            </a:endParaRPr>
          </a:p>
          <a:p>
            <a:r>
              <a:rPr lang="en-GB" sz="1400" dirty="0">
                <a:latin typeface="Roboto Light" panose="02000000000000000000" pitchFamily="2" charset="0"/>
                <a:ea typeface="Roboto Light" panose="02000000000000000000" pitchFamily="2" charset="0"/>
                <a:cs typeface="Roboto Light" panose="02000000000000000000" pitchFamily="2" charset="0"/>
              </a:rPr>
              <a:t>If an </a:t>
            </a:r>
            <a:r>
              <a:rPr lang="en-GB" sz="1400" dirty="0">
                <a:effectLst/>
                <a:latin typeface="Roboto Light" panose="02000000000000000000" pitchFamily="2" charset="0"/>
                <a:ea typeface="Roboto Light" panose="02000000000000000000" pitchFamily="2" charset="0"/>
                <a:cs typeface="Roboto Light" panose="02000000000000000000" pitchFamily="2" charset="0"/>
              </a:rPr>
              <a:t>applicant started their application and added choices to it before 30 June, these will be removed from the application if it is submitted after 30 June.</a:t>
            </a:r>
            <a:endParaRPr lang="en-GB" sz="1400" dirty="0">
              <a:latin typeface="Roboto Light" panose="02000000000000000000" pitchFamily="2" charset="0"/>
              <a:ea typeface="Roboto Light" panose="02000000000000000000" pitchFamily="2" charset="0"/>
              <a:cs typeface="Roboto Light" panose="02000000000000000000" pitchFamily="2" charset="0"/>
            </a:endParaRPr>
          </a:p>
          <a:p>
            <a:endParaRPr lang="en-GB" sz="1400" b="1" dirty="0">
              <a:latin typeface="+mj-lt"/>
            </a:endParaRPr>
          </a:p>
        </p:txBody>
      </p:sp>
      <p:pic>
        <p:nvPicPr>
          <p:cNvPr id="10" name="Picture 9">
            <a:extLst>
              <a:ext uri="{FF2B5EF4-FFF2-40B4-BE49-F238E27FC236}">
                <a16:creationId xmlns:a16="http://schemas.microsoft.com/office/drawing/2014/main" id="{3235B05B-9698-65DB-E65D-3261E6F2FD75}"/>
              </a:ext>
            </a:extLst>
          </p:cNvPr>
          <p:cNvPicPr>
            <a:picLocks noChangeAspect="1"/>
          </p:cNvPicPr>
          <p:nvPr/>
        </p:nvPicPr>
        <p:blipFill rotWithShape="1">
          <a:blip r:embed="rId4">
            <a:extLst>
              <a:ext uri="{28A0092B-C50C-407E-A947-70E740481C1C}">
                <a14:useLocalDpi xmlns:a14="http://schemas.microsoft.com/office/drawing/2010/main" val="0"/>
              </a:ext>
            </a:extLst>
          </a:blip>
          <a:srcRect t="20947" r="32580"/>
          <a:stretch/>
        </p:blipFill>
        <p:spPr>
          <a:xfrm>
            <a:off x="4305147" y="2647085"/>
            <a:ext cx="4456241" cy="1568879"/>
          </a:xfrm>
          <a:prstGeom prst="roundRect">
            <a:avLst/>
          </a:prstGeom>
          <a:ln>
            <a:solidFill>
              <a:schemeClr val="tx1"/>
            </a:solidFill>
          </a:ln>
        </p:spPr>
      </p:pic>
      <p:pic>
        <p:nvPicPr>
          <p:cNvPr id="3" name="Picture 2">
            <a:extLst>
              <a:ext uri="{FF2B5EF4-FFF2-40B4-BE49-F238E27FC236}">
                <a16:creationId xmlns:a16="http://schemas.microsoft.com/office/drawing/2014/main" id="{487D3F43-B62F-13E6-3CF9-B99174A9654D}"/>
              </a:ext>
            </a:extLst>
          </p:cNvPr>
          <p:cNvPicPr>
            <a:picLocks noChangeAspect="1"/>
          </p:cNvPicPr>
          <p:nvPr/>
        </p:nvPicPr>
        <p:blipFill>
          <a:blip r:embed="rId5"/>
          <a:stretch>
            <a:fillRect/>
          </a:stretch>
        </p:blipFill>
        <p:spPr>
          <a:xfrm>
            <a:off x="4064913" y="1479730"/>
            <a:ext cx="4853822" cy="1019175"/>
          </a:xfrm>
          <a:prstGeom prst="rect">
            <a:avLst/>
          </a:prstGeom>
        </p:spPr>
      </p:pic>
    </p:spTree>
    <p:custDataLst>
      <p:tags r:id="rId1"/>
    </p:custDataLst>
    <p:extLst>
      <p:ext uri="{BB962C8B-B14F-4D97-AF65-F5344CB8AC3E}">
        <p14:creationId xmlns:p14="http://schemas.microsoft.com/office/powerpoint/2010/main" val="1434231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7</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228600" y="0"/>
            <a:ext cx="7610475" cy="1019175"/>
          </a:xfrm>
        </p:spPr>
        <p:txBody>
          <a:bodyPr/>
          <a:lstStyle/>
          <a:p>
            <a:r>
              <a:rPr lang="en-GB" dirty="0">
                <a:latin typeface="Roboto" panose="02000000000000000000" pitchFamily="2" charset="0"/>
              </a:rPr>
              <a:t>During the results embargos</a:t>
            </a:r>
          </a:p>
        </p:txBody>
      </p:sp>
      <p:sp>
        <p:nvSpPr>
          <p:cNvPr id="13" name="TextBox 12">
            <a:extLst>
              <a:ext uri="{FF2B5EF4-FFF2-40B4-BE49-F238E27FC236}">
                <a16:creationId xmlns:a16="http://schemas.microsoft.com/office/drawing/2014/main" id="{DAC5A459-7EC5-8183-A0B3-B3C73B54BEC3}"/>
              </a:ext>
            </a:extLst>
          </p:cNvPr>
          <p:cNvSpPr txBox="1"/>
          <p:nvPr/>
        </p:nvSpPr>
        <p:spPr>
          <a:xfrm>
            <a:off x="457270" y="1563956"/>
            <a:ext cx="2773020" cy="2554545"/>
          </a:xfrm>
          <a:prstGeom prst="rect">
            <a:avLst/>
          </a:prstGeom>
          <a:noFill/>
        </p:spPr>
        <p:txBody>
          <a:bodyPr wrap="square" lIns="91440" tIns="45720" rIns="91440" bIns="45720" rtlCol="0" anchor="t">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During the results embargo periods, applicants will be taken to a read-only version of their application. </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Just before both results days applications will be unavailable whilst our systems are prepared for them. </a:t>
            </a:r>
            <a:endParaRPr lang="en-US" sz="16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6" name="Picture 6" descr="Graphical user interface, website&#10;&#10;Description automatically generated">
            <a:extLst>
              <a:ext uri="{FF2B5EF4-FFF2-40B4-BE49-F238E27FC236}">
                <a16:creationId xmlns:a16="http://schemas.microsoft.com/office/drawing/2014/main" id="{F7A51CDB-8AAE-76E2-1F4E-B246B9B7371B}"/>
              </a:ext>
            </a:extLst>
          </p:cNvPr>
          <p:cNvPicPr>
            <a:picLocks noChangeAspect="1"/>
          </p:cNvPicPr>
          <p:nvPr/>
        </p:nvPicPr>
        <p:blipFill rotWithShape="1">
          <a:blip r:embed="rId3"/>
          <a:srcRect t="6726" r="244" b="-448"/>
          <a:stretch/>
        </p:blipFill>
        <p:spPr>
          <a:xfrm>
            <a:off x="4279527" y="2415509"/>
            <a:ext cx="3918856" cy="2225431"/>
          </a:xfrm>
          <a:prstGeom prst="roundRect">
            <a:avLst>
              <a:gd name="adj" fmla="val 4779"/>
            </a:avLst>
          </a:prstGeom>
          <a:ln w="6350">
            <a:solidFill>
              <a:schemeClr val="tx2">
                <a:lumMod val="40000"/>
                <a:lumOff val="60000"/>
              </a:schemeClr>
            </a:solidFill>
          </a:ln>
          <a:effectLst/>
        </p:spPr>
      </p:pic>
      <p:pic>
        <p:nvPicPr>
          <p:cNvPr id="5" name="Picture 4">
            <a:extLst>
              <a:ext uri="{FF2B5EF4-FFF2-40B4-BE49-F238E27FC236}">
                <a16:creationId xmlns:a16="http://schemas.microsoft.com/office/drawing/2014/main" id="{64541331-8232-9C97-B4D8-5BE0E236C945}"/>
              </a:ext>
            </a:extLst>
          </p:cNvPr>
          <p:cNvPicPr>
            <a:picLocks noChangeAspect="1"/>
          </p:cNvPicPr>
          <p:nvPr/>
        </p:nvPicPr>
        <p:blipFill>
          <a:blip r:embed="rId4"/>
          <a:stretch>
            <a:fillRect/>
          </a:stretch>
        </p:blipFill>
        <p:spPr>
          <a:xfrm>
            <a:off x="3298513" y="1243380"/>
            <a:ext cx="5527057" cy="1019174"/>
          </a:xfrm>
          <a:prstGeom prst="rect">
            <a:avLst/>
          </a:prstGeom>
        </p:spPr>
      </p:pic>
    </p:spTree>
    <p:custDataLst>
      <p:tags r:id="rId1"/>
    </p:custDataLst>
    <p:extLst>
      <p:ext uri="{BB962C8B-B14F-4D97-AF65-F5344CB8AC3E}">
        <p14:creationId xmlns:p14="http://schemas.microsoft.com/office/powerpoint/2010/main" val="1931536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8</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321983" y="311570"/>
            <a:ext cx="7612063" cy="639763"/>
          </a:xfrm>
        </p:spPr>
        <p:txBody>
          <a:bodyPr/>
          <a:lstStyle/>
          <a:p>
            <a:r>
              <a:rPr lang="en-GB" dirty="0">
                <a:latin typeface="Roboto" panose="02000000000000000000" pitchFamily="2" charset="0"/>
              </a:rPr>
              <a:t>SQA results day (6 August)</a:t>
            </a:r>
          </a:p>
        </p:txBody>
      </p:sp>
      <p:sp>
        <p:nvSpPr>
          <p:cNvPr id="13" name="TextBox 12">
            <a:extLst>
              <a:ext uri="{FF2B5EF4-FFF2-40B4-BE49-F238E27FC236}">
                <a16:creationId xmlns:a16="http://schemas.microsoft.com/office/drawing/2014/main" id="{DAC5A459-7EC5-8183-A0B3-B3C73B54BEC3}"/>
              </a:ext>
            </a:extLst>
          </p:cNvPr>
          <p:cNvSpPr txBox="1"/>
          <p:nvPr/>
        </p:nvSpPr>
        <p:spPr>
          <a:xfrm>
            <a:off x="473361" y="1249381"/>
            <a:ext cx="3450500" cy="3262432"/>
          </a:xfrm>
          <a:prstGeom prst="rect">
            <a:avLst/>
          </a:prstGeom>
          <a:noFill/>
        </p:spPr>
        <p:txBody>
          <a:bodyPr wrap="square" lIns="91440" tIns="45720" rIns="91440" bIns="45720" rtlCol="0" anchor="t">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Just before SQA results day on 6 August applications will be unavailable whist UCAS systems are prepared. </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On results day applicants will be able to see confirmation decisions and access their application.</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Please note o</a:t>
            </a:r>
            <a:r>
              <a:rPr lang="en-GB" sz="1600" dirty="0">
                <a:effectLst/>
                <a:latin typeface="Roboto Light" panose="02000000000000000000" pitchFamily="2" charset="0"/>
                <a:ea typeface="Roboto Light" panose="02000000000000000000" pitchFamily="2" charset="0"/>
                <a:cs typeface="Roboto Light" panose="02000000000000000000" pitchFamily="2" charset="0"/>
              </a:rPr>
              <a:t>n 6 Augus</a:t>
            </a:r>
            <a:r>
              <a:rPr lang="en-GB" sz="1600" dirty="0">
                <a:latin typeface="Roboto Light" panose="02000000000000000000" pitchFamily="2" charset="0"/>
                <a:ea typeface="Roboto Light" panose="02000000000000000000" pitchFamily="2" charset="0"/>
                <a:cs typeface="Roboto Light" panose="02000000000000000000" pitchFamily="2" charset="0"/>
              </a:rPr>
              <a:t>t </a:t>
            </a:r>
            <a:r>
              <a:rPr lang="en-GB" sz="1600" dirty="0">
                <a:effectLst/>
                <a:latin typeface="Roboto Light" panose="02000000000000000000" pitchFamily="2" charset="0"/>
                <a:ea typeface="Roboto Light" panose="02000000000000000000" pitchFamily="2" charset="0"/>
                <a:cs typeface="Roboto Light" panose="02000000000000000000" pitchFamily="2" charset="0"/>
              </a:rPr>
              <a:t>the </a:t>
            </a:r>
            <a:r>
              <a:rPr lang="en-GB" sz="1600" b="1" dirty="0">
                <a:latin typeface="Roboto Light" panose="02000000000000000000" pitchFamily="2" charset="0"/>
                <a:ea typeface="Roboto Light" panose="02000000000000000000" pitchFamily="2" charset="0"/>
                <a:cs typeface="Roboto Light" panose="02000000000000000000" pitchFamily="2" charset="0"/>
              </a:rPr>
              <a:t>2025</a:t>
            </a:r>
            <a:r>
              <a:rPr lang="en-GB" sz="1600" b="1" dirty="0">
                <a:effectLst/>
                <a:latin typeface="Roboto Light" panose="02000000000000000000" pitchFamily="2" charset="0"/>
                <a:ea typeface="Roboto Light" panose="02000000000000000000" pitchFamily="2" charset="0"/>
                <a:cs typeface="Roboto Light" panose="02000000000000000000" pitchFamily="2" charset="0"/>
              </a:rPr>
              <a:t> application service will be unavailable.</a:t>
            </a:r>
          </a:p>
          <a:p>
            <a:endParaRPr lang="en-GB" sz="1400" dirty="0"/>
          </a:p>
        </p:txBody>
      </p:sp>
      <p:pic>
        <p:nvPicPr>
          <p:cNvPr id="15" name="Picture 14">
            <a:extLst>
              <a:ext uri="{FF2B5EF4-FFF2-40B4-BE49-F238E27FC236}">
                <a16:creationId xmlns:a16="http://schemas.microsoft.com/office/drawing/2014/main" id="{D782B762-B53F-0FB6-2E73-7C7FDE5D2164}"/>
              </a:ext>
            </a:extLst>
          </p:cNvPr>
          <p:cNvPicPr>
            <a:picLocks noChangeAspect="1"/>
          </p:cNvPicPr>
          <p:nvPr/>
        </p:nvPicPr>
        <p:blipFill>
          <a:blip r:embed="rId4"/>
          <a:stretch>
            <a:fillRect/>
          </a:stretch>
        </p:blipFill>
        <p:spPr>
          <a:xfrm>
            <a:off x="4161286" y="2191953"/>
            <a:ext cx="4529310" cy="1178606"/>
          </a:xfrm>
          <a:prstGeom prst="rect">
            <a:avLst/>
          </a:prstGeom>
        </p:spPr>
      </p:pic>
      <p:pic>
        <p:nvPicPr>
          <p:cNvPr id="18" name="Picture 17">
            <a:extLst>
              <a:ext uri="{FF2B5EF4-FFF2-40B4-BE49-F238E27FC236}">
                <a16:creationId xmlns:a16="http://schemas.microsoft.com/office/drawing/2014/main" id="{CEEC948A-5318-0077-E413-8A4DC9C4F93A}"/>
              </a:ext>
            </a:extLst>
          </p:cNvPr>
          <p:cNvPicPr>
            <a:picLocks noChangeAspect="1"/>
          </p:cNvPicPr>
          <p:nvPr/>
        </p:nvPicPr>
        <p:blipFill>
          <a:blip r:embed="rId5"/>
          <a:stretch>
            <a:fillRect/>
          </a:stretch>
        </p:blipFill>
        <p:spPr>
          <a:xfrm>
            <a:off x="4141329" y="3455164"/>
            <a:ext cx="4715333" cy="1241526"/>
          </a:xfrm>
          <a:prstGeom prst="rect">
            <a:avLst/>
          </a:prstGeom>
        </p:spPr>
      </p:pic>
      <p:pic>
        <p:nvPicPr>
          <p:cNvPr id="21" name="Picture 20">
            <a:extLst>
              <a:ext uri="{FF2B5EF4-FFF2-40B4-BE49-F238E27FC236}">
                <a16:creationId xmlns:a16="http://schemas.microsoft.com/office/drawing/2014/main" id="{DF5D3E57-A8F3-66F2-DC61-EF0177AF8AD2}"/>
              </a:ext>
            </a:extLst>
          </p:cNvPr>
          <p:cNvPicPr>
            <a:picLocks noChangeAspect="1"/>
          </p:cNvPicPr>
          <p:nvPr/>
        </p:nvPicPr>
        <p:blipFill>
          <a:blip r:embed="rId6"/>
          <a:stretch>
            <a:fillRect/>
          </a:stretch>
        </p:blipFill>
        <p:spPr>
          <a:xfrm>
            <a:off x="4110237" y="1249381"/>
            <a:ext cx="4529310" cy="835192"/>
          </a:xfrm>
          <a:prstGeom prst="rect">
            <a:avLst/>
          </a:prstGeom>
        </p:spPr>
      </p:pic>
    </p:spTree>
    <p:custDataLst>
      <p:tags r:id="rId1"/>
    </p:custDataLst>
    <p:extLst>
      <p:ext uri="{BB962C8B-B14F-4D97-AF65-F5344CB8AC3E}">
        <p14:creationId xmlns:p14="http://schemas.microsoft.com/office/powerpoint/2010/main" val="419342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17 April 2024</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9</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2" name="Title 11">
            <a:extLst>
              <a:ext uri="{FF2B5EF4-FFF2-40B4-BE49-F238E27FC236}">
                <a16:creationId xmlns:a16="http://schemas.microsoft.com/office/drawing/2014/main" id="{9D0137EE-7713-8075-D8E8-208F3A9BF09E}"/>
              </a:ext>
            </a:extLst>
          </p:cNvPr>
          <p:cNvSpPr>
            <a:spLocks noGrp="1"/>
          </p:cNvSpPr>
          <p:nvPr>
            <p:ph type="title" idx="4294967295"/>
          </p:nvPr>
        </p:nvSpPr>
        <p:spPr>
          <a:xfrm>
            <a:off x="318654" y="349991"/>
            <a:ext cx="7612063" cy="639763"/>
          </a:xfrm>
        </p:spPr>
        <p:txBody>
          <a:bodyPr/>
          <a:lstStyle/>
          <a:p>
            <a:r>
              <a:rPr lang="en-GB" dirty="0">
                <a:latin typeface="Roboto" panose="02000000000000000000" pitchFamily="2" charset="0"/>
              </a:rPr>
              <a:t>JCQ results day (15 August)</a:t>
            </a:r>
          </a:p>
        </p:txBody>
      </p:sp>
      <p:sp>
        <p:nvSpPr>
          <p:cNvPr id="13" name="TextBox 12">
            <a:extLst>
              <a:ext uri="{FF2B5EF4-FFF2-40B4-BE49-F238E27FC236}">
                <a16:creationId xmlns:a16="http://schemas.microsoft.com/office/drawing/2014/main" id="{DAC5A459-7EC5-8183-A0B3-B3C73B54BEC3}"/>
              </a:ext>
            </a:extLst>
          </p:cNvPr>
          <p:cNvSpPr txBox="1"/>
          <p:nvPr/>
        </p:nvSpPr>
        <p:spPr>
          <a:xfrm>
            <a:off x="5314594" y="1512946"/>
            <a:ext cx="3141335" cy="3077766"/>
          </a:xfrm>
          <a:prstGeom prst="rect">
            <a:avLst/>
          </a:prstGeom>
          <a:noFill/>
        </p:spPr>
        <p:txBody>
          <a:bodyPr wrap="square" lIns="91440" tIns="45720" rIns="91440" bIns="45720" rtlCol="0" anchor="t">
            <a:spAutoFit/>
          </a:bodyPr>
          <a:lstStyle/>
          <a:p>
            <a:r>
              <a:rPr lang="en-GB" sz="1400" dirty="0">
                <a:latin typeface="Roboto Light" panose="02000000000000000000" pitchFamily="2" charset="0"/>
                <a:ea typeface="Roboto Light" panose="02000000000000000000" pitchFamily="2" charset="0"/>
                <a:cs typeface="Roboto Light" panose="02000000000000000000" pitchFamily="2" charset="0"/>
              </a:rPr>
              <a:t>Just before JCQ results day on 15 August applications will be unavailable whist UCAS systems are prepared. This will update to reflect the status of the application when the results embargo ends</a:t>
            </a:r>
          </a:p>
          <a:p>
            <a:endParaRPr lang="en-GB" sz="1400" b="1" dirty="0">
              <a:latin typeface="Roboto Light" panose="02000000000000000000" pitchFamily="2" charset="0"/>
              <a:ea typeface="Roboto Light" panose="02000000000000000000" pitchFamily="2" charset="0"/>
              <a:cs typeface="Roboto Light" panose="02000000000000000000" pitchFamily="2" charset="0"/>
            </a:endParaRPr>
          </a:p>
          <a:p>
            <a:r>
              <a:rPr lang="en-GB" sz="1400" dirty="0">
                <a:latin typeface="Roboto Light" panose="02000000000000000000" pitchFamily="2" charset="0"/>
                <a:ea typeface="Roboto Light" panose="02000000000000000000" pitchFamily="2" charset="0"/>
                <a:cs typeface="Roboto Light" panose="02000000000000000000" pitchFamily="2" charset="0"/>
              </a:rPr>
              <a:t>If students want to access their application, they may see a timer at busy periods.</a:t>
            </a:r>
          </a:p>
          <a:p>
            <a:endParaRPr lang="en-GB" sz="1400" dirty="0">
              <a:latin typeface="Roboto Light" panose="02000000000000000000" pitchFamily="2" charset="0"/>
              <a:ea typeface="Roboto Light" panose="02000000000000000000" pitchFamily="2" charset="0"/>
              <a:cs typeface="Roboto Light" panose="02000000000000000000" pitchFamily="2" charset="0"/>
            </a:endParaRPr>
          </a:p>
          <a:p>
            <a:r>
              <a:rPr lang="en-GB" sz="1400" dirty="0">
                <a:latin typeface="Roboto Light" panose="02000000000000000000" pitchFamily="2" charset="0"/>
                <a:ea typeface="Roboto Light" panose="02000000000000000000" pitchFamily="2" charset="0"/>
                <a:cs typeface="Roboto Light" panose="02000000000000000000" pitchFamily="2" charset="0"/>
              </a:rPr>
              <a:t>Please note o</a:t>
            </a:r>
            <a:r>
              <a:rPr lang="en-GB" sz="1400" dirty="0">
                <a:effectLst/>
                <a:latin typeface="Roboto Light" panose="02000000000000000000" pitchFamily="2" charset="0"/>
                <a:ea typeface="Roboto Light" panose="02000000000000000000" pitchFamily="2" charset="0"/>
                <a:cs typeface="Roboto Light" panose="02000000000000000000" pitchFamily="2" charset="0"/>
              </a:rPr>
              <a:t>n </a:t>
            </a:r>
            <a:r>
              <a:rPr lang="en-GB" sz="1400" dirty="0">
                <a:latin typeface="Roboto Light" panose="02000000000000000000" pitchFamily="2" charset="0"/>
                <a:ea typeface="Roboto Light" panose="02000000000000000000" pitchFamily="2" charset="0"/>
                <a:cs typeface="Roboto Light" panose="02000000000000000000" pitchFamily="2" charset="0"/>
              </a:rPr>
              <a:t>15 August </a:t>
            </a:r>
            <a:r>
              <a:rPr lang="en-GB" sz="1400" dirty="0">
                <a:effectLst/>
                <a:latin typeface="Roboto Light" panose="02000000000000000000" pitchFamily="2" charset="0"/>
                <a:ea typeface="Roboto Light" panose="02000000000000000000" pitchFamily="2" charset="0"/>
                <a:cs typeface="Roboto Light" panose="02000000000000000000" pitchFamily="2" charset="0"/>
              </a:rPr>
              <a:t>the </a:t>
            </a:r>
            <a:r>
              <a:rPr lang="en-GB" sz="1400" b="1" dirty="0">
                <a:latin typeface="Roboto Light" panose="02000000000000000000" pitchFamily="2" charset="0"/>
                <a:ea typeface="Roboto Light" panose="02000000000000000000" pitchFamily="2" charset="0"/>
                <a:cs typeface="Roboto Light" panose="02000000000000000000" pitchFamily="2" charset="0"/>
              </a:rPr>
              <a:t>2025</a:t>
            </a:r>
            <a:r>
              <a:rPr lang="en-GB" sz="1400" b="1" dirty="0">
                <a:effectLst/>
                <a:latin typeface="Roboto Light" panose="02000000000000000000" pitchFamily="2" charset="0"/>
                <a:ea typeface="Roboto Light" panose="02000000000000000000" pitchFamily="2" charset="0"/>
                <a:cs typeface="Roboto Light" panose="02000000000000000000" pitchFamily="2" charset="0"/>
              </a:rPr>
              <a:t> application service will be unavailable.</a:t>
            </a:r>
          </a:p>
          <a:p>
            <a:endParaRPr lang="en-GB" sz="1200" dirty="0"/>
          </a:p>
        </p:txBody>
      </p:sp>
      <p:pic>
        <p:nvPicPr>
          <p:cNvPr id="23" name="Picture 22" descr="A screenshot of a computer&#10;&#10;Description automatically generated">
            <a:extLst>
              <a:ext uri="{FF2B5EF4-FFF2-40B4-BE49-F238E27FC236}">
                <a16:creationId xmlns:a16="http://schemas.microsoft.com/office/drawing/2014/main" id="{C9DBBF74-6BB0-E53D-A2E8-A325BB2B7C72}"/>
              </a:ext>
            </a:extLst>
          </p:cNvPr>
          <p:cNvPicPr>
            <a:picLocks noChangeAspect="1"/>
          </p:cNvPicPr>
          <p:nvPr/>
        </p:nvPicPr>
        <p:blipFill>
          <a:blip r:embed="rId4"/>
          <a:stretch>
            <a:fillRect/>
          </a:stretch>
        </p:blipFill>
        <p:spPr>
          <a:xfrm>
            <a:off x="193939" y="1512946"/>
            <a:ext cx="5001539" cy="2510468"/>
          </a:xfrm>
          <a:prstGeom prst="rect">
            <a:avLst/>
          </a:prstGeom>
        </p:spPr>
      </p:pic>
    </p:spTree>
    <p:custDataLst>
      <p:tags r:id="rId1"/>
    </p:custDataLst>
    <p:extLst>
      <p:ext uri="{BB962C8B-B14F-4D97-AF65-F5344CB8AC3E}">
        <p14:creationId xmlns:p14="http://schemas.microsoft.com/office/powerpoint/2010/main" val="23565221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8FACF49B4C5DB4DBBF0EC2B152E5589" ma:contentTypeVersion="18" ma:contentTypeDescription="Create a new document." ma:contentTypeScope="" ma:versionID="a5dc7b58b1a96bedd97d6aa2d4290cfb">
  <xsd:schema xmlns:xsd="http://www.w3.org/2001/XMLSchema" xmlns:xs="http://www.w3.org/2001/XMLSchema" xmlns:p="http://schemas.microsoft.com/office/2006/metadata/properties" xmlns:ns2="a65240f7-653f-4339-b3ff-b42b6f07f817" xmlns:ns3="8ef8b447-b471-43cb-ac64-8c981068cc25" xmlns:ns4="55603442-09ec-4cf3-b21f-b1c3f828b53a" targetNamespace="http://schemas.microsoft.com/office/2006/metadata/properties" ma:root="true" ma:fieldsID="4ca8f3f79cbc05b14ace0260f8dc7938" ns2:_="" ns3:_="" ns4:_="">
    <xsd:import namespace="a65240f7-653f-4339-b3ff-b42b6f07f817"/>
    <xsd:import namespace="8ef8b447-b471-43cb-ac64-8c981068cc25"/>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SearchProperties" minOccurs="0"/>
                <xsd:element ref="ns2:MediaLengthInSeconds" minOccurs="0"/>
                <xsd:element ref="ns2:MediaServiceObjectDetectorVersions" minOccurs="0"/>
                <xsd:element ref="ns2:Docapprov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240f7-653f-4339-b3ff-b42b6f07f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Docapproved" ma:index="24" nillable="true" ma:displayName="Doc approved" ma:default="YES" ma:format="Dropdown" ma:internalName="Docapprov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6f45749-bb97-416f-a60f-2131c0fc8f72}" ma:internalName="TaxCatchAll" ma:showField="CatchAllData" ma:web="8ef8b447-b471-43cb-ac64-8c981068cc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a65240f7-653f-4339-b3ff-b42b6f07f817">
      <Terms xmlns="http://schemas.microsoft.com/office/infopath/2007/PartnerControls"/>
    </lcf76f155ced4ddcb4097134ff3c332f>
    <Docapproved xmlns="a65240f7-653f-4339-b3ff-b42b6f07f817">YES</Docapproved>
    <SharedWithUsers xmlns="8ef8b447-b471-43cb-ac64-8c981068cc25">
      <UserInfo>
        <DisplayName>Phil Bowell</DisplayName>
        <AccountId>69</AccountId>
        <AccountType/>
      </UserInfo>
      <UserInfo>
        <DisplayName>Samantha Sykes</DisplayName>
        <AccountId>12</AccountId>
        <AccountType/>
      </UserInfo>
      <UserInfo>
        <DisplayName>Clare Cozens</DisplayName>
        <AccountId>67</AccountId>
        <AccountType/>
      </UserInfo>
      <UserInfo>
        <DisplayName>Emma Cole</DisplayName>
        <AccountId>92</AccountId>
        <AccountType/>
      </UserInfo>
      <UserInfo>
        <DisplayName>Sunil Parshotam</DisplayName>
        <AccountId>109</AccountId>
        <AccountType/>
      </UserInfo>
    </SharedWithUsers>
  </documentManagement>
</p:properties>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57049473-5D77-42C5-93A7-90E61522BFC4}">
  <ds:schemaRefs>
    <ds:schemaRef ds:uri="55603442-09ec-4cf3-b21f-b1c3f828b53a"/>
    <ds:schemaRef ds:uri="8ef8b447-b471-43cb-ac64-8c981068cc25"/>
    <ds:schemaRef ds:uri="a65240f7-653f-4339-b3ff-b42b6f07f8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40FDCD6-A7AB-4E9A-8D34-6EB49E737799}">
  <ds:schemaRefs>
    <ds:schemaRef ds:uri="55603442-09ec-4cf3-b21f-b1c3f828b53a"/>
    <ds:schemaRef ds:uri="http://schemas.microsoft.com/office/infopath/2007/PartnerControls"/>
    <ds:schemaRef ds:uri="http://schemas.openxmlformats.org/package/2006/metadata/core-properties"/>
    <ds:schemaRef ds:uri="http://www.w3.org/XML/1998/namespace"/>
    <ds:schemaRef ds:uri="http://schemas.microsoft.com/office/2006/documentManagement/types"/>
    <ds:schemaRef ds:uri="http://purl.org/dc/dcmitype/"/>
    <ds:schemaRef ds:uri="http://schemas.microsoft.com/office/2006/metadata/properties"/>
    <ds:schemaRef ds:uri="http://purl.org/dc/terms/"/>
    <ds:schemaRef ds:uri="8ef8b447-b471-43cb-ac64-8c981068cc25"/>
    <ds:schemaRef ds:uri="a65240f7-653f-4339-b3ff-b42b6f07f817"/>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656</TotalTime>
  <Words>1703</Words>
  <Application>Microsoft Office PowerPoint</Application>
  <PresentationFormat>On-screen Show (16:9)</PresentationFormat>
  <Paragraphs>206</Paragraphs>
  <Slides>28</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Roboto</vt:lpstr>
      <vt:lpstr>Roboto Light</vt:lpstr>
      <vt:lpstr>Roboto Light </vt:lpstr>
      <vt:lpstr>Wingdings</vt:lpstr>
      <vt:lpstr>ucas2020</vt:lpstr>
      <vt:lpstr>      Confirmation &amp;  Clearing 2024  The student application journey    </vt:lpstr>
      <vt:lpstr>Using this deck</vt:lpstr>
      <vt:lpstr>Updates</vt:lpstr>
      <vt:lpstr>Waiting for confirmation (from July 5) </vt:lpstr>
      <vt:lpstr>Find a course in Clearing (from July 5) </vt:lpstr>
      <vt:lpstr>Making an application direct to Clearing </vt:lpstr>
      <vt:lpstr>During the results embargos</vt:lpstr>
      <vt:lpstr>SQA results day (6 August)</vt:lpstr>
      <vt:lpstr>JCQ results day (15 August)</vt:lpstr>
      <vt:lpstr>You’ve been placed!</vt:lpstr>
      <vt:lpstr>Unconditional change of course </vt:lpstr>
      <vt:lpstr>Unconditional change of course </vt:lpstr>
      <vt:lpstr>Reason for confirmation pending</vt:lpstr>
      <vt:lpstr>Eligible for Clearing </vt:lpstr>
      <vt:lpstr>Clearing Plus </vt:lpstr>
      <vt:lpstr>Application status</vt:lpstr>
      <vt:lpstr>Adding a Clearing choice</vt:lpstr>
      <vt:lpstr>Adding a Clearing choice (Step 1)</vt:lpstr>
      <vt:lpstr>Adding a Clearing choice (Step 2)</vt:lpstr>
      <vt:lpstr>Adding a Clearing choice (Step 3)</vt:lpstr>
      <vt:lpstr>University/College Supplied Code</vt:lpstr>
      <vt:lpstr>University/College Supplied Code</vt:lpstr>
      <vt:lpstr>Clearing choice</vt:lpstr>
      <vt:lpstr>PowerPoint Presentation</vt:lpstr>
      <vt:lpstr>Decline my place (Step 1)</vt:lpstr>
      <vt:lpstr>PowerPoint Presentation</vt:lpstr>
      <vt:lpstr>Decline my place (Step 3)</vt:lpstr>
      <vt:lpstr>Decline my place (Step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Samantha Sykes</cp:lastModifiedBy>
  <cp:revision>3</cp:revision>
  <dcterms:created xsi:type="dcterms:W3CDTF">2020-07-08T13:08:58Z</dcterms:created>
  <dcterms:modified xsi:type="dcterms:W3CDTF">2024-04-17T16:18:49Z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0x010100F8FACF49B4C5DB4DBBF0EC2B152E5589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8401AE06-C6AB-43F3-A59E-9BAEAA453469</vt:lpwstr>
  </property>
  <property fmtid="{D5CDD505-2E9C-101B-9397-08002B2CF9AE}" pid="12" name="ArticulatePath">
    <vt:lpwstr>Clearing 2022 hub and application</vt:lpwstr>
  </property>
</Properties>
</file>