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825" r:id="rId5"/>
  </p:sldMasterIdLst>
  <p:notesMasterIdLst>
    <p:notesMasterId r:id="rId21"/>
  </p:notesMasterIdLst>
  <p:sldIdLst>
    <p:sldId id="357" r:id="rId6"/>
    <p:sldId id="417" r:id="rId7"/>
    <p:sldId id="4297" r:id="rId8"/>
    <p:sldId id="362" r:id="rId9"/>
    <p:sldId id="286" r:id="rId10"/>
    <p:sldId id="365" r:id="rId11"/>
    <p:sldId id="4359" r:id="rId12"/>
    <p:sldId id="4360" r:id="rId13"/>
    <p:sldId id="4357" r:id="rId14"/>
    <p:sldId id="4361" r:id="rId15"/>
    <p:sldId id="4362" r:id="rId16"/>
    <p:sldId id="4363" r:id="rId17"/>
    <p:sldId id="4364" r:id="rId18"/>
    <p:sldId id="411" r:id="rId19"/>
    <p:sldId id="412"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9"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CFCEF6-61A2-4344-9EBB-0A66C26FB2A9}" v="10" dt="2024-04-09T09:38:00.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79"/>
    <p:restoredTop sz="58190" autoAdjust="0"/>
  </p:normalViewPr>
  <p:slideViewPr>
    <p:cSldViewPr snapToGrid="0">
      <p:cViewPr varScale="1">
        <p:scale>
          <a:sx n="47" d="100"/>
          <a:sy n="47" d="100"/>
        </p:scale>
        <p:origin x="1192" y="40"/>
      </p:cViewPr>
      <p:guideLst>
        <p:guide orient="horz" pos="1529"/>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dgm:spPr/>
      <dgm:t>
        <a:bodyPr/>
        <a:lstStyle/>
        <a:p>
          <a:pPr>
            <a:lnSpc>
              <a:spcPct val="100000"/>
            </a:lnSpc>
            <a:defRPr cap="all"/>
          </a:pPr>
          <a:r>
            <a:rPr lang="en-GB" dirty="0"/>
            <a:t>Higher education</a:t>
          </a:r>
          <a:endParaRPr lang="en-GB" noProof="0" dirty="0"/>
        </a:p>
      </dgm:t>
    </dgm:pt>
    <dgm:pt modelId="{96BEFF7B-9E86-420F-98F0-A490FCC02507}" type="parTrans" cxnId="{79DF289B-813A-4188-9094-901D7589B083}">
      <dgm:prSet/>
      <dgm:spPr/>
      <dgm:t>
        <a:bodyPr/>
        <a:lstStyle/>
        <a:p>
          <a:endParaRPr lang="en-GB"/>
        </a:p>
      </dgm:t>
    </dgm:pt>
    <dgm:pt modelId="{6EBA6B0D-057A-409A-95C2-8E0F5D68886B}" type="sibTrans" cxnId="{79DF289B-813A-4188-9094-901D7589B083}">
      <dgm:prSet/>
      <dgm:spPr/>
      <dgm:t>
        <a:bodyPr/>
        <a:lstStyle/>
        <a:p>
          <a:endParaRPr lang="en-GB"/>
        </a:p>
      </dgm:t>
    </dgm:pt>
    <dgm:pt modelId="{91FECA44-96FD-4828-92EC-CEFB3630EECA}">
      <dgm:prSet phldrT="[Text]"/>
      <dgm:spPr/>
      <dgm:t>
        <a:bodyPr/>
        <a:lstStyle/>
        <a:p>
          <a:pPr>
            <a:lnSpc>
              <a:spcPct val="100000"/>
            </a:lnSpc>
            <a:defRPr cap="all"/>
          </a:pPr>
          <a:r>
            <a:rPr lang="en-GB" dirty="0"/>
            <a:t>Apprenticeships</a:t>
          </a:r>
        </a:p>
      </dgm:t>
    </dgm:pt>
    <dgm:pt modelId="{0A58372A-66E5-4281-82E8-A83DE9DA3F0A}" type="parTrans" cxnId="{3BC97B06-3049-4490-8930-A7285EB1EAED}">
      <dgm:prSet/>
      <dgm:spPr/>
      <dgm:t>
        <a:bodyPr/>
        <a:lstStyle/>
        <a:p>
          <a:endParaRPr lang="en-GB"/>
        </a:p>
      </dgm:t>
    </dgm:pt>
    <dgm:pt modelId="{4AAE0BFC-9CC6-4F73-B6FE-06EA2F2AE349}" type="sibTrans" cxnId="{3BC97B06-3049-4490-8930-A7285EB1EAED}">
      <dgm:prSet/>
      <dgm:spPr/>
      <dgm:t>
        <a:bodyPr/>
        <a:lstStyle/>
        <a:p>
          <a:endParaRPr lang="en-GB"/>
        </a:p>
      </dgm:t>
    </dgm:pt>
    <dgm:pt modelId="{7CDA7D70-7423-43BE-B04D-A0527E396E1D}">
      <dgm:prSet phldrT="[Text]"/>
      <dgm:spPr/>
      <dgm:t>
        <a:bodyPr/>
        <a:lstStyle/>
        <a:p>
          <a:pPr>
            <a:lnSpc>
              <a:spcPct val="100000"/>
            </a:lnSpc>
            <a:defRPr cap="all"/>
          </a:pPr>
          <a:r>
            <a:rPr lang="en-GB"/>
            <a:t>Studying abroad</a:t>
          </a:r>
        </a:p>
      </dgm:t>
    </dgm:pt>
    <dgm:pt modelId="{3B6764CE-0884-4DFE-B6FF-37329FBDC1B6}" type="parTrans" cxnId="{B04D4DAA-8C7F-400B-ACC4-1D5D58891DAA}">
      <dgm:prSet/>
      <dgm:spPr/>
      <dgm:t>
        <a:bodyPr/>
        <a:lstStyle/>
        <a:p>
          <a:endParaRPr lang="en-GB"/>
        </a:p>
      </dgm:t>
    </dgm:pt>
    <dgm:pt modelId="{5BCE30D9-03FC-4BB4-9F6C-5468D9D1D2AC}" type="sibTrans" cxnId="{B04D4DAA-8C7F-400B-ACC4-1D5D58891DAA}">
      <dgm:prSet/>
      <dgm:spPr/>
      <dgm:t>
        <a:bodyPr/>
        <a:lstStyle/>
        <a:p>
          <a:endParaRPr lang="en-GB"/>
        </a:p>
      </dgm:t>
    </dgm:pt>
    <dgm:pt modelId="{B52CBEBB-6F7A-4399-B0CD-B69663FEA157}">
      <dgm:prSet/>
      <dgm:spPr/>
      <dgm:t>
        <a:bodyPr/>
        <a:lstStyle/>
        <a:p>
          <a:pPr>
            <a:lnSpc>
              <a:spcPct val="100000"/>
            </a:lnSpc>
            <a:defRPr cap="all"/>
          </a:pPr>
          <a:r>
            <a:rPr lang="en-GB"/>
            <a:t>Gap year</a:t>
          </a:r>
        </a:p>
      </dgm:t>
    </dgm:pt>
    <dgm:pt modelId="{1423C269-B6AA-4469-9B18-CECE407521AA}" type="parTrans" cxnId="{0548A49C-CFC4-4D77-9B0B-9AC1CB06072C}">
      <dgm:prSet/>
      <dgm:spPr/>
      <dgm:t>
        <a:bodyPr/>
        <a:lstStyle/>
        <a:p>
          <a:endParaRPr lang="en-GB"/>
        </a:p>
      </dgm:t>
    </dgm:pt>
    <dgm:pt modelId="{947048E2-D6E0-4B7A-8215-C026B6085E53}" type="sibTrans" cxnId="{0548A49C-CFC4-4D77-9B0B-9AC1CB06072C}">
      <dgm:prSet/>
      <dgm:spPr/>
      <dgm:t>
        <a:bodyPr/>
        <a:lstStyle/>
        <a:p>
          <a:endParaRPr lang="en-GB"/>
        </a:p>
      </dgm:t>
    </dgm:pt>
    <dgm:pt modelId="{A5BA2B8B-5A4E-4C7E-B695-6432D82060E0}">
      <dgm:prSet/>
      <dgm:spPr/>
      <dgm:t>
        <a:bodyPr/>
        <a:lstStyle/>
        <a:p>
          <a:pPr>
            <a:lnSpc>
              <a:spcPct val="100000"/>
            </a:lnSpc>
            <a:defRPr cap="all"/>
          </a:pPr>
          <a:r>
            <a:rPr lang="en-GB"/>
            <a:t>Getting a job</a:t>
          </a:r>
        </a:p>
      </dgm:t>
    </dgm:pt>
    <dgm:pt modelId="{CD90B12D-F367-4B28-9000-5419EAC61B46}" type="parTrans" cxnId="{8AB85C90-A44F-4E9F-8BCF-C5F897D8E632}">
      <dgm:prSet/>
      <dgm:spPr/>
      <dgm:t>
        <a:bodyPr/>
        <a:lstStyle/>
        <a:p>
          <a:endParaRPr lang="en-GB"/>
        </a:p>
      </dgm:t>
    </dgm:pt>
    <dgm:pt modelId="{82FE9E00-1491-442D-8FAA-4C33F6ADBCFE}" type="sibTrans" cxnId="{8AB85C90-A44F-4E9F-8BCF-C5F897D8E632}">
      <dgm:prSet/>
      <dgm:spPr/>
      <dgm:t>
        <a:bodyPr/>
        <a:lstStyle/>
        <a:p>
          <a:endParaRPr lang="en-GB"/>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90743"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83382" y="935289"/>
          <a:ext cx="518642" cy="51864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785"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Higher education</a:t>
          </a:r>
          <a:endParaRPr lang="en-GB" sz="1500" kern="1200" noProof="0" dirty="0"/>
        </a:p>
      </dsp:txBody>
      <dsp:txXfrm>
        <a:off x="1785" y="1928119"/>
        <a:ext cx="1481835" cy="592734"/>
      </dsp:txXfrm>
    </dsp:sp>
    <dsp:sp modelId="{F3D85CDB-6AD6-46B0-B8D7-B411D11E4636}">
      <dsp:nvSpPr>
        <dsp:cNvPr id="0" name=""/>
        <dsp:cNvSpPr/>
      </dsp:nvSpPr>
      <dsp:spPr>
        <a:xfrm>
          <a:off x="2031900"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24539" y="935289"/>
          <a:ext cx="518642" cy="51864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42942"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Apprenticeships</a:t>
          </a:r>
        </a:p>
      </dsp:txBody>
      <dsp:txXfrm>
        <a:off x="1742942" y="1928119"/>
        <a:ext cx="1481835" cy="592734"/>
      </dsp:txXfrm>
    </dsp:sp>
    <dsp:sp modelId="{1FDC76F1-2A12-499B-A052-2BF375205DC8}">
      <dsp:nvSpPr>
        <dsp:cNvPr id="0" name=""/>
        <dsp:cNvSpPr/>
      </dsp:nvSpPr>
      <dsp:spPr>
        <a:xfrm>
          <a:off x="3773058"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3965696" y="935289"/>
          <a:ext cx="518642" cy="51864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484100"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Studying abroad</a:t>
          </a:r>
        </a:p>
      </dsp:txBody>
      <dsp:txXfrm>
        <a:off x="3484100" y="1928119"/>
        <a:ext cx="1481835" cy="592734"/>
      </dsp:txXfrm>
    </dsp:sp>
    <dsp:sp modelId="{85F07643-39BA-442D-AA96-CE8150BC8E35}">
      <dsp:nvSpPr>
        <dsp:cNvPr id="0" name=""/>
        <dsp:cNvSpPr/>
      </dsp:nvSpPr>
      <dsp:spPr>
        <a:xfrm>
          <a:off x="5514215"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06853" y="935289"/>
          <a:ext cx="518642" cy="518642"/>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25257"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Gap year</a:t>
          </a:r>
        </a:p>
      </dsp:txBody>
      <dsp:txXfrm>
        <a:off x="5225257" y="1928119"/>
        <a:ext cx="1481835" cy="592734"/>
      </dsp:txXfrm>
    </dsp:sp>
    <dsp:sp modelId="{917E4EEE-F4B1-47A3-8845-BAE3FA8736FD}">
      <dsp:nvSpPr>
        <dsp:cNvPr id="0" name=""/>
        <dsp:cNvSpPr/>
      </dsp:nvSpPr>
      <dsp:spPr>
        <a:xfrm>
          <a:off x="7255372"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48011" y="935289"/>
          <a:ext cx="518642" cy="518642"/>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66414"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Getting a job</a:t>
          </a:r>
        </a:p>
      </dsp:txBody>
      <dsp:txXfrm>
        <a:off x="6966414" y="1928119"/>
        <a:ext cx="1481835" cy="59273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3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8</a:t>
            </a:fld>
            <a:endParaRPr lang="en-US"/>
          </a:p>
        </p:txBody>
      </p:sp>
    </p:spTree>
    <p:extLst>
      <p:ext uri="{BB962C8B-B14F-4D97-AF65-F5344CB8AC3E}">
        <p14:creationId xmlns:p14="http://schemas.microsoft.com/office/powerpoint/2010/main" val="140874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2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18 April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287337" y="1635125"/>
            <a:ext cx="8569325" cy="14516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812472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2F78-183C-044B-0D4D-CB599B23644B}"/>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2C2A4389-FF85-0C40-A5B3-EC7BC3532A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2BA163-5486-0068-C02B-3AB42E14A335}"/>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7DAB200F-4B3E-ED0A-A0CC-EB1F8F4C4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2E700-1058-2CCC-ADF2-A31791FA707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1235931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6707505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B9F9-21DD-B290-739B-64C6639C327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00553C-C686-A2AF-7D71-BE198E3544D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CB292D-B941-D3AC-7B67-FF4B26AEC82E}"/>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C30081BD-FB1A-DE6B-7717-294E9E361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0C005-22AC-C962-7577-1C15099CCAB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047907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60FA-B0A7-1DC6-FE53-7429215B31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3FC213-F7DD-F361-EEE0-FA4A5693B7B4}"/>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475353C-61E3-8A97-CC62-B8D48D2744D4}"/>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9A4B52-DA97-F0CE-180D-C9C92BD5366E}"/>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6" name="Footer Placeholder 5">
            <a:extLst>
              <a:ext uri="{FF2B5EF4-FFF2-40B4-BE49-F238E27FC236}">
                <a16:creationId xmlns:a16="http://schemas.microsoft.com/office/drawing/2014/main" id="{65FB9BF8-C2E5-FAE3-F196-ACB80009E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52900-7EBA-AFB4-6968-DA2E27B012B7}"/>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576169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22AD-503D-AE4D-B6FA-23D50A4ED90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08CDAA-97E8-3625-09CF-BF050CB242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EF983ED2-B198-D70D-D3B0-9FAF3140D1CB}"/>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896ECC-B918-B60C-5D14-20E0E80DCEE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57BA0A9-4E58-0480-8FCA-194CC9976259}"/>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AE48A40-566D-6ED2-83B6-2B81D3226DF0}"/>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8" name="Footer Placeholder 7">
            <a:extLst>
              <a:ext uri="{FF2B5EF4-FFF2-40B4-BE49-F238E27FC236}">
                <a16:creationId xmlns:a16="http://schemas.microsoft.com/office/drawing/2014/main" id="{899CF864-4308-0A34-32C8-471D41294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7F2625-B292-B825-9E0A-70359F401DC6}"/>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2196137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50C9-DD47-375B-5EE8-112564F811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035EF0-9073-1B69-A2FE-41E441E99691}"/>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4" name="Footer Placeholder 3">
            <a:extLst>
              <a:ext uri="{FF2B5EF4-FFF2-40B4-BE49-F238E27FC236}">
                <a16:creationId xmlns:a16="http://schemas.microsoft.com/office/drawing/2014/main" id="{D68CDBA1-4F8F-AB10-63AB-F36A96CFB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CE1FA-1046-863C-8A1C-E07C95E082A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7552310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27463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5821-5EA4-F87D-1B44-8E0F5E27E22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62D56E2-B781-4614-9EF1-1570B040A1E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83D2BF-28F7-62BD-D1B4-E85930CBD3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0970FB2-9D6B-F246-D02A-061BAA16885F}"/>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6" name="Footer Placeholder 5">
            <a:extLst>
              <a:ext uri="{FF2B5EF4-FFF2-40B4-BE49-F238E27FC236}">
                <a16:creationId xmlns:a16="http://schemas.microsoft.com/office/drawing/2014/main" id="{5DD456D1-FD0E-E780-EC2B-B26F33405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6159E-5D33-CD0C-633C-174A907F41C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3178074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07E9-4E01-FAD2-558E-A4A9089D10E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7023E42-E8EF-B4A4-193E-1A9CD24724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082B4A1-D135-0246-0F22-2DC114F4482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C5627B-918D-1449-C2B9-4C1D1828C9CE}"/>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6" name="Footer Placeholder 5">
            <a:extLst>
              <a:ext uri="{FF2B5EF4-FFF2-40B4-BE49-F238E27FC236}">
                <a16:creationId xmlns:a16="http://schemas.microsoft.com/office/drawing/2014/main" id="{5BBC8AC4-92C1-AD24-0687-B36799FAA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B0EE9-85CE-04AC-7140-0F8834FBE3A3}"/>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2108090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F7E7-134E-D0ED-596D-6C65CBD2CE1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F9B2A1-0855-C752-E39B-DE7B6ED026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568FD2-80DA-7244-6BAD-8638F0D4C19F}"/>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655D9C6B-3D4D-6435-1911-8D9B2EC34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70048-4EB5-CD93-D1D7-4C5DAD4D975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42005081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E906E-29AF-3E16-CB17-9436A888AD64}"/>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5BB02E-7765-E1A9-204E-579E9D6914AE}"/>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C2FA6F-8A28-788F-9ED8-95CDE471F5E5}"/>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89DC7FDF-C026-13DA-4A4D-9899A2E54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943CB-1F41-7E86-D689-1B05762CCBE1}"/>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9471632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9" y="2937293"/>
            <a:ext cx="8223250" cy="276999"/>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2786797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5" y="4865145"/>
            <a:ext cx="2342597" cy="235972"/>
          </a:xfrm>
          <a:prstGeom prst="rect">
            <a:avLst/>
          </a:prstGeom>
        </p:spPr>
        <p:txBody>
          <a:bodyPr vert="horz" lIns="91440" tIns="45720" rIns="0" bIns="45720" rtlCol="0" anchor="ctr"/>
          <a:lstStyle>
            <a:lvl1pPr algn="r">
              <a:defRPr sz="900">
                <a:solidFill>
                  <a:schemeClr val="tx1"/>
                </a:solidFill>
              </a:defRPr>
            </a:lvl1pPr>
          </a:lstStyle>
          <a:p>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6" y="4865145"/>
            <a:ext cx="4482625" cy="226342"/>
          </a:xfrm>
          <a:prstGeom prst="rect">
            <a:avLst/>
          </a:prstGeom>
        </p:spPr>
        <p:txBody>
          <a:bodyPr vert="horz" lIns="91440" tIns="45720" rIns="91440" bIns="45720" rtlCol="0" anchor="ctr"/>
          <a:lstStyle>
            <a:lvl1pPr algn="l">
              <a:defRPr sz="900">
                <a:solidFill>
                  <a:schemeClr val="tx1"/>
                </a:solidFill>
              </a:defRPr>
            </a:lvl1pPr>
          </a:lstStyle>
          <a:p>
            <a:endParaRPr lang="en-US" b="1" dirty="0"/>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40" y="4885610"/>
            <a:ext cx="614789" cy="185412"/>
          </a:xfrm>
          <a:prstGeom prst="rect">
            <a:avLst/>
          </a:prstGeom>
        </p:spPr>
      </p:pic>
    </p:spTree>
    <p:extLst>
      <p:ext uri="{BB962C8B-B14F-4D97-AF65-F5344CB8AC3E}">
        <p14:creationId xmlns:p14="http://schemas.microsoft.com/office/powerpoint/2010/main" val="281127708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18 April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 id="2147483824" r:id="rId82"/>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4D4B7-58CA-529C-A63E-28F9D167E2A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0C8277-79B1-6DB3-E7E5-CDC5C41C4E7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152A60-3F1E-B978-2628-AFE3F7D1915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5DCCD5F3-3A8B-DABD-2CDD-50B187C3EB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0919FF-8450-0F64-2F24-B00806776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934048-2CC6-2F43-B534-A31EC26EAA3F}" type="slidenum">
              <a:rPr lang="en-US" smtClean="0"/>
              <a:t>‹#›</a:t>
            </a:fld>
            <a:endParaRPr lang="en-US"/>
          </a:p>
        </p:txBody>
      </p:sp>
    </p:spTree>
    <p:extLst>
      <p:ext uri="{BB962C8B-B14F-4D97-AF65-F5344CB8AC3E}">
        <p14:creationId xmlns:p14="http://schemas.microsoft.com/office/powerpoint/2010/main" val="236576046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xml"/><Relationship Id="rId7" Type="http://schemas.openxmlformats.org/officeDocument/2006/relationships/image" Target="../media/image37.svg"/><Relationship Id="rId2" Type="http://schemas.openxmlformats.org/officeDocument/2006/relationships/slideLayout" Target="../slideLayouts/slideLayout66.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ucas.com/explore/search/videos?query=&amp;refinementList%5Bvideo_channels_name%5D%5B0%5D=Hub%20Live%20Videos" TargetMode="External"/><Relationship Id="rId1" Type="http://schemas.openxmlformats.org/officeDocument/2006/relationships/slideLayout" Target="../slideLayouts/slideLayout6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45.png"/><Relationship Id="rId1" Type="http://schemas.openxmlformats.org/officeDocument/2006/relationships/slideLayout" Target="../slideLayouts/slideLayout66.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slideLayout" Target="../slideLayouts/slideLayout60.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64.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undergraduate/what-and-where-study/subject-tasters"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77.xml"/><Relationship Id="rId5" Type="http://schemas.openxmlformats.org/officeDocument/2006/relationships/image" Target="../media/image25.png"/><Relationship Id="rId4" Type="http://schemas.openxmlformats.org/officeDocument/2006/relationships/hyperlink" Target="https://www.ucas.com/careers/careers-qui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89.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ucas.com/node/446041" TargetMode="Externa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Discover your</a:t>
            </a:r>
            <a:br>
              <a:rPr lang="en-US" dirty="0">
                <a:latin typeface="Roboto" panose="02000000000000000000" pitchFamily="2" charset="0"/>
              </a:rPr>
            </a:br>
            <a:r>
              <a:rPr lang="en-US" dirty="0">
                <a:latin typeface="Roboto" panose="02000000000000000000" pitchFamily="2" charset="0"/>
              </a:rPr>
              <a:t>options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dirty="0">
                <a:latin typeface="Roboto Light" panose="02000000000000000000" pitchFamily="2" charset="0"/>
                <a:ea typeface="Roboto Light" panose="02000000000000000000" pitchFamily="2" charset="0"/>
                <a:cs typeface="Roboto Light" panose="02000000000000000000" pitchFamily="2" charset="0"/>
              </a:rPr>
              <a:t>Last updated </a:t>
            </a:r>
            <a:r>
              <a:rPr lang="en-GB">
                <a:latin typeface="Roboto Light" panose="02000000000000000000" pitchFamily="2" charset="0"/>
                <a:ea typeface="Roboto Light" panose="02000000000000000000" pitchFamily="2" charset="0"/>
                <a:cs typeface="Roboto Light" panose="02000000000000000000" pitchFamily="2" charset="0"/>
              </a:rPr>
              <a:t>April 2024</a:t>
            </a:r>
            <a:endParaRPr lang="en-GB"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E7F2E6-182C-41D7-B524-8D8F3FDA5E51}"/>
              </a:ext>
            </a:extLst>
          </p:cNvPr>
          <p:cNvSpPr>
            <a:spLocks noGrp="1"/>
          </p:cNvSpPr>
          <p:nvPr>
            <p:ph type="dt" sz="half" idx="2"/>
          </p:nvPr>
        </p:nvSpPr>
        <p:spPr/>
        <p:txBody>
          <a:bodyPr/>
          <a:lstStyle/>
          <a:p>
            <a:fld id="{F84D988E-9C91-5F48-87DB-536CAAFE0145}" type="datetime4">
              <a:rPr lang="en-GB"/>
              <a:pPr/>
              <a:t>18 April 2024</a:t>
            </a:fld>
            <a:endParaRPr lang="en-US"/>
          </a:p>
        </p:txBody>
      </p:sp>
      <p:sp>
        <p:nvSpPr>
          <p:cNvPr id="6" name="Slide Number Placeholder 5">
            <a:extLst>
              <a:ext uri="{FF2B5EF4-FFF2-40B4-BE49-F238E27FC236}">
                <a16:creationId xmlns:a16="http://schemas.microsoft.com/office/drawing/2014/main" id="{BF38761C-820A-49DE-9B55-5C3A6FDDC027}"/>
              </a:ext>
            </a:extLst>
          </p:cNvPr>
          <p:cNvSpPr>
            <a:spLocks noGrp="1"/>
          </p:cNvSpPr>
          <p:nvPr>
            <p:ph type="sldNum" sz="quarter" idx="4"/>
          </p:nvPr>
        </p:nvSpPr>
        <p:spPr/>
        <p:txBody>
          <a:bodyPr/>
          <a:lstStyle/>
          <a:p>
            <a:r>
              <a:rPr lang="en-US"/>
              <a:t>|   </a:t>
            </a:r>
            <a:fld id="{D7A593A7-184A-6D43-8A36-702213271FF9}" type="slidenum">
              <a:rPr lang="en-US"/>
              <a:pPr/>
              <a:t>10</a:t>
            </a:fld>
            <a:endParaRPr lang="en-US"/>
          </a:p>
        </p:txBody>
      </p:sp>
      <p:sp>
        <p:nvSpPr>
          <p:cNvPr id="5" name="Footer Placeholder 4">
            <a:extLst>
              <a:ext uri="{FF2B5EF4-FFF2-40B4-BE49-F238E27FC236}">
                <a16:creationId xmlns:a16="http://schemas.microsoft.com/office/drawing/2014/main" id="{B7831835-775B-4028-973A-870F67680A9F}"/>
              </a:ext>
            </a:extLst>
          </p:cNvPr>
          <p:cNvSpPr>
            <a:spLocks noGrp="1"/>
          </p:cNvSpPr>
          <p:nvPr>
            <p:ph type="ftr" sz="quarter" idx="3"/>
          </p:nvPr>
        </p:nvSpPr>
        <p:spPr/>
        <p:txBody>
          <a:bodyPr/>
          <a:lstStyle/>
          <a:p>
            <a:r>
              <a:rPr lang="en-US"/>
              <a:t>Security marking: PUBLIC</a:t>
            </a:r>
          </a:p>
        </p:txBody>
      </p:sp>
      <p:sp>
        <p:nvSpPr>
          <p:cNvPr id="8" name="TextBox 7">
            <a:extLst>
              <a:ext uri="{FF2B5EF4-FFF2-40B4-BE49-F238E27FC236}">
                <a16:creationId xmlns:a16="http://schemas.microsoft.com/office/drawing/2014/main" id="{675506BF-8954-C660-73E0-BCBF755F6022}"/>
              </a:ext>
            </a:extLst>
          </p:cNvPr>
          <p:cNvSpPr txBox="1"/>
          <p:nvPr/>
        </p:nvSpPr>
        <p:spPr>
          <a:xfrm>
            <a:off x="435769" y="599572"/>
            <a:ext cx="4857750" cy="646331"/>
          </a:xfrm>
          <a:prstGeom prst="rect">
            <a:avLst/>
          </a:prstGeom>
          <a:noFill/>
        </p:spPr>
        <p:txBody>
          <a:bodyPr wrap="square" rtlCol="0">
            <a:spAutoFit/>
          </a:bodyPr>
          <a:lstStyle/>
          <a:p>
            <a:pPr defTabSz="685800"/>
            <a:r>
              <a:rPr lang="en-GB" sz="3600" b="1" dirty="0">
                <a:solidFill>
                  <a:schemeClr val="accent6"/>
                </a:solidFill>
                <a:latin typeface="Roboto "/>
                <a:ea typeface="Roboto Light" panose="02000000000000000000" pitchFamily="2" charset="0"/>
                <a:cs typeface="Roboto Light" panose="02000000000000000000" pitchFamily="2" charset="0"/>
              </a:rPr>
              <a:t>Chat</a:t>
            </a:r>
            <a:r>
              <a:rPr lang="en-GB" sz="3600" b="1" dirty="0">
                <a:solidFill>
                  <a:srgbClr val="1F2834"/>
                </a:solidFill>
                <a:latin typeface="Roboto "/>
                <a:ea typeface="Roboto Light" panose="02000000000000000000" pitchFamily="2" charset="0"/>
                <a:cs typeface="Roboto Light" panose="02000000000000000000" pitchFamily="2" charset="0"/>
              </a:rPr>
              <a:t> to students</a:t>
            </a:r>
          </a:p>
        </p:txBody>
      </p:sp>
      <p:sp>
        <p:nvSpPr>
          <p:cNvPr id="17" name="TextBox 16">
            <a:extLst>
              <a:ext uri="{FF2B5EF4-FFF2-40B4-BE49-F238E27FC236}">
                <a16:creationId xmlns:a16="http://schemas.microsoft.com/office/drawing/2014/main" id="{4F884FB6-B396-9D09-9FDB-E7BBA911E7FE}"/>
              </a:ext>
            </a:extLst>
          </p:cNvPr>
          <p:cNvSpPr txBox="1"/>
          <p:nvPr/>
        </p:nvSpPr>
        <p:spPr>
          <a:xfrm>
            <a:off x="1142192" y="1600249"/>
            <a:ext cx="3440970" cy="584775"/>
          </a:xfrm>
          <a:prstGeom prst="rect">
            <a:avLst/>
          </a:prstGeom>
          <a:noFill/>
        </p:spPr>
        <p:txBody>
          <a:bodyPr wrap="square" rtlCol="0">
            <a:spAutoFit/>
          </a:bodyPr>
          <a:lstStyle/>
          <a:p>
            <a:pPr defTabSz="685800"/>
            <a:r>
              <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Peer-to-peer chat facility hosted on ucas.com powered by </a:t>
            </a:r>
            <a:r>
              <a:rPr lang="en-GB" sz="1600" dirty="0" err="1">
                <a:solidFill>
                  <a:srgbClr val="1F2834"/>
                </a:solidFill>
                <a:latin typeface="Roboto Light" panose="02000000000000000000" pitchFamily="2" charset="0"/>
                <a:ea typeface="Roboto Light" panose="02000000000000000000" pitchFamily="2" charset="0"/>
                <a:cs typeface="Roboto Light" panose="02000000000000000000" pitchFamily="2" charset="0"/>
              </a:rPr>
              <a:t>Unibuddy</a:t>
            </a:r>
            <a:r>
              <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19" name="Graphic 18" descr="Chat with solid fill">
            <a:extLst>
              <a:ext uri="{FF2B5EF4-FFF2-40B4-BE49-F238E27FC236}">
                <a16:creationId xmlns:a16="http://schemas.microsoft.com/office/drawing/2014/main" id="{28C3E2E5-A5A9-2B0E-26FF-BB76532342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947" y="1440183"/>
            <a:ext cx="685800" cy="685800"/>
          </a:xfrm>
          <a:prstGeom prst="rect">
            <a:avLst/>
          </a:prstGeom>
        </p:spPr>
      </p:pic>
      <p:pic>
        <p:nvPicPr>
          <p:cNvPr id="21" name="Graphic 20" descr="Online Network with solid fill">
            <a:extLst>
              <a:ext uri="{FF2B5EF4-FFF2-40B4-BE49-F238E27FC236}">
                <a16:creationId xmlns:a16="http://schemas.microsoft.com/office/drawing/2014/main" id="{EA531498-BF06-85ED-2047-373FFDBE1F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036" y="2367384"/>
            <a:ext cx="685800" cy="685800"/>
          </a:xfrm>
          <a:prstGeom prst="rect">
            <a:avLst/>
          </a:prstGeom>
        </p:spPr>
      </p:pic>
      <p:sp>
        <p:nvSpPr>
          <p:cNvPr id="23" name="TextBox 22">
            <a:extLst>
              <a:ext uri="{FF2B5EF4-FFF2-40B4-BE49-F238E27FC236}">
                <a16:creationId xmlns:a16="http://schemas.microsoft.com/office/drawing/2014/main" id="{994B83AB-533F-6001-880B-5C188E90FF41}"/>
              </a:ext>
            </a:extLst>
          </p:cNvPr>
          <p:cNvSpPr txBox="1"/>
          <p:nvPr/>
        </p:nvSpPr>
        <p:spPr>
          <a:xfrm>
            <a:off x="1142192" y="2440756"/>
            <a:ext cx="3140248" cy="584775"/>
          </a:xfrm>
          <a:prstGeom prst="rect">
            <a:avLst/>
          </a:prstGeom>
          <a:noFill/>
        </p:spPr>
        <p:txBody>
          <a:bodyPr wrap="square" rtlCol="0">
            <a:spAutoFit/>
          </a:bodyPr>
          <a:lstStyle/>
          <a:p>
            <a:pPr defTabSz="685800"/>
            <a:r>
              <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Connect, ask questions and learn about student experiences</a:t>
            </a:r>
          </a:p>
        </p:txBody>
      </p:sp>
      <p:sp>
        <p:nvSpPr>
          <p:cNvPr id="26" name="TextBox 25">
            <a:extLst>
              <a:ext uri="{FF2B5EF4-FFF2-40B4-BE49-F238E27FC236}">
                <a16:creationId xmlns:a16="http://schemas.microsoft.com/office/drawing/2014/main" id="{30C99E24-A4CB-F0E0-A2E8-F0D6F0A34778}"/>
              </a:ext>
            </a:extLst>
          </p:cNvPr>
          <p:cNvSpPr txBox="1"/>
          <p:nvPr/>
        </p:nvSpPr>
        <p:spPr>
          <a:xfrm>
            <a:off x="1120510" y="3439074"/>
            <a:ext cx="3140248" cy="584775"/>
          </a:xfrm>
          <a:prstGeom prst="rect">
            <a:avLst/>
          </a:prstGeom>
          <a:noFill/>
        </p:spPr>
        <p:txBody>
          <a:bodyPr wrap="square" rtlCol="0">
            <a:spAutoFit/>
          </a:bodyPr>
          <a:lstStyle/>
          <a:p>
            <a:pPr defTabSz="685800"/>
            <a:r>
              <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Over 4,900 active ambassadors, with unlimited chats available</a:t>
            </a:r>
          </a:p>
        </p:txBody>
      </p:sp>
      <p:pic>
        <p:nvPicPr>
          <p:cNvPr id="28" name="Graphic 27" descr="Group of people with solid fill">
            <a:extLst>
              <a:ext uri="{FF2B5EF4-FFF2-40B4-BE49-F238E27FC236}">
                <a16:creationId xmlns:a16="http://schemas.microsoft.com/office/drawing/2014/main" id="{37C5D27B-7F60-96E4-D054-476EBB313B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5036" y="3439074"/>
            <a:ext cx="685800" cy="685800"/>
          </a:xfrm>
          <a:prstGeom prst="rect">
            <a:avLst/>
          </a:prstGeom>
        </p:spPr>
      </p:pic>
      <p:pic>
        <p:nvPicPr>
          <p:cNvPr id="18" name="Picture 17">
            <a:extLst>
              <a:ext uri="{FF2B5EF4-FFF2-40B4-BE49-F238E27FC236}">
                <a16:creationId xmlns:a16="http://schemas.microsoft.com/office/drawing/2014/main" id="{C6ED2174-B31D-3DAC-BE49-856FBD505C1A}"/>
              </a:ext>
            </a:extLst>
          </p:cNvPr>
          <p:cNvPicPr>
            <a:picLocks noGrp="1" noRot="1" noChangeAspect="1" noMove="1" noResize="1" noEditPoints="1" noAdjustHandles="1" noChangeArrowheads="1" noChangeShapeType="1" noCrop="1"/>
          </p:cNvPicPr>
          <p:nvPr/>
        </p:nvPicPr>
        <p:blipFill rotWithShape="1">
          <a:blip r:embed="rId10"/>
          <a:srcRect l="5776" t="4263" r="6063" b="10995"/>
          <a:stretch/>
        </p:blipFill>
        <p:spPr>
          <a:xfrm>
            <a:off x="4682836" y="1003710"/>
            <a:ext cx="4099217" cy="3454403"/>
          </a:xfrm>
          <a:prstGeom prst="roundRect">
            <a:avLst>
              <a:gd name="adj" fmla="val 7576"/>
            </a:avLst>
          </a:prstGeom>
          <a:ln w="3175">
            <a:solidFill>
              <a:schemeClr val="tx1"/>
            </a:solidFill>
          </a:ln>
        </p:spPr>
      </p:pic>
    </p:spTree>
    <p:custDataLst>
      <p:tags r:id="rId1"/>
    </p:custDataLst>
    <p:extLst>
      <p:ext uri="{BB962C8B-B14F-4D97-AF65-F5344CB8AC3E}">
        <p14:creationId xmlns:p14="http://schemas.microsoft.com/office/powerpoint/2010/main" val="1734682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88AFBA-CEC4-4C66-8785-E5898D72E0BE}"/>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13" name="Title 12">
            <a:extLst>
              <a:ext uri="{FF2B5EF4-FFF2-40B4-BE49-F238E27FC236}">
                <a16:creationId xmlns:a16="http://schemas.microsoft.com/office/drawing/2014/main" id="{8F73F9B9-72B1-4099-A4D6-4176BA4F5634}"/>
              </a:ext>
            </a:extLst>
          </p:cNvPr>
          <p:cNvSpPr>
            <a:spLocks noGrp="1"/>
          </p:cNvSpPr>
          <p:nvPr>
            <p:ph type="title" idx="4294967295"/>
          </p:nvPr>
        </p:nvSpPr>
        <p:spPr>
          <a:xfrm>
            <a:off x="384056" y="-38790"/>
            <a:ext cx="7610475" cy="1019175"/>
          </a:xfrm>
        </p:spPr>
        <p:txBody>
          <a:bodyPr/>
          <a:lstStyle/>
          <a:p>
            <a:r>
              <a:rPr lang="en-GB" sz="3200" dirty="0">
                <a:solidFill>
                  <a:schemeClr val="accent1"/>
                </a:solidFill>
                <a:latin typeface="Roboto" panose="02000000000000000000" pitchFamily="2" charset="0"/>
              </a:rPr>
              <a:t>Personalised</a:t>
            </a:r>
            <a:r>
              <a:rPr lang="en-GB" sz="3200" dirty="0">
                <a:latin typeface="Roboto" panose="02000000000000000000" pitchFamily="2" charset="0"/>
              </a:rPr>
              <a:t> tools to help</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1975189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B07656C-B328-47EE-971F-4B4B4C64659C}"/>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sp>
        <p:nvSpPr>
          <p:cNvPr id="8" name="Title 7">
            <a:extLst>
              <a:ext uri="{FF2B5EF4-FFF2-40B4-BE49-F238E27FC236}">
                <a16:creationId xmlns:a16="http://schemas.microsoft.com/office/drawing/2014/main" id="{1E866257-E37A-4361-8755-455ED10E1B03}"/>
              </a:ext>
            </a:extLst>
          </p:cNvPr>
          <p:cNvSpPr>
            <a:spLocks noGrp="1"/>
          </p:cNvSpPr>
          <p:nvPr>
            <p:ph type="title" idx="4294967295"/>
          </p:nvPr>
        </p:nvSpPr>
        <p:spPr>
          <a:xfrm>
            <a:off x="278916" y="52013"/>
            <a:ext cx="7610475" cy="1019175"/>
          </a:xfrm>
        </p:spPr>
        <p:txBody>
          <a:bodyPr/>
          <a:lstStyle/>
          <a:p>
            <a:r>
              <a:rPr lang="en-GB" dirty="0">
                <a:solidFill>
                  <a:schemeClr val="accent5"/>
                </a:solidFill>
                <a:latin typeface="Roboto" panose="02000000000000000000" pitchFamily="2" charset="0"/>
              </a:rPr>
              <a:t>Advice</a:t>
            </a:r>
            <a:r>
              <a:rPr lang="en-GB" dirty="0">
                <a:latin typeface="Roboto" panose="02000000000000000000" pitchFamily="2" charset="0"/>
              </a:rPr>
              <a:t>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4294967295"/>
          </p:nvPr>
        </p:nvSpPr>
        <p:spPr>
          <a:xfrm>
            <a:off x="212444" y="1525552"/>
            <a:ext cx="2269720" cy="2975173"/>
          </a:xfrm>
        </p:spPr>
        <p:txBody>
          <a:bodyPr/>
          <a:lstStyle/>
          <a:p>
            <a:pPr marL="0" indent="0">
              <a:buNone/>
            </a:pPr>
            <a:r>
              <a:rPr lang="en-GB" sz="1800" b="1" dirty="0">
                <a:latin typeface="Roboto Light" panose="02000000000000000000" pitchFamily="2" charset="0"/>
              </a:rPr>
              <a:t>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Watch expert interviews </a:t>
            </a:r>
            <a:r>
              <a:rPr lang="en-GB" sz="1800" dirty="0">
                <a:solidFill>
                  <a:srgbClr val="1E2834"/>
                </a:solidFill>
                <a:latin typeface="Roboto Light" panose="02000000000000000000" pitchFamily="2" charset="0"/>
                <a:hlinkClick r:id="rId2"/>
              </a:rPr>
              <a:t>on demand</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4294967295"/>
          </p:nvPr>
        </p:nvSpPr>
        <p:spPr>
          <a:xfrm>
            <a:off x="4572000" y="1501130"/>
            <a:ext cx="2343150" cy="2974975"/>
          </a:xfrm>
        </p:spPr>
        <p:txBody>
          <a:bodyPr/>
          <a:lstStyle/>
          <a:p>
            <a:pPr marL="0" indent="0">
              <a:buNone/>
            </a:pPr>
            <a:r>
              <a:rPr lang="en-GB" sz="1800" b="1" dirty="0">
                <a:latin typeface="Roboto Light" panose="02000000000000000000" pitchFamily="2" charset="0"/>
              </a:rPr>
              <a:t>Your events </a:t>
            </a:r>
          </a:p>
          <a:p>
            <a:pPr marL="0" indent="0" algn="l" rtl="0" fontAlgn="base">
              <a:buNone/>
            </a:pPr>
            <a:r>
              <a:rPr lang="en-GB" sz="1800" dirty="0">
                <a:solidFill>
                  <a:srgbClr val="1E2834"/>
                </a:solidFill>
                <a:latin typeface="Roboto Light" panose="02000000000000000000" pitchFamily="2" charset="0"/>
              </a:rPr>
              <a:t>Filter to explore events, open days and tours to suit your needs.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events,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pic>
        <p:nvPicPr>
          <p:cNvPr id="11" name="Picture 10">
            <a:extLst>
              <a:ext uri="{FF2B5EF4-FFF2-40B4-BE49-F238E27FC236}">
                <a16:creationId xmlns:a16="http://schemas.microsoft.com/office/drawing/2014/main" id="{DC8B2A5F-A240-9769-E59D-25CC73DB602D}"/>
              </a:ext>
            </a:extLst>
          </p:cNvPr>
          <p:cNvPicPr>
            <a:picLocks noChangeAspect="1"/>
          </p:cNvPicPr>
          <p:nvPr/>
        </p:nvPicPr>
        <p:blipFill>
          <a:blip r:embed="rId3"/>
          <a:stretch>
            <a:fillRect/>
          </a:stretch>
        </p:blipFill>
        <p:spPr>
          <a:xfrm>
            <a:off x="2482164" y="1435408"/>
            <a:ext cx="1919896" cy="2975174"/>
          </a:xfrm>
          <a:prstGeom prst="roundRect">
            <a:avLst>
              <a:gd name="adj" fmla="val 12818"/>
            </a:avLst>
          </a:prstGeom>
        </p:spPr>
      </p:pic>
      <p:pic>
        <p:nvPicPr>
          <p:cNvPr id="15" name="Picture 14">
            <a:extLst>
              <a:ext uri="{FF2B5EF4-FFF2-40B4-BE49-F238E27FC236}">
                <a16:creationId xmlns:a16="http://schemas.microsoft.com/office/drawing/2014/main" id="{F60FCD0D-C8A7-B33F-8033-6DC3A7A76CC6}"/>
              </a:ext>
            </a:extLst>
          </p:cNvPr>
          <p:cNvPicPr>
            <a:picLocks noChangeAspect="1"/>
          </p:cNvPicPr>
          <p:nvPr/>
        </p:nvPicPr>
        <p:blipFill rotWithShape="1">
          <a:blip r:embed="rId4"/>
          <a:srcRect l="777" r="432"/>
          <a:stretch/>
        </p:blipFill>
        <p:spPr>
          <a:xfrm>
            <a:off x="6947153" y="1381738"/>
            <a:ext cx="2003951" cy="3118987"/>
          </a:xfrm>
          <a:prstGeom prst="roundRect">
            <a:avLst>
              <a:gd name="adj" fmla="val 14362"/>
            </a:avLst>
          </a:prstGeom>
        </p:spPr>
      </p:pic>
    </p:spTree>
    <p:extLst>
      <p:ext uri="{BB962C8B-B14F-4D97-AF65-F5344CB8AC3E}">
        <p14:creationId xmlns:p14="http://schemas.microsoft.com/office/powerpoint/2010/main" val="2845943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52C09A-2DCA-1143-ADF2-B49327BEA03C}"/>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6DC082DF-D8E0-51B0-57D3-5F68986F4A59}"/>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7" name="Footer Placeholder 6">
            <a:extLst>
              <a:ext uri="{FF2B5EF4-FFF2-40B4-BE49-F238E27FC236}">
                <a16:creationId xmlns:a16="http://schemas.microsoft.com/office/drawing/2014/main" id="{01B950D7-A599-4502-B4F2-7534B5A46546}"/>
              </a:ext>
            </a:extLst>
          </p:cNvPr>
          <p:cNvSpPr>
            <a:spLocks noGrp="1"/>
          </p:cNvSpPr>
          <p:nvPr>
            <p:ph type="ftr" sz="quarter" idx="3"/>
          </p:nvPr>
        </p:nvSpPr>
        <p:spPr/>
        <p:txBody>
          <a:bodyPr/>
          <a:lstStyle/>
          <a:p>
            <a:r>
              <a:rPr lang="en-US" dirty="0"/>
              <a:t>Security marking: </a:t>
            </a:r>
            <a:r>
              <a:rPr lang="en-US" b="1" dirty="0"/>
              <a:t>PUBLIC</a:t>
            </a:r>
          </a:p>
        </p:txBody>
      </p:sp>
      <p:sp>
        <p:nvSpPr>
          <p:cNvPr id="8" name="Title 12">
            <a:extLst>
              <a:ext uri="{FF2B5EF4-FFF2-40B4-BE49-F238E27FC236}">
                <a16:creationId xmlns:a16="http://schemas.microsoft.com/office/drawing/2014/main" id="{2F4B71EF-C9D0-CBBF-85A5-16761B9B7377}"/>
              </a:ext>
            </a:extLst>
          </p:cNvPr>
          <p:cNvSpPr>
            <a:spLocks noGrp="1"/>
          </p:cNvSpPr>
          <p:nvPr>
            <p:ph type="title" idx="4294967295"/>
          </p:nvPr>
        </p:nvSpPr>
        <p:spPr>
          <a:xfrm>
            <a:off x="409922" y="-5032"/>
            <a:ext cx="7610475" cy="1019175"/>
          </a:xfrm>
        </p:spPr>
        <p:txBody>
          <a:bodyPr/>
          <a:lstStyle/>
          <a:p>
            <a:r>
              <a:rPr lang="en-GB" dirty="0">
                <a:solidFill>
                  <a:schemeClr val="accent6"/>
                </a:solidFill>
                <a:latin typeface="Roboto" panose="02000000000000000000" pitchFamily="2" charset="0"/>
              </a:rPr>
              <a:t>What else </a:t>
            </a:r>
            <a:r>
              <a:rPr lang="en-GB" dirty="0">
                <a:latin typeface="Roboto" panose="02000000000000000000" pitchFamily="2" charset="0"/>
              </a:rPr>
              <a:t>do you need?</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7011836" y="1635125"/>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666744"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432193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4294967295"/>
          </p:nvPr>
        </p:nvSpPr>
        <p:spPr>
          <a:xfrm>
            <a:off x="459437" y="1413466"/>
            <a:ext cx="3917950" cy="2625725"/>
          </a:xfrm>
        </p:spPr>
        <p:txBody>
          <a:bodyPr/>
          <a:lstStyle/>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0371 468 0 468</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+44 330 3330 230</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a:t>
            </a:r>
          </a:p>
          <a:p>
            <a:pPr marL="0" lvl="0" indent="0">
              <a:buNone/>
            </a:pPr>
            <a:r>
              <a:rPr lang="en-US" sz="1800" dirty="0">
                <a:latin typeface="Roboto Light" panose="02000000000000000000" pitchFamily="2" charset="0"/>
              </a:rPr>
              <a:t>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459437" y="43750"/>
            <a:ext cx="3832225" cy="987425"/>
          </a:xfrm>
        </p:spPr>
        <p:txBody>
          <a:bodyPr/>
          <a:lstStyle/>
          <a:p>
            <a:pPr lvl="0"/>
            <a:r>
              <a:rPr lang="en-GB" dirty="0"/>
              <a:t>Our </a:t>
            </a:r>
            <a:r>
              <a:rPr lang="en-GB" dirty="0">
                <a:solidFill>
                  <a:schemeClr val="accent3"/>
                </a:solidFill>
              </a:rPr>
              <a:t>support</a:t>
            </a:r>
            <a:r>
              <a:rPr lang="en-GB" dirty="0"/>
              <a:t> </a:t>
            </a:r>
            <a:endParaRPr lang="en-GB" dirty="0">
              <a:solidFill>
                <a:schemeClr val="bg1"/>
              </a:solidFill>
            </a:endParaRP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14</a:t>
            </a:fld>
            <a:endParaRPr lang="en-US" sz="900" b="0" i="0" u="none" strike="noStrike" kern="1200" cap="none" spc="0" baseline="0">
              <a:solidFill>
                <a:srgbClr val="1F2834"/>
              </a:solidFill>
              <a:uFillTx/>
              <a:latin typeface="Calibri"/>
            </a:endParaRPr>
          </a:p>
        </p:txBody>
      </p:sp>
      <p:grpSp>
        <p:nvGrpSpPr>
          <p:cNvPr id="19" name="Group 18">
            <a:extLst>
              <a:ext uri="{FF2B5EF4-FFF2-40B4-BE49-F238E27FC236}">
                <a16:creationId xmlns:a16="http://schemas.microsoft.com/office/drawing/2014/main" id="{3C4D4C96-0A94-D9B9-7F83-271F7B4428FB}"/>
              </a:ext>
            </a:extLst>
          </p:cNvPr>
          <p:cNvGrpSpPr/>
          <p:nvPr/>
        </p:nvGrpSpPr>
        <p:grpSpPr>
          <a:xfrm>
            <a:off x="4618747" y="2423815"/>
            <a:ext cx="500456" cy="500456"/>
            <a:chOff x="5963303" y="1415834"/>
            <a:chExt cx="500456" cy="500456"/>
          </a:xfrm>
          <a:solidFill>
            <a:schemeClr val="accent3"/>
          </a:solidFill>
        </p:grpSpPr>
        <p:sp>
          <p:nvSpPr>
            <p:cNvPr id="20" name="Oval 19">
              <a:extLst>
                <a:ext uri="{FF2B5EF4-FFF2-40B4-BE49-F238E27FC236}">
                  <a16:creationId xmlns:a16="http://schemas.microsoft.com/office/drawing/2014/main" id="{AEC9CAD0-DC79-2356-F7E9-79BCE6665371}"/>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a:extLst>
                <a:ext uri="{FF2B5EF4-FFF2-40B4-BE49-F238E27FC236}">
                  <a16:creationId xmlns:a16="http://schemas.microsoft.com/office/drawing/2014/main" id="{04E7B362-5D72-BDE5-2F99-C70FBEB2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32" name="Group 31">
            <a:extLst>
              <a:ext uri="{FF2B5EF4-FFF2-40B4-BE49-F238E27FC236}">
                <a16:creationId xmlns:a16="http://schemas.microsoft.com/office/drawing/2014/main" id="{A2F7A9C2-54F0-2E72-B4C6-D55898E0A0B9}"/>
              </a:ext>
            </a:extLst>
          </p:cNvPr>
          <p:cNvGrpSpPr/>
          <p:nvPr/>
        </p:nvGrpSpPr>
        <p:grpSpPr>
          <a:xfrm>
            <a:off x="4638472" y="1026610"/>
            <a:ext cx="4612622" cy="3294867"/>
            <a:chOff x="1090939" y="1048792"/>
            <a:chExt cx="4612622" cy="3294867"/>
          </a:xfrm>
        </p:grpSpPr>
        <p:sp>
          <p:nvSpPr>
            <p:cNvPr id="14" name="Text Placeholder 8">
              <a:extLst>
                <a:ext uri="{FF2B5EF4-FFF2-40B4-BE49-F238E27FC236}">
                  <a16:creationId xmlns:a16="http://schemas.microsoft.com/office/drawing/2014/main" id="{B7253945-DF7B-88B9-C378-E6D2E1BD3AB6}"/>
                </a:ext>
              </a:extLst>
            </p:cNvPr>
            <p:cNvSpPr txBox="1">
              <a:spLocks/>
            </p:cNvSpPr>
            <p:nvPr/>
          </p:nvSpPr>
          <p:spPr>
            <a:xfrm>
              <a:off x="1668496" y="1153487"/>
              <a:ext cx="1453049" cy="28626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tx1"/>
                  </a:solidFill>
                  <a:latin typeface="Roboto Light" panose="02000000000000000000" pitchFamily="2" charset="0"/>
                </a:rPr>
                <a:t>@ucas_online</a:t>
              </a:r>
              <a:endParaRPr lang="en-GB" dirty="0">
                <a:solidFill>
                  <a:schemeClr val="tx1"/>
                </a:solidFill>
                <a:latin typeface="Roboto Light" panose="02000000000000000000" pitchFamily="2" charset="0"/>
              </a:endParaRPr>
            </a:p>
          </p:txBody>
        </p:sp>
        <p:grpSp>
          <p:nvGrpSpPr>
            <p:cNvPr id="15" name="Group 14">
              <a:extLst>
                <a:ext uri="{FF2B5EF4-FFF2-40B4-BE49-F238E27FC236}">
                  <a16:creationId xmlns:a16="http://schemas.microsoft.com/office/drawing/2014/main" id="{FEDCFC29-0AA9-C36B-0FEF-CAC92084FEC5}"/>
                </a:ext>
              </a:extLst>
            </p:cNvPr>
            <p:cNvGrpSpPr/>
            <p:nvPr/>
          </p:nvGrpSpPr>
          <p:grpSpPr>
            <a:xfrm>
              <a:off x="1094557" y="1048792"/>
              <a:ext cx="500456" cy="500456"/>
              <a:chOff x="5963303" y="1415834"/>
              <a:chExt cx="500456" cy="500456"/>
            </a:xfrm>
            <a:solidFill>
              <a:schemeClr val="accent3"/>
            </a:solidFill>
          </p:grpSpPr>
          <p:sp>
            <p:nvSpPr>
              <p:cNvPr id="16" name="Oval 15">
                <a:extLst>
                  <a:ext uri="{FF2B5EF4-FFF2-40B4-BE49-F238E27FC236}">
                    <a16:creationId xmlns:a16="http://schemas.microsoft.com/office/drawing/2014/main" id="{240CD9D2-FBD9-300D-29DB-6F5D2766D1A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C97969E4-B8C2-3827-F88C-13EBE693D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18" name="Picture 17">
              <a:extLst>
                <a:ext uri="{FF2B5EF4-FFF2-40B4-BE49-F238E27FC236}">
                  <a16:creationId xmlns:a16="http://schemas.microsoft.com/office/drawing/2014/main" id="{96DBAC49-DCA8-2BBC-F3BF-33B583242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557" y="1768506"/>
              <a:ext cx="481841" cy="500456"/>
            </a:xfrm>
            <a:prstGeom prst="rect">
              <a:avLst/>
            </a:prstGeom>
            <a:solidFill>
              <a:schemeClr val="accent3"/>
            </a:solidFill>
          </p:spPr>
        </p:pic>
        <p:grpSp>
          <p:nvGrpSpPr>
            <p:cNvPr id="22" name="Group 21">
              <a:extLst>
                <a:ext uri="{FF2B5EF4-FFF2-40B4-BE49-F238E27FC236}">
                  <a16:creationId xmlns:a16="http://schemas.microsoft.com/office/drawing/2014/main" id="{DF9D0B19-56BF-F463-6D5E-0DEFD16ABE66}"/>
                </a:ext>
              </a:extLst>
            </p:cNvPr>
            <p:cNvGrpSpPr/>
            <p:nvPr/>
          </p:nvGrpSpPr>
          <p:grpSpPr>
            <a:xfrm>
              <a:off x="1090939" y="3843203"/>
              <a:ext cx="500456" cy="500456"/>
              <a:chOff x="5963303" y="3801443"/>
              <a:chExt cx="500456" cy="500456"/>
            </a:xfrm>
            <a:solidFill>
              <a:schemeClr val="accent3"/>
            </a:solidFill>
          </p:grpSpPr>
          <p:sp>
            <p:nvSpPr>
              <p:cNvPr id="23" name="Oval 22">
                <a:extLst>
                  <a:ext uri="{FF2B5EF4-FFF2-40B4-BE49-F238E27FC236}">
                    <a16:creationId xmlns:a16="http://schemas.microsoft.com/office/drawing/2014/main" id="{70B7C330-94A4-7444-6E1A-532068A5B048}"/>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3014F56D-3194-1A1D-7583-B41DE01D63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25" name="Text Placeholder 8">
              <a:extLst>
                <a:ext uri="{FF2B5EF4-FFF2-40B4-BE49-F238E27FC236}">
                  <a16:creationId xmlns:a16="http://schemas.microsoft.com/office/drawing/2014/main" id="{BA78250C-7529-321E-0CEF-FDEB5BA42B81}"/>
                </a:ext>
              </a:extLst>
            </p:cNvPr>
            <p:cNvSpPr txBox="1">
              <a:spLocks/>
            </p:cNvSpPr>
            <p:nvPr/>
          </p:nvSpPr>
          <p:spPr>
            <a:xfrm>
              <a:off x="1856098" y="1870223"/>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sp>
          <p:nvSpPr>
            <p:cNvPr id="26" name="Text Placeholder 8">
              <a:extLst>
                <a:ext uri="{FF2B5EF4-FFF2-40B4-BE49-F238E27FC236}">
                  <a16:creationId xmlns:a16="http://schemas.microsoft.com/office/drawing/2014/main" id="{6B2FA212-E524-6D15-0F74-B703D208BC7E}"/>
                </a:ext>
              </a:extLst>
            </p:cNvPr>
            <p:cNvSpPr txBox="1">
              <a:spLocks/>
            </p:cNvSpPr>
            <p:nvPr/>
          </p:nvSpPr>
          <p:spPr>
            <a:xfrm>
              <a:off x="1852480" y="3992464"/>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@UCASonline</a:t>
              </a:r>
              <a:endParaRPr lang="en-GB" dirty="0">
                <a:latin typeface="Roboto Light" panose="02000000000000000000" pitchFamily="2" charset="0"/>
              </a:endParaRPr>
            </a:p>
          </p:txBody>
        </p:sp>
        <p:sp>
          <p:nvSpPr>
            <p:cNvPr id="27" name="Text Placeholder 8">
              <a:extLst>
                <a:ext uri="{FF2B5EF4-FFF2-40B4-BE49-F238E27FC236}">
                  <a16:creationId xmlns:a16="http://schemas.microsoft.com/office/drawing/2014/main" id="{7EBFB5FF-CAC2-2C0A-C52F-CDBD0B940586}"/>
                </a:ext>
              </a:extLst>
            </p:cNvPr>
            <p:cNvSpPr txBox="1">
              <a:spLocks/>
            </p:cNvSpPr>
            <p:nvPr/>
          </p:nvSpPr>
          <p:spPr>
            <a:xfrm>
              <a:off x="1871386" y="2581116"/>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grpSp>
          <p:nvGrpSpPr>
            <p:cNvPr id="28" name="Group 27">
              <a:extLst>
                <a:ext uri="{FF2B5EF4-FFF2-40B4-BE49-F238E27FC236}">
                  <a16:creationId xmlns:a16="http://schemas.microsoft.com/office/drawing/2014/main" id="{72C2A273-A5CD-2566-FDC9-3A807655E410}"/>
                </a:ext>
              </a:extLst>
            </p:cNvPr>
            <p:cNvGrpSpPr/>
            <p:nvPr/>
          </p:nvGrpSpPr>
          <p:grpSpPr>
            <a:xfrm>
              <a:off x="1091086" y="3173944"/>
              <a:ext cx="500456" cy="500456"/>
              <a:chOff x="2764076" y="1349181"/>
              <a:chExt cx="500456" cy="500456"/>
            </a:xfrm>
            <a:solidFill>
              <a:schemeClr val="accent3"/>
            </a:solidFill>
          </p:grpSpPr>
          <p:sp>
            <p:nvSpPr>
              <p:cNvPr id="29" name="Oval 28">
                <a:extLst>
                  <a:ext uri="{FF2B5EF4-FFF2-40B4-BE49-F238E27FC236}">
                    <a16:creationId xmlns:a16="http://schemas.microsoft.com/office/drawing/2014/main" id="{81CC0643-F7D9-3770-5E10-EFBE40AA3F8C}"/>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E3ED1D3-1688-F474-0011-0AEE9B9269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31" name="Text Placeholder 8">
              <a:extLst>
                <a:ext uri="{FF2B5EF4-FFF2-40B4-BE49-F238E27FC236}">
                  <a16:creationId xmlns:a16="http://schemas.microsoft.com/office/drawing/2014/main" id="{2B5BEDFD-04E6-1AD2-B8F5-D4B671C41567}"/>
                </a:ext>
              </a:extLst>
            </p:cNvPr>
            <p:cNvSpPr txBox="1">
              <a:spLocks/>
            </p:cNvSpPr>
            <p:nvPr/>
          </p:nvSpPr>
          <p:spPr>
            <a:xfrm>
              <a:off x="1852481" y="3315771"/>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a:t>
              </a:r>
              <a:endParaRPr lang="en-GB" dirty="0">
                <a:latin typeface="Roboto Light" panose="02000000000000000000" pitchFamily="2" charset="0"/>
              </a:endParaRPr>
            </a:p>
          </p:txBody>
        </p:sp>
      </p:grpSp>
      <p:sp>
        <p:nvSpPr>
          <p:cNvPr id="36" name="Date Placeholder 3">
            <a:extLst>
              <a:ext uri="{FF2B5EF4-FFF2-40B4-BE49-F238E27FC236}">
                <a16:creationId xmlns:a16="http://schemas.microsoft.com/office/drawing/2014/main" id="{A56A6855-D116-8611-9E33-8176052E16A6}"/>
              </a:ext>
            </a:extLst>
          </p:cNvPr>
          <p:cNvSpPr txBox="1"/>
          <p:nvPr/>
        </p:nvSpPr>
        <p:spPr>
          <a:xfrm>
            <a:off x="5929824" y="484538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dirty="0">
              <a:solidFill>
                <a:srgbClr val="FFFFFF"/>
              </a:solidFill>
              <a:uFillTx/>
              <a:latin typeface="Calibri"/>
            </a:endParaRPr>
          </a:p>
        </p:txBody>
      </p:sp>
      <p:sp>
        <p:nvSpPr>
          <p:cNvPr id="37" name="Slide Number Placeholder 5">
            <a:extLst>
              <a:ext uri="{FF2B5EF4-FFF2-40B4-BE49-F238E27FC236}">
                <a16:creationId xmlns:a16="http://schemas.microsoft.com/office/drawing/2014/main" id="{858DAF31-E645-710D-AD75-25D3C99F3817}"/>
              </a:ext>
            </a:extLst>
          </p:cNvPr>
          <p:cNvSpPr txBox="1"/>
          <p:nvPr/>
        </p:nvSpPr>
        <p:spPr>
          <a:xfrm>
            <a:off x="8272417" y="484538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14</a:t>
            </a:fld>
            <a:endParaRPr lang="en-US" sz="900" kern="0">
              <a:solidFill>
                <a:schemeClr val="bg1"/>
              </a:solidFill>
              <a:latin typeface="Calibri"/>
            </a:endParaRPr>
          </a:p>
        </p:txBody>
      </p:sp>
      <p:sp>
        <p:nvSpPr>
          <p:cNvPr id="38" name="Footer Placeholder 4">
            <a:extLst>
              <a:ext uri="{FF2B5EF4-FFF2-40B4-BE49-F238E27FC236}">
                <a16:creationId xmlns:a16="http://schemas.microsoft.com/office/drawing/2014/main" id="{70121915-54EF-3E5E-9A50-0E4106A386BE}"/>
              </a:ext>
            </a:extLst>
          </p:cNvPr>
          <p:cNvSpPr txBox="1"/>
          <p:nvPr/>
        </p:nvSpPr>
        <p:spPr>
          <a:xfrm>
            <a:off x="253321" y="4845383"/>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ctrTitle"/>
          </p:nvPr>
        </p:nvSpPr>
        <p:spPr>
          <a:noFill/>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15</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idx="4294967295"/>
          </p:nvPr>
        </p:nvSpPr>
        <p:spPr>
          <a:xfrm>
            <a:off x="287341" y="103758"/>
            <a:ext cx="7610475" cy="1019175"/>
          </a:xfrm>
        </p:spPr>
        <p:txBody>
          <a:bodyPr>
            <a:normAutofit/>
          </a:bodyPr>
          <a:lstStyle/>
          <a:p>
            <a:pPr lvl="0"/>
            <a:r>
              <a:rPr lang="en-GB" dirty="0">
                <a:solidFill>
                  <a:schemeClr val="accent3"/>
                </a:solidFill>
                <a:latin typeface="Roboto "/>
              </a:rPr>
              <a:t>Discover</a:t>
            </a:r>
            <a:r>
              <a:rPr lang="en-GB" dirty="0">
                <a:solidFill>
                  <a:schemeClr val="accent6"/>
                </a:solidFill>
                <a:latin typeface="Roboto "/>
              </a:rPr>
              <a:t> </a:t>
            </a:r>
            <a:r>
              <a:rPr lang="en-GB" dirty="0">
                <a:latin typeface="Roboto "/>
              </a:rPr>
              <a:t>your</a:t>
            </a:r>
            <a:r>
              <a:rPr lang="en-GB" dirty="0">
                <a:solidFill>
                  <a:srgbClr val="1E2834"/>
                </a:solidFill>
                <a:latin typeface="Roboto "/>
              </a:rPr>
              <a:t> options</a:t>
            </a:r>
            <a:endParaRPr lang="en-GB" dirty="0">
              <a:latin typeface="Roboto "/>
            </a:endParaRP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kern="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FFFFFF"/>
                </a:solidFill>
                <a:latin typeface="Calibri"/>
              </a:rPr>
              <a:t>|   </a:t>
            </a:r>
            <a:fld id="{85DAA1C7-7D03-4C8A-92A3-83C066AE1820}" type="slidenum">
              <a:rPr sz="900" kern="0" smtClean="0">
                <a:solidFill>
                  <a:srgbClr val="FFFFFF"/>
                </a:solidFill>
                <a:latin typeface="Calibri"/>
              </a:rPr>
              <a:t>2</a:t>
            </a:fld>
            <a:endParaRPr lang="en-US" sz="900" kern="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3794799468"/>
              </p:ext>
            </p:extLst>
          </p:nvPr>
        </p:nvGraphicFramePr>
        <p:xfrm>
          <a:off x="287341" y="1022768"/>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8450036"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eaLnBrk="1" hangingPunct="1">
              <a:lnSpc>
                <a:spcPct val="90000"/>
              </a:lnSpc>
              <a:spcAft>
                <a:spcPts val="600"/>
              </a:spcAft>
              <a:defRPr/>
            </a:pPr>
            <a:r>
              <a:rPr lang="en-US" dirty="0">
                <a:latin typeface="Roboto Light" panose="02000000000000000000" pitchFamily="2" charset="0"/>
                <a:ea typeface="Roboto Light" panose="02000000000000000000" pitchFamily="2" charset="0"/>
                <a:cs typeface="Roboto Light" panose="02000000000000000000" pitchFamily="2" charset="0"/>
              </a:rPr>
              <a:t>Register for the UCAS Hub to understand all your options and make the right choices for you</a:t>
            </a:r>
            <a:r>
              <a:rPr lang="en-GB" altLang="en-US" dirty="0">
                <a:latin typeface="Roboto Light" panose="02000000000000000000" pitchFamily="2" charset="0"/>
                <a:ea typeface="Roboto Light" panose="02000000000000000000" pitchFamily="2" charset="0"/>
                <a:cs typeface="Roboto Light" panose="02000000000000000000" pitchFamily="2" charset="0"/>
              </a:rPr>
              <a:t>: </a:t>
            </a:r>
            <a:r>
              <a:rPr lang="en-GB" altLang="en-US" dirty="0">
                <a:solidFill>
                  <a:srgbClr val="FF0000"/>
                </a:solidFill>
                <a:latin typeface="Roboto Light" panose="02000000000000000000" pitchFamily="2" charset="0"/>
                <a:ea typeface="Roboto Light" panose="02000000000000000000" pitchFamily="2" charset="0"/>
                <a:cs typeface="Roboto Light" panose="02000000000000000000" pitchFamily="2" charset="0"/>
              </a:rPr>
              <a:t>ucas.com/hub</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11137" y="-107597"/>
            <a:ext cx="3832176" cy="987425"/>
          </a:xfrm>
        </p:spPr>
        <p:txBody>
          <a:bodyPr/>
          <a:lstStyle/>
          <a:p>
            <a:r>
              <a:rPr lang="en-GB" dirty="0">
                <a:solidFill>
                  <a:schemeClr val="accent3"/>
                </a:solidFill>
                <a:latin typeface="Roboto" panose="02000000000000000000" pitchFamily="2" charset="0"/>
              </a:rPr>
              <a:t>Discover</a:t>
            </a:r>
            <a:r>
              <a:rPr lang="en-GB" dirty="0">
                <a:latin typeface="Roboto" panose="02000000000000000000" pitchFamily="2" charset="0"/>
              </a:rPr>
              <a:t> your options </a:t>
            </a:r>
          </a:p>
        </p:txBody>
      </p:sp>
      <p:sp>
        <p:nvSpPr>
          <p:cNvPr id="2" name="Picture Placeholder 1">
            <a:extLst>
              <a:ext uri="{FF2B5EF4-FFF2-40B4-BE49-F238E27FC236}">
                <a16:creationId xmlns:a16="http://schemas.microsoft.com/office/drawing/2014/main" id="{8A1E1B4B-7887-C52D-3786-8E27109703EA}"/>
              </a:ext>
            </a:extLst>
          </p:cNvPr>
          <p:cNvSpPr>
            <a:spLocks noGrp="1"/>
          </p:cNvSpPr>
          <p:nvPr>
            <p:ph type="pic" idx="1"/>
          </p:nvPr>
        </p:nvSpPr>
        <p:spPr/>
        <p:txBody>
          <a:bodyPr/>
          <a:lstStyle/>
          <a:p>
            <a:endParaRPr lang="en-GB"/>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7" y="1142404"/>
            <a:ext cx="4025091"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in one place</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try before you apply with </a:t>
            </a:r>
            <a:r>
              <a:rPr lang="en-GB" sz="1500" dirty="0">
                <a:latin typeface="Roboto Light" panose="02000000000000000000" pitchFamily="2" charset="0"/>
                <a:hlinkClick r:id="rId3"/>
              </a:rPr>
              <a:t>Subject Spotlights </a:t>
            </a:r>
            <a:r>
              <a:rPr lang="en-GB" sz="1500" dirty="0">
                <a:latin typeface="Roboto Light" panose="02000000000000000000" pitchFamily="2" charset="0"/>
              </a:rPr>
              <a:t>from Springpod.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18 April 2024</a:t>
            </a:fld>
            <a:endParaRPr lang="en-US"/>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pic>
        <p:nvPicPr>
          <p:cNvPr id="10" name="Picture 9">
            <a:extLst>
              <a:ext uri="{FF2B5EF4-FFF2-40B4-BE49-F238E27FC236}">
                <a16:creationId xmlns:a16="http://schemas.microsoft.com/office/drawing/2014/main" id="{DFB120CD-49F1-3A16-65BF-6AD9591EA632}"/>
              </a:ext>
            </a:extLst>
          </p:cNvPr>
          <p:cNvPicPr>
            <a:picLocks noGrp="1" noRot="1" noChangeAspect="1" noMove="1" noResize="1" noEditPoints="1" noAdjustHandles="1" noChangeArrowheads="1" noChangeShapeType="1" noCrop="1"/>
          </p:cNvPicPr>
          <p:nvPr/>
        </p:nvPicPr>
        <p:blipFill rotWithShape="1">
          <a:blip r:embed="rId5"/>
          <a:srcRect l="2734" t="2770" r="4515" b="3427"/>
          <a:stretch/>
        </p:blipFill>
        <p:spPr>
          <a:xfrm>
            <a:off x="4825404" y="1168923"/>
            <a:ext cx="3814225" cy="3075117"/>
          </a:xfrm>
          <a:prstGeom prst="roundRect">
            <a:avLst>
              <a:gd name="adj" fmla="val 0"/>
            </a:avLst>
          </a:prstGeom>
        </p:spPr>
      </p:pic>
    </p:spTree>
    <p:extLst>
      <p:ext uri="{BB962C8B-B14F-4D97-AF65-F5344CB8AC3E}">
        <p14:creationId xmlns:p14="http://schemas.microsoft.com/office/powerpoint/2010/main" val="1871129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DCA5FB-01EE-490B-A758-91BFA7D8A62B}"/>
              </a:ext>
            </a:extLst>
          </p:cNvPr>
          <p:cNvSpPr>
            <a:spLocks noGrp="1"/>
          </p:cNvSpPr>
          <p:nvPr>
            <p:ph type="dt" sz="half" idx="2"/>
          </p:nvPr>
        </p:nvSpPr>
        <p:spPr/>
        <p:txBody>
          <a:bodyPr/>
          <a:lstStyle/>
          <a:p>
            <a:fld id="{C4ED188D-92F4-034A-B0E2-746E3DB61A52}" type="datetime4">
              <a:rPr lang="en-GB" smtClean="0">
                <a:solidFill>
                  <a:schemeClr val="bg1"/>
                </a:solidFill>
              </a:rPr>
              <a:t>18 April 2024</a:t>
            </a:fld>
            <a:endParaRPr lang="en-US">
              <a:solidFill>
                <a:schemeClr val="bg1"/>
              </a:solidFill>
            </a:endParaRPr>
          </a:p>
        </p:txBody>
      </p:sp>
      <p:sp>
        <p:nvSpPr>
          <p:cNvPr id="6" name="Slide Number Placeholder 5">
            <a:extLst>
              <a:ext uri="{FF2B5EF4-FFF2-40B4-BE49-F238E27FC236}">
                <a16:creationId xmlns:a16="http://schemas.microsoft.com/office/drawing/2014/main" id="{5E77B536-2FD7-4291-90A6-AACED5A79DF8}"/>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4</a:t>
            </a:fld>
            <a:endParaRPr lang="en-US">
              <a:solidFill>
                <a:schemeClr val="bg1"/>
              </a:solidFill>
            </a:endParaRPr>
          </a:p>
        </p:txBody>
      </p:sp>
      <p:sp>
        <p:nvSpPr>
          <p:cNvPr id="5" name="Footer Placeholder 4">
            <a:extLst>
              <a:ext uri="{FF2B5EF4-FFF2-40B4-BE49-F238E27FC236}">
                <a16:creationId xmlns:a16="http://schemas.microsoft.com/office/drawing/2014/main" id="{3FE7061A-55B2-4075-A119-75C6EB222ACF}"/>
              </a:ext>
            </a:extLst>
          </p:cNvPr>
          <p:cNvSpPr>
            <a:spLocks noGrp="1"/>
          </p:cNvSpPr>
          <p:nvPr>
            <p:ph type="ftr" sz="quarter" idx="3"/>
          </p:nvPr>
        </p:nvSpPr>
        <p:spPr/>
        <p:txBody>
          <a:bodyPr/>
          <a:lstStyle/>
          <a:p>
            <a:r>
              <a:rPr lang="en-US">
                <a:solidFill>
                  <a:schemeClr val="bg1"/>
                </a:solidFill>
              </a:rPr>
              <a:t>Security marking: PUBLIC</a:t>
            </a:r>
          </a:p>
        </p:txBody>
      </p:sp>
      <p:sp>
        <p:nvSpPr>
          <p:cNvPr id="7" name="Title 6">
            <a:extLst>
              <a:ext uri="{FF2B5EF4-FFF2-40B4-BE49-F238E27FC236}">
                <a16:creationId xmlns:a16="http://schemas.microsoft.com/office/drawing/2014/main" id="{DAAE2842-77EF-42C8-8F1B-9E5548059D6B}"/>
              </a:ext>
            </a:extLst>
          </p:cNvPr>
          <p:cNvSpPr>
            <a:spLocks noGrp="1"/>
          </p:cNvSpPr>
          <p:nvPr>
            <p:ph type="title" idx="4294967295"/>
          </p:nvPr>
        </p:nvSpPr>
        <p:spPr>
          <a:xfrm>
            <a:off x="213360" y="-85091"/>
            <a:ext cx="8228013" cy="1069975"/>
          </a:xfrm>
        </p:spPr>
        <p:txBody>
          <a:bodyPr>
            <a:normAutofit/>
          </a:bodyPr>
          <a:lstStyle/>
          <a:p>
            <a:r>
              <a:rPr lang="en-US" altLang="en-US" b="1" dirty="0">
                <a:solidFill>
                  <a:schemeClr val="accent2"/>
                </a:solidFill>
                <a:latin typeface="Roboto" panose="02000000000000000000" pitchFamily="2" charset="0"/>
              </a:rPr>
              <a:t>Discover</a:t>
            </a:r>
            <a:r>
              <a:rPr lang="en-US" altLang="en-US" b="1" dirty="0">
                <a:latin typeface="Roboto" panose="02000000000000000000" pitchFamily="2" charset="0"/>
              </a:rPr>
              <a:t> your pathways </a:t>
            </a:r>
            <a:endParaRPr lang="en-GB" dirty="0">
              <a:latin typeface="Roboto" panose="02000000000000000000" pitchFamily="2" charset="0"/>
            </a:endParaRPr>
          </a:p>
        </p:txBody>
      </p:sp>
      <p:sp>
        <p:nvSpPr>
          <p:cNvPr id="8" name="Content Placeholder 7">
            <a:extLst>
              <a:ext uri="{FF2B5EF4-FFF2-40B4-BE49-F238E27FC236}">
                <a16:creationId xmlns:a16="http://schemas.microsoft.com/office/drawing/2014/main" id="{40CCBD00-BF1C-4FAA-BA40-36211C2498DC}"/>
              </a:ext>
            </a:extLst>
          </p:cNvPr>
          <p:cNvSpPr>
            <a:spLocks noGrp="1"/>
          </p:cNvSpPr>
          <p:nvPr>
            <p:ph idx="4294967295"/>
          </p:nvPr>
        </p:nvSpPr>
        <p:spPr>
          <a:xfrm>
            <a:off x="202249" y="1167447"/>
            <a:ext cx="8621712" cy="2854325"/>
          </a:xfrm>
        </p:spPr>
        <p:txBody>
          <a:bodyPr>
            <a:noAutofit/>
          </a:bodyPr>
          <a:lstStyle/>
          <a:p>
            <a:pPr eaLnBrk="1" hangingPunct="1">
              <a:spcAft>
                <a:spcPts val="600"/>
              </a:spcAft>
              <a:buClr>
                <a:srgbClr val="FBC651"/>
              </a:buClr>
              <a:defRPr/>
            </a:pPr>
            <a:r>
              <a:rPr lang="en-US" altLang="en-US" sz="1400" b="1" dirty="0">
                <a:latin typeface="Roboto Light" panose="02000000000000000000" pitchFamily="2" charset="0"/>
              </a:rPr>
              <a:t>Certificate of Higher Education (</a:t>
            </a:r>
            <a:r>
              <a:rPr lang="en-US" altLang="en-US" sz="1400" b="1" dirty="0" err="1">
                <a:latin typeface="Roboto Light" panose="02000000000000000000" pitchFamily="2" charset="0"/>
              </a:rPr>
              <a:t>CertHE</a:t>
            </a:r>
            <a:r>
              <a:rPr lang="en-US" altLang="en-US" sz="1400" b="1" dirty="0">
                <a:latin typeface="Roboto Light" panose="02000000000000000000" pitchFamily="2" charset="0"/>
              </a:rPr>
              <a:t>) and Diploma of Higher Education (DipHE): </a:t>
            </a:r>
            <a:r>
              <a:rPr lang="en-US" altLang="en-US" sz="1400" dirty="0">
                <a:latin typeface="Roboto Light" panose="02000000000000000000" pitchFamily="2" charset="0"/>
              </a:rPr>
              <a:t>first and second year of a degree course.</a:t>
            </a:r>
          </a:p>
          <a:p>
            <a:pPr eaLnBrk="1" hangingPunct="1">
              <a:spcAft>
                <a:spcPts val="600"/>
              </a:spcAft>
              <a:buClr>
                <a:srgbClr val="FBC651"/>
              </a:buClr>
              <a:defRPr/>
            </a:pPr>
            <a:r>
              <a:rPr lang="en-US" altLang="en-US" sz="1400" b="1" dirty="0">
                <a:latin typeface="Roboto Light" panose="02000000000000000000" pitchFamily="2" charset="0"/>
              </a:rPr>
              <a:t>Higher National Certificate (HNC) and Higher National Diploma (HND): </a:t>
            </a:r>
            <a:r>
              <a:rPr lang="en-US" altLang="en-US" sz="1400" dirty="0">
                <a:latin typeface="Roboto Light" panose="02000000000000000000" pitchFamily="2" charset="0"/>
              </a:rPr>
              <a:t>HNC is a one-year industry specific course, and the HND is a two-year industry specific course.</a:t>
            </a:r>
          </a:p>
          <a:p>
            <a:pPr eaLnBrk="1" hangingPunct="1">
              <a:spcAft>
                <a:spcPts val="600"/>
              </a:spcAft>
              <a:buClr>
                <a:srgbClr val="FBC651"/>
              </a:buClr>
              <a:defRPr/>
            </a:pPr>
            <a:r>
              <a:rPr lang="en-US" altLang="en-US" sz="1400" b="1" dirty="0">
                <a:latin typeface="Roboto Light" panose="02000000000000000000" pitchFamily="2" charset="0"/>
              </a:rPr>
              <a:t>Higher apprenticeships</a:t>
            </a:r>
            <a:r>
              <a:rPr lang="en-US" altLang="en-US" sz="1400" dirty="0">
                <a:latin typeface="Roboto Light" panose="02000000000000000000" pitchFamily="2" charset="0"/>
              </a:rPr>
              <a:t>: pr</a:t>
            </a:r>
            <a:r>
              <a:rPr lang="en-GB" sz="1400" dirty="0" err="1">
                <a:latin typeface="Roboto Light" panose="02000000000000000000" pitchFamily="2" charset="0"/>
              </a:rPr>
              <a:t>ovide</a:t>
            </a:r>
            <a:r>
              <a:rPr lang="en-GB" sz="1400" dirty="0">
                <a:latin typeface="Roboto Light" panose="02000000000000000000" pitchFamily="2" charset="0"/>
              </a:rPr>
              <a:t> an opportunity to gain Level 4 qualifications or above, e.g. HND, or foundation degree while you work. Can take from one to five years to complete, depending on the course level. </a:t>
            </a:r>
            <a:endParaRPr lang="en-US" altLang="en-US" sz="1400" dirty="0">
              <a:latin typeface="Roboto Light" panose="02000000000000000000" pitchFamily="2" charset="0"/>
            </a:endParaRPr>
          </a:p>
          <a:p>
            <a:pPr eaLnBrk="1" hangingPunct="1">
              <a:spcAft>
                <a:spcPts val="600"/>
              </a:spcAft>
              <a:buClr>
                <a:srgbClr val="FBC651"/>
              </a:buClr>
              <a:defRPr/>
            </a:pPr>
            <a:r>
              <a:rPr lang="en-US" altLang="en-US" sz="1400" b="1" dirty="0">
                <a:latin typeface="Roboto Light" panose="02000000000000000000" pitchFamily="2" charset="0"/>
              </a:rPr>
              <a:t>Foundation degree: </a:t>
            </a:r>
            <a:r>
              <a:rPr lang="en-US" altLang="en-US" sz="1400" dirty="0">
                <a:latin typeface="Roboto Light" panose="02000000000000000000" pitchFamily="2" charset="0"/>
              </a:rPr>
              <a:t>flexible vocational qualification, combining both academic study and workplace learning. It usually takes two years to complete.</a:t>
            </a:r>
          </a:p>
          <a:p>
            <a:pPr eaLnBrk="1" hangingPunct="1">
              <a:spcAft>
                <a:spcPts val="600"/>
              </a:spcAft>
              <a:buClr>
                <a:srgbClr val="FBC651"/>
              </a:buClr>
              <a:defRPr/>
            </a:pPr>
            <a:r>
              <a:rPr lang="en-US" altLang="en-US" sz="1400" b="1" dirty="0">
                <a:latin typeface="Roboto Light" panose="02000000000000000000" pitchFamily="2" charset="0"/>
              </a:rPr>
              <a:t>Bachelor’s or undergraduate degree: </a:t>
            </a:r>
            <a:r>
              <a:rPr lang="en-US" altLang="en-US" sz="1400" dirty="0">
                <a:latin typeface="Roboto Light" panose="02000000000000000000" pitchFamily="2" charset="0"/>
              </a:rPr>
              <a:t>a three to four-year course which can also be available as a part-time option, allowing you to study and work.</a:t>
            </a:r>
          </a:p>
          <a:p>
            <a:pPr eaLnBrk="1" hangingPunct="1">
              <a:buClr>
                <a:srgbClr val="FBC651"/>
              </a:buClr>
              <a:defRPr/>
            </a:pPr>
            <a:r>
              <a:rPr lang="en-US" altLang="en-US" sz="1400" b="1" dirty="0">
                <a:latin typeface="Roboto Light" panose="02000000000000000000" pitchFamily="2" charset="0"/>
              </a:rPr>
              <a:t>Degree apprenticeships: </a:t>
            </a:r>
            <a:r>
              <a:rPr lang="en-GB" sz="1400" dirty="0">
                <a:latin typeface="Roboto Light" panose="02000000000000000000" pitchFamily="2" charset="0"/>
              </a:rPr>
              <a:t>enable you to gain a full undergraduate or master’s degree while you work. Degree apprenticeships take three to six years to complete, depending on the course.</a:t>
            </a:r>
            <a:endParaRPr lang="en-US" altLang="en-US" sz="1400" dirty="0">
              <a:latin typeface="Roboto Light" panose="02000000000000000000" pitchFamily="2" charset="0"/>
            </a:endParaRPr>
          </a:p>
        </p:txBody>
      </p:sp>
    </p:spTree>
    <p:extLst>
      <p:ext uri="{BB962C8B-B14F-4D97-AF65-F5344CB8AC3E}">
        <p14:creationId xmlns:p14="http://schemas.microsoft.com/office/powerpoint/2010/main" val="2553235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283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You can see apprenticeship opportunities alongside undergraduate courses.</a:t>
            </a:r>
          </a:p>
          <a:p>
            <a:pPr marL="0" marR="0" lvl="0" indent="0" algn="l" defTabSz="45714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The UCAS Hub enables you to explore all your options and build your profile in one place.</a:t>
            </a:r>
          </a:p>
        </p:txBody>
      </p:sp>
      <p:grpSp>
        <p:nvGrpSpPr>
          <p:cNvPr id="6" name="Group 5">
            <a:extLst>
              <a:ext uri="{FF2B5EF4-FFF2-40B4-BE49-F238E27FC236}">
                <a16:creationId xmlns:a16="http://schemas.microsoft.com/office/drawing/2014/main" id="{C7B511C2-203B-4807-F293-2F8AEF6A3AFB}"/>
              </a:ext>
            </a:extLst>
          </p:cNvPr>
          <p:cNvGrpSpPr>
            <a:grpSpLocks noGrp="1" noUngrp="1" noRot="1" noMove="1" noResize="1"/>
          </p:cNvGrpSpPr>
          <p:nvPr/>
        </p:nvGrpSpPr>
        <p:grpSpPr>
          <a:xfrm>
            <a:off x="4919586" y="347158"/>
            <a:ext cx="3771816" cy="4033690"/>
            <a:chOff x="4919586" y="347158"/>
            <a:chExt cx="3771816" cy="4033690"/>
          </a:xfrm>
        </p:grpSpPr>
        <p:pic>
          <p:nvPicPr>
            <p:cNvPr id="3" name="Picture 2" descr="A screenshot of a phone&#10;&#10;Description automatically generated">
              <a:extLst>
                <a:ext uri="{FF2B5EF4-FFF2-40B4-BE49-F238E27FC236}">
                  <a16:creationId xmlns:a16="http://schemas.microsoft.com/office/drawing/2014/main" id="{E50F9CEE-7452-DC6C-C456-D2D6D30301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919586" y="347158"/>
              <a:ext cx="2047424" cy="3147319"/>
            </a:xfrm>
            <a:prstGeom prst="roundRect">
              <a:avLst/>
            </a:prstGeom>
            <a:ln>
              <a:solidFill>
                <a:schemeClr val="tx1"/>
              </a:solidFill>
            </a:ln>
          </p:spPr>
        </p:pic>
        <p:pic>
          <p:nvPicPr>
            <p:cNvPr id="4" name="Picture 3" descr="A screenshot of a phone&#10;&#10;Description automatically generated">
              <a:extLst>
                <a:ext uri="{FF2B5EF4-FFF2-40B4-BE49-F238E27FC236}">
                  <a16:creationId xmlns:a16="http://schemas.microsoft.com/office/drawing/2014/main" id="{1D226C6E-516A-027F-2348-3E19B1701B1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763015" y="1181154"/>
              <a:ext cx="1928387" cy="3199694"/>
            </a:xfrm>
            <a:prstGeom prst="roundRect">
              <a:avLst/>
            </a:prstGeom>
            <a:ln>
              <a:solidFill>
                <a:schemeClr val="tx1"/>
              </a:solidFill>
            </a:ln>
          </p:spPr>
        </p:pic>
      </p:gr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Discover pathways </a:t>
            </a:r>
            <a:r>
              <a:rPr kumimoji="0" lang="en-GB" sz="3600" b="1" i="0" u="none" strike="noStrike" kern="1200" cap="none" spc="0" normalizeH="0" baseline="0" noProof="0" dirty="0">
                <a:ln>
                  <a:noFill/>
                </a:ln>
                <a:solidFill>
                  <a:schemeClr val="accent4"/>
                </a:solidFill>
                <a:effectLst/>
                <a:uLnTx/>
                <a:uFillTx/>
                <a:latin typeface="Roboto Black" panose="02000000000000000000" pitchFamily="2" charset="0"/>
                <a:ea typeface="Roboto Black" panose="02000000000000000000" pitchFamily="2" charset="0"/>
                <a:cs typeface="Arial"/>
              </a:rPr>
              <a:t>Side by side</a:t>
            </a:r>
          </a:p>
        </p:txBody>
      </p:sp>
    </p:spTree>
    <p:extLst>
      <p:ext uri="{BB962C8B-B14F-4D97-AF65-F5344CB8AC3E}">
        <p14:creationId xmlns:p14="http://schemas.microsoft.com/office/powerpoint/2010/main" val="350934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at a table&#10;&#10;Description automatically generated">
            <a:extLst>
              <a:ext uri="{FF2B5EF4-FFF2-40B4-BE49-F238E27FC236}">
                <a16:creationId xmlns:a16="http://schemas.microsoft.com/office/drawing/2014/main" id="{423D4F9F-8797-4AAF-9032-4257D7C5153B}"/>
              </a:ext>
            </a:extLst>
          </p:cNvPr>
          <p:cNvPicPr>
            <a:picLocks noGrp="1" noChangeAspect="1"/>
          </p:cNvPicPr>
          <p:nvPr>
            <p:ph type="pic" sz="quarter" idx="10"/>
          </p:nvPr>
        </p:nvPicPr>
        <p:blipFill>
          <a:blip r:embed="rId2"/>
          <a:srcRect l="20370" r="20370"/>
          <a:stretch/>
        </p:blipFill>
        <p:spPr/>
      </p:pic>
      <p:sp>
        <p:nvSpPr>
          <p:cNvPr id="4" name="Date Placeholder 3">
            <a:extLst>
              <a:ext uri="{FF2B5EF4-FFF2-40B4-BE49-F238E27FC236}">
                <a16:creationId xmlns:a16="http://schemas.microsoft.com/office/drawing/2014/main" id="{552E4ECC-8AA0-4F4C-9DE3-42FD31868FD5}"/>
              </a:ext>
            </a:extLst>
          </p:cNvPr>
          <p:cNvSpPr>
            <a:spLocks noGrp="1"/>
          </p:cNvSpPr>
          <p:nvPr>
            <p:ph type="dt" sz="half" idx="2"/>
          </p:nvPr>
        </p:nvSpPr>
        <p:spPr/>
        <p:txBody>
          <a:bodyPr/>
          <a:lstStyle/>
          <a:p>
            <a:fld id="{F89949EC-4DB5-BC47-A7D2-D67B815AF9FF}" type="datetime4">
              <a:rPr lang="en-GB" smtClean="0"/>
              <a:t>18 April 2024</a:t>
            </a:fld>
            <a:endParaRPr lang="en-US"/>
          </a:p>
        </p:txBody>
      </p:sp>
      <p:sp>
        <p:nvSpPr>
          <p:cNvPr id="6" name="Slide Number Placeholder 5">
            <a:extLst>
              <a:ext uri="{FF2B5EF4-FFF2-40B4-BE49-F238E27FC236}">
                <a16:creationId xmlns:a16="http://schemas.microsoft.com/office/drawing/2014/main" id="{3A97B88B-CB11-4CD4-B35F-51A99F007033}"/>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4679CAB-6572-4BB7-8D98-3C40851419EF}"/>
              </a:ext>
            </a:extLst>
          </p:cNvPr>
          <p:cNvSpPr>
            <a:spLocks noGrp="1"/>
          </p:cNvSpPr>
          <p:nvPr>
            <p:ph type="ftr" sz="quarter" idx="3"/>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7552CE23-A83E-40CF-B3ED-D7376E9F350D}"/>
              </a:ext>
            </a:extLst>
          </p:cNvPr>
          <p:cNvSpPr>
            <a:spLocks noGrp="1"/>
          </p:cNvSpPr>
          <p:nvPr>
            <p:ph type="body" sz="quarter" idx="12"/>
          </p:nvPr>
        </p:nvSpPr>
        <p:spPr>
          <a:xfrm>
            <a:off x="4846638" y="1610165"/>
            <a:ext cx="4010025" cy="3143334"/>
          </a:xfrm>
        </p:spPr>
        <p:txBody>
          <a:bodyPr>
            <a:normAutofit fontScale="25000" lnSpcReduction="20000"/>
          </a:bodyPr>
          <a:lstStyle/>
          <a:p>
            <a:pPr marL="0" indent="0" eaLnBrk="1" hangingPunct="1">
              <a:lnSpc>
                <a:spcPct val="110000"/>
              </a:lnSpc>
              <a:spcBef>
                <a:spcPts val="600"/>
              </a:spcBef>
              <a:spcAft>
                <a:spcPts val="600"/>
              </a:spcAft>
              <a:buClr>
                <a:srgbClr val="5DB88D"/>
              </a:buClr>
              <a:buNone/>
              <a:defRPr/>
            </a:pPr>
            <a:r>
              <a:rPr lang="en-GB" sz="5600" dirty="0">
                <a:latin typeface="Roboto Light "/>
              </a:rPr>
              <a:t>There’s things to consider with your next step </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something you</a:t>
            </a:r>
            <a:r>
              <a:rPr lang="en-GB" sz="5600" i="1" dirty="0">
                <a:latin typeface="Roboto Light "/>
              </a:rPr>
              <a:t> </a:t>
            </a:r>
            <a:r>
              <a:rPr lang="en-GB" sz="5600" dirty="0">
                <a:latin typeface="Roboto Light "/>
              </a:rPr>
              <a:t>enjoy – you’re investing time and effort </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whether it’s right for your career path – check with employers and professional organisations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location – city or rural, transport links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a study and assessment style that suits you</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environment including extracurricular, clubs, and societies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finances</a:t>
            </a:r>
          </a:p>
          <a:p>
            <a:pPr>
              <a:lnSpc>
                <a:spcPct val="110000"/>
              </a:lnSpc>
            </a:pPr>
            <a:endParaRPr lang="en-GB" sz="2000" dirty="0"/>
          </a:p>
        </p:txBody>
      </p:sp>
      <p:sp>
        <p:nvSpPr>
          <p:cNvPr id="2" name="Title 1">
            <a:extLst>
              <a:ext uri="{FF2B5EF4-FFF2-40B4-BE49-F238E27FC236}">
                <a16:creationId xmlns:a16="http://schemas.microsoft.com/office/drawing/2014/main" id="{A37534C9-4D33-443D-9B17-3B6DE15BA527}"/>
              </a:ext>
            </a:extLst>
          </p:cNvPr>
          <p:cNvSpPr>
            <a:spLocks noGrp="1"/>
          </p:cNvSpPr>
          <p:nvPr>
            <p:ph type="title" idx="4294967295"/>
          </p:nvPr>
        </p:nvSpPr>
        <p:spPr>
          <a:xfrm>
            <a:off x="4749327" y="321421"/>
            <a:ext cx="3832225" cy="987425"/>
          </a:xfrm>
        </p:spPr>
        <p:txBody>
          <a:bodyPr>
            <a:normAutofit/>
          </a:bodyPr>
          <a:lstStyle/>
          <a:p>
            <a:r>
              <a:rPr lang="en-GB" altLang="en-US" sz="3600" b="1" dirty="0">
                <a:latin typeface="Roboto "/>
              </a:rPr>
              <a:t>Is it </a:t>
            </a:r>
            <a:r>
              <a:rPr lang="en-GB" altLang="en-US" sz="3600" b="1" dirty="0">
                <a:solidFill>
                  <a:schemeClr val="accent1"/>
                </a:solidFill>
                <a:latin typeface="Roboto "/>
              </a:rPr>
              <a:t>right</a:t>
            </a:r>
            <a:r>
              <a:rPr lang="en-GB" altLang="en-US" sz="3600" b="1" dirty="0">
                <a:latin typeface="Roboto "/>
              </a:rPr>
              <a:t> for you?</a:t>
            </a:r>
            <a:endParaRPr lang="en-GB" dirty="0">
              <a:latin typeface="Roboto "/>
            </a:endParaRPr>
          </a:p>
        </p:txBody>
      </p:sp>
    </p:spTree>
    <p:extLst>
      <p:ext uri="{BB962C8B-B14F-4D97-AF65-F5344CB8AC3E}">
        <p14:creationId xmlns:p14="http://schemas.microsoft.com/office/powerpoint/2010/main" val="298892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1DE136-293C-76C8-158B-1B0E7F2A53D2}"/>
              </a:ext>
            </a:extLst>
          </p:cNvPr>
          <p:cNvGrpSpPr>
            <a:grpSpLocks noGrp="1" noUngrp="1" noRot="1" noMove="1" noResize="1"/>
          </p:cNvGrpSpPr>
          <p:nvPr/>
        </p:nvGrpSpPr>
        <p:grpSpPr>
          <a:xfrm>
            <a:off x="0" y="169117"/>
            <a:ext cx="9144000" cy="4805266"/>
            <a:chOff x="0" y="169117"/>
            <a:chExt cx="9144000" cy="4805266"/>
          </a:xfrm>
        </p:grpSpPr>
        <p:pic>
          <p:nvPicPr>
            <p:cNvPr id="8" name="Picture 7">
              <a:extLst>
                <a:ext uri="{FF2B5EF4-FFF2-40B4-BE49-F238E27FC236}">
                  <a16:creationId xmlns:a16="http://schemas.microsoft.com/office/drawing/2014/main" id="{9CD507AB-6908-2D93-A13E-415F3036C03A}"/>
                </a:ext>
              </a:extLst>
            </p:cNvPr>
            <p:cNvPicPr>
              <a:picLocks noGrp="1" noRot="1" noChangeAspect="1" noMove="1" noResize="1" noEditPoints="1" noAdjustHandles="1" noChangeArrowheads="1" noChangeShapeType="1" noCrop="1"/>
            </p:cNvPicPr>
            <p:nvPr/>
          </p:nvPicPr>
          <p:blipFill rotWithShape="1">
            <a:blip r:embed="rId2"/>
            <a:srcRect l="2871" t="3841" r="3414"/>
            <a:stretch/>
          </p:blipFill>
          <p:spPr>
            <a:xfrm>
              <a:off x="186700" y="169117"/>
              <a:ext cx="8957300" cy="2427513"/>
            </a:xfrm>
            <a:prstGeom prst="rect">
              <a:avLst/>
            </a:prstGeom>
          </p:spPr>
        </p:pic>
        <p:pic>
          <p:nvPicPr>
            <p:cNvPr id="10" name="Picture 9">
              <a:extLst>
                <a:ext uri="{FF2B5EF4-FFF2-40B4-BE49-F238E27FC236}">
                  <a16:creationId xmlns:a16="http://schemas.microsoft.com/office/drawing/2014/main" id="{B9E621E1-D715-46AE-79F3-387CE2E7F97B}"/>
                </a:ext>
              </a:extLst>
            </p:cNvPr>
            <p:cNvPicPr>
              <a:picLocks noGrp="1" noRot="1" noChangeAspect="1" noMove="1" noResize="1" noEditPoints="1" noAdjustHandles="1" noChangeArrowheads="1" noChangeShapeType="1" noCrop="1"/>
            </p:cNvPicPr>
            <p:nvPr/>
          </p:nvPicPr>
          <p:blipFill>
            <a:blip r:embed="rId3"/>
            <a:stretch>
              <a:fillRect/>
            </a:stretch>
          </p:blipFill>
          <p:spPr>
            <a:xfrm>
              <a:off x="0" y="2571750"/>
              <a:ext cx="9144000" cy="2402633"/>
            </a:xfrm>
            <a:prstGeom prst="rect">
              <a:avLst/>
            </a:prstGeom>
          </p:spPr>
        </p:pic>
      </p:grpSp>
    </p:spTree>
    <p:extLst>
      <p:ext uri="{BB962C8B-B14F-4D97-AF65-F5344CB8AC3E}">
        <p14:creationId xmlns:p14="http://schemas.microsoft.com/office/powerpoint/2010/main" val="258447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2"/>
          </p:nvPr>
        </p:nvSpPr>
        <p:spPr/>
        <p:txBody>
          <a:bodyPr/>
          <a:lstStyle/>
          <a:p>
            <a:fld id="{59F323AB-CA4F-FD4D-A9F9-7AB88D73544A}" type="datetime4">
              <a:rPr lang="en-GB" smtClean="0"/>
              <a:t>18 April 2024</a:t>
            </a:fld>
            <a:endParaRPr lang="en-US"/>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3"/>
          </p:nvPr>
        </p:nvSpPr>
        <p:spPr/>
        <p:txBody>
          <a:bodyPr/>
          <a:lstStyle/>
          <a:p>
            <a:r>
              <a:rPr lang="en-US" dirty="0"/>
              <a:t>Security marking: </a:t>
            </a:r>
            <a:r>
              <a:rPr lang="en-US" b="1" dirty="0"/>
              <a:t>PUBLIC</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idx="4294967295"/>
          </p:nvPr>
        </p:nvSpPr>
        <p:spPr>
          <a:xfrm>
            <a:off x="248873" y="-155494"/>
            <a:ext cx="7612063" cy="1017588"/>
          </a:xfrm>
        </p:spPr>
        <p:txBody>
          <a:bodyPr/>
          <a:lstStyle/>
          <a:p>
            <a:r>
              <a:rPr lang="en-GB" sz="3200" dirty="0">
                <a:solidFill>
                  <a:schemeClr val="accent5"/>
                </a:solidFill>
                <a:latin typeface="Roboto" panose="02000000000000000000" pitchFamily="2" charset="0"/>
              </a:rPr>
              <a:t>Build</a:t>
            </a:r>
            <a:r>
              <a:rPr lang="en-GB" sz="3200" dirty="0">
                <a:latin typeface="Roboto" panose="02000000000000000000" pitchFamily="2" charset="0"/>
              </a:rPr>
              <a:t> your profile. </a:t>
            </a:r>
            <a:r>
              <a:rPr lang="en-GB" sz="3200" dirty="0">
                <a:solidFill>
                  <a:schemeClr val="accent5"/>
                </a:solidFill>
                <a:latin typeface="Roboto" panose="02000000000000000000" pitchFamily="2" charset="0"/>
              </a:rPr>
              <a:t>Favourite</a:t>
            </a:r>
            <a:r>
              <a:rPr lang="en-GB" sz="3200" dirty="0">
                <a:latin typeface="Roboto" panose="02000000000000000000" pitchFamily="2" charset="0"/>
              </a:rPr>
              <a:t> as you go. </a:t>
            </a:r>
          </a:p>
        </p:txBody>
      </p:sp>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248873" y="3166050"/>
            <a:ext cx="4390239"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Build your shortlist </a:t>
            </a:r>
          </a:p>
          <a:p>
            <a:pPr marL="0" indent="0">
              <a:buNone/>
            </a:pPr>
            <a:r>
              <a:rPr lang="en-GB" sz="1600" dirty="0">
                <a:latin typeface="Roboto Light" panose="02000000000000000000" pitchFamily="2" charset="0"/>
              </a:rPr>
              <a:t>Save for courses, universities, colleges, subjects, apprenticeships and more! Use to shortlist your top 5 choices, manage, keep those favourite information pages to hand.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4130928" y="1015439"/>
            <a:ext cx="4858467"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Explore your future </a:t>
            </a:r>
          </a:p>
          <a:p>
            <a:pPr marL="0" indent="0">
              <a:buNone/>
            </a:pPr>
            <a:r>
              <a:rPr lang="en-GB" sz="1600" dirty="0">
                <a:latin typeface="Roboto Light" panose="02000000000000000000" pitchFamily="2" charset="0"/>
              </a:rPr>
              <a:t>What to do? Where to go? </a:t>
            </a:r>
            <a:r>
              <a:rPr lang="en-GB" sz="1600" b="1" dirty="0">
                <a:latin typeface="Roboto Light" panose="02000000000000000000" pitchFamily="2" charset="0"/>
              </a:rPr>
              <a:t>Discover</a:t>
            </a:r>
            <a:r>
              <a:rPr lang="en-GB" sz="1600" dirty="0">
                <a:latin typeface="Roboto Light" panose="02000000000000000000" pitchFamily="2" charset="0"/>
              </a:rPr>
              <a:t> all the options with our subject, industry, and career guides. </a:t>
            </a:r>
            <a:r>
              <a:rPr lang="en-GB" sz="1600" b="1" dirty="0">
                <a:latin typeface="Roboto Light" panose="02000000000000000000" pitchFamily="2" charset="0"/>
              </a:rPr>
              <a:t>Explore</a:t>
            </a:r>
            <a:r>
              <a:rPr lang="en-GB" sz="1600" dirty="0">
                <a:latin typeface="Roboto Light" panose="02000000000000000000" pitchFamily="2" charset="0"/>
              </a:rPr>
              <a:t> city, employer and accommodation information. </a:t>
            </a:r>
            <a:r>
              <a:rPr lang="en-GB" sz="1600" b="1" dirty="0">
                <a:latin typeface="Roboto Light" panose="02000000000000000000" pitchFamily="2" charset="0"/>
              </a:rPr>
              <a:t>Compare</a:t>
            </a:r>
            <a:r>
              <a:rPr lang="en-GB" sz="1600" dirty="0">
                <a:latin typeface="Roboto Light" panose="02000000000000000000" pitchFamily="2" charset="0"/>
              </a:rPr>
              <a:t> apprenticeships and course opportunities for you. </a:t>
            </a:r>
          </a:p>
        </p:txBody>
      </p:sp>
      <p:sp>
        <p:nvSpPr>
          <p:cNvPr id="12" name="Slide Number Placeholder 4">
            <a:extLst>
              <a:ext uri="{FF2B5EF4-FFF2-40B4-BE49-F238E27FC236}">
                <a16:creationId xmlns:a16="http://schemas.microsoft.com/office/drawing/2014/main" id="{09FBBAFD-28E4-95CA-E65C-050369DC1E55}"/>
              </a:ext>
            </a:extLst>
          </p:cNvPr>
          <p:cNvSpPr txBox="1">
            <a:spLocks/>
          </p:cNvSpPr>
          <p:nvPr/>
        </p:nvSpPr>
        <p:spPr>
          <a:xfrm>
            <a:off x="8306441" y="4865145"/>
            <a:ext cx="550222"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   </a:t>
            </a:r>
            <a:fld id="{D7A593A7-184A-6D43-8A36-702213271FF9}" type="slidenum">
              <a:rPr lang="en-US" sz="900" smtClean="0"/>
              <a:pPr/>
              <a:t>8</a:t>
            </a:fld>
            <a:endParaRPr lang="en-US" sz="900"/>
          </a:p>
        </p:txBody>
      </p:sp>
      <p:pic>
        <p:nvPicPr>
          <p:cNvPr id="2" name="Picture 1">
            <a:extLst>
              <a:ext uri="{FF2B5EF4-FFF2-40B4-BE49-F238E27FC236}">
                <a16:creationId xmlns:a16="http://schemas.microsoft.com/office/drawing/2014/main" id="{D47C683C-BD92-F923-6EF2-136009570F63}"/>
              </a:ext>
            </a:extLst>
          </p:cNvPr>
          <p:cNvPicPr>
            <a:picLocks noGrp="1" noRot="1" noChangeAspect="1" noMove="1" noResize="1" noEditPoints="1" noAdjustHandles="1" noChangeArrowheads="1" noChangeShapeType="1" noCrop="1"/>
          </p:cNvPicPr>
          <p:nvPr/>
        </p:nvPicPr>
        <p:blipFill rotWithShape="1">
          <a:blip r:embed="rId3"/>
          <a:srcRect t="2054"/>
          <a:stretch/>
        </p:blipFill>
        <p:spPr>
          <a:xfrm>
            <a:off x="4613216" y="3040494"/>
            <a:ext cx="4062844" cy="1687640"/>
          </a:xfrm>
          <a:prstGeom prst="roundRect">
            <a:avLst>
              <a:gd name="adj" fmla="val 6480"/>
            </a:avLst>
          </a:prstGeom>
        </p:spPr>
      </p:pic>
      <p:pic>
        <p:nvPicPr>
          <p:cNvPr id="9" name="Picture 8" descr="A collage of images of various objects&#10;&#10;Description automatically generated">
            <a:extLst>
              <a:ext uri="{FF2B5EF4-FFF2-40B4-BE49-F238E27FC236}">
                <a16:creationId xmlns:a16="http://schemas.microsoft.com/office/drawing/2014/main" id="{DF381311-4EB3-D566-E3CF-7E2D2E09F80A}"/>
              </a:ext>
            </a:extLst>
          </p:cNvPr>
          <p:cNvPicPr>
            <a:picLocks noGrp="1" noRot="1" noChangeAspect="1" noMove="1" noResize="1" noEditPoints="1" noAdjustHandles="1" noChangeArrowheads="1" noChangeShapeType="1" noCrop="1"/>
          </p:cNvPicPr>
          <p:nvPr/>
        </p:nvPicPr>
        <p:blipFill rotWithShape="1">
          <a:blip r:embed="rId4"/>
          <a:srcRect l="1213" t="-1" r="1" b="48175"/>
          <a:stretch/>
        </p:blipFill>
        <p:spPr>
          <a:xfrm>
            <a:off x="154605" y="1044792"/>
            <a:ext cx="3938763" cy="1658288"/>
          </a:xfrm>
          <a:prstGeom prst="roundRect">
            <a:avLst>
              <a:gd name="adj" fmla="val 5409"/>
            </a:avLst>
          </a:prstGeom>
          <a:noFill/>
        </p:spPr>
      </p:pic>
    </p:spTree>
    <p:extLst>
      <p:ext uri="{BB962C8B-B14F-4D97-AF65-F5344CB8AC3E}">
        <p14:creationId xmlns:p14="http://schemas.microsoft.com/office/powerpoint/2010/main" val="683974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F1BC62B-46AA-2920-1B9A-1EB4AFA8D25F}"/>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844B7C61-3846-497E-A941-FF5668C78774}"/>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7" name="Footer Placeholder 6">
            <a:extLst>
              <a:ext uri="{FF2B5EF4-FFF2-40B4-BE49-F238E27FC236}">
                <a16:creationId xmlns:a16="http://schemas.microsoft.com/office/drawing/2014/main" id="{8713758D-714E-57FC-C172-3633C057EE08}"/>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1F753F2B-9AB3-F3C8-87DC-9626561581B7}"/>
              </a:ext>
            </a:extLst>
          </p:cNvPr>
          <p:cNvSpPr>
            <a:spLocks noGrp="1"/>
          </p:cNvSpPr>
          <p:nvPr>
            <p:ph type="title" idx="4294967295"/>
          </p:nvPr>
        </p:nvSpPr>
        <p:spPr>
          <a:xfrm>
            <a:off x="369456" y="215901"/>
            <a:ext cx="3832225" cy="987425"/>
          </a:xfrm>
        </p:spPr>
        <p:txBody>
          <a:bodyPr/>
          <a:lstStyle/>
          <a:p>
            <a:r>
              <a:rPr lang="en-GB" dirty="0">
                <a:solidFill>
                  <a:schemeClr val="accent1"/>
                </a:solidFill>
              </a:rPr>
              <a:t>Subject</a:t>
            </a:r>
            <a:r>
              <a:rPr lang="en-GB" dirty="0"/>
              <a:t> Spotlights</a:t>
            </a:r>
          </a:p>
        </p:txBody>
      </p:sp>
      <p:sp>
        <p:nvSpPr>
          <p:cNvPr id="15" name="Text Placeholder 14">
            <a:extLst>
              <a:ext uri="{FF2B5EF4-FFF2-40B4-BE49-F238E27FC236}">
                <a16:creationId xmlns:a16="http://schemas.microsoft.com/office/drawing/2014/main" id="{BF15F5CB-7961-2DEF-0266-72CD09A9FA05}"/>
              </a:ext>
            </a:extLst>
          </p:cNvPr>
          <p:cNvSpPr>
            <a:spLocks noGrp="1"/>
          </p:cNvSpPr>
          <p:nvPr>
            <p:ph type="body" sz="half" idx="4294967295"/>
          </p:nvPr>
        </p:nvSpPr>
        <p:spPr>
          <a:xfrm>
            <a:off x="286327" y="1494360"/>
            <a:ext cx="3832225" cy="3087688"/>
          </a:xfrm>
        </p:spPr>
        <p:txBody>
          <a:bodyPr/>
          <a:lstStyle/>
          <a:p>
            <a:r>
              <a:rPr lang="en-GB" sz="1400" b="0" i="0" dirty="0">
                <a:solidFill>
                  <a:srgbClr val="333333"/>
                </a:solidFill>
                <a:effectLst/>
                <a:latin typeface="Roboto Light" panose="02000000000000000000" pitchFamily="2" charset="0"/>
              </a:rPr>
              <a:t>Learn from some of the UK's finest academics as they give you a genuine, insightful, and engaging experience of studying their courses at their universities.</a:t>
            </a:r>
          </a:p>
          <a:p>
            <a:pPr marL="285750" indent="-285750">
              <a:buFont typeface="Arial" panose="020B0604020202020204" pitchFamily="34" charset="0"/>
              <a:buChar char="•"/>
            </a:pPr>
            <a:r>
              <a:rPr lang="en-GB" sz="1400" dirty="0">
                <a:latin typeface="Roboto Light" panose="02000000000000000000" pitchFamily="2" charset="0"/>
              </a:rPr>
              <a:t>On-demand interactive video </a:t>
            </a:r>
            <a:r>
              <a:rPr lang="en-GB" sz="1400" dirty="0">
                <a:solidFill>
                  <a:schemeClr val="accent1"/>
                </a:solidFill>
                <a:latin typeface="Roboto Light" panose="02000000000000000000" pitchFamily="2" charset="0"/>
              </a:rPr>
              <a:t>experiences</a:t>
            </a:r>
            <a:r>
              <a:rPr lang="en-GB" sz="1400" dirty="0">
                <a:latin typeface="Roboto Light" panose="02000000000000000000" pitchFamily="2" charset="0"/>
              </a:rPr>
              <a:t> </a:t>
            </a:r>
          </a:p>
          <a:p>
            <a:pPr marL="285750" indent="-285750">
              <a:buFont typeface="Arial" panose="020B0604020202020204" pitchFamily="34" charset="0"/>
              <a:buChar char="•"/>
            </a:pPr>
            <a:r>
              <a:rPr lang="en-GB" sz="1400" dirty="0">
                <a:latin typeface="Roboto Light" panose="02000000000000000000" pitchFamily="2" charset="0"/>
              </a:rPr>
              <a:t>Have a go at </a:t>
            </a:r>
            <a:r>
              <a:rPr lang="en-GB" sz="1400" dirty="0">
                <a:solidFill>
                  <a:schemeClr val="accent1"/>
                </a:solidFill>
                <a:latin typeface="Roboto Light" panose="02000000000000000000" pitchFamily="2" charset="0"/>
              </a:rPr>
              <a:t>interactive quizzes and activities</a:t>
            </a:r>
          </a:p>
          <a:p>
            <a:pPr marL="285750" indent="-285750">
              <a:buFont typeface="Arial" panose="020B0604020202020204" pitchFamily="34" charset="0"/>
              <a:buChar char="•"/>
            </a:pPr>
            <a:r>
              <a:rPr lang="en-GB" sz="1400" dirty="0">
                <a:latin typeface="Roboto Light" panose="02000000000000000000" pitchFamily="2" charset="0"/>
              </a:rPr>
              <a:t>Get</a:t>
            </a:r>
            <a:r>
              <a:rPr lang="en-GB" sz="1400" dirty="0">
                <a:solidFill>
                  <a:schemeClr val="accent3"/>
                </a:solidFill>
                <a:latin typeface="Roboto Light" panose="02000000000000000000" pitchFamily="2" charset="0"/>
              </a:rPr>
              <a:t> </a:t>
            </a:r>
            <a:r>
              <a:rPr lang="en-GB" sz="1400" dirty="0">
                <a:solidFill>
                  <a:schemeClr val="accent1"/>
                </a:solidFill>
                <a:latin typeface="Roboto Light" panose="02000000000000000000" pitchFamily="2" charset="0"/>
              </a:rPr>
              <a:t>feedback</a:t>
            </a:r>
            <a:r>
              <a:rPr lang="en-GB" sz="1400" dirty="0">
                <a:latin typeface="Roboto Light" panose="02000000000000000000" pitchFamily="2" charset="0"/>
              </a:rPr>
              <a:t> on how you’ve done. </a:t>
            </a:r>
          </a:p>
          <a:p>
            <a:pPr marL="285750" indent="-285750">
              <a:buFont typeface="Arial" panose="020B0604020202020204" pitchFamily="34" charset="0"/>
              <a:buChar char="•"/>
            </a:pPr>
            <a:r>
              <a:rPr lang="en-GB" sz="1400" dirty="0">
                <a:solidFill>
                  <a:schemeClr val="accent1"/>
                </a:solidFill>
                <a:latin typeface="Roboto Light" panose="02000000000000000000" pitchFamily="2" charset="0"/>
              </a:rPr>
              <a:t>Try</a:t>
            </a:r>
            <a:r>
              <a:rPr lang="en-GB" sz="1400" dirty="0">
                <a:latin typeface="Roboto Light" panose="02000000000000000000" pitchFamily="2" charset="0"/>
              </a:rPr>
              <a:t> university degrees before you apply. </a:t>
            </a:r>
          </a:p>
          <a:p>
            <a:pPr marL="285750" indent="-285750">
              <a:buFont typeface="Arial" panose="020B0604020202020204" pitchFamily="34" charset="0"/>
              <a:buChar char="•"/>
            </a:pPr>
            <a:r>
              <a:rPr lang="en-GB" sz="1400" dirty="0">
                <a:solidFill>
                  <a:schemeClr val="accent1"/>
                </a:solidFill>
                <a:latin typeface="Roboto Light" panose="02000000000000000000" pitchFamily="2" charset="0"/>
              </a:rPr>
              <a:t>Certificate</a:t>
            </a:r>
            <a:r>
              <a:rPr lang="en-GB" sz="1400" dirty="0">
                <a:latin typeface="Roboto Light" panose="02000000000000000000" pitchFamily="2" charset="0"/>
              </a:rPr>
              <a:t> of completion </a:t>
            </a:r>
          </a:p>
          <a:p>
            <a:endParaRPr lang="en-GB" sz="1400" dirty="0">
              <a:latin typeface="Roboto Light" panose="02000000000000000000" pitchFamily="2" charset="0"/>
            </a:endParaRPr>
          </a:p>
          <a:p>
            <a:r>
              <a:rPr lang="en-GB" sz="1400" dirty="0">
                <a:latin typeface="Roboto Light" panose="02000000000000000000" pitchFamily="2" charset="0"/>
              </a:rPr>
              <a:t>Explore more Springpod </a:t>
            </a:r>
            <a:r>
              <a:rPr lang="en-GB" sz="1400" dirty="0">
                <a:latin typeface="Roboto Light" panose="02000000000000000000" pitchFamily="2" charset="0"/>
                <a:hlinkClick r:id="rId2"/>
              </a:rPr>
              <a:t>Subject Spotlights</a:t>
            </a:r>
            <a:r>
              <a:rPr lang="en-GB" sz="1400" dirty="0">
                <a:latin typeface="Roboto Light" panose="02000000000000000000" pitchFamily="2" charset="0"/>
              </a:rPr>
              <a:t>. </a:t>
            </a:r>
          </a:p>
        </p:txBody>
      </p:sp>
      <p:pic>
        <p:nvPicPr>
          <p:cNvPr id="19" name="Picture 18">
            <a:extLst>
              <a:ext uri="{FF2B5EF4-FFF2-40B4-BE49-F238E27FC236}">
                <a16:creationId xmlns:a16="http://schemas.microsoft.com/office/drawing/2014/main" id="{8AF6CF13-EA8B-7901-EE6C-F989629A3E16}"/>
              </a:ext>
            </a:extLst>
          </p:cNvPr>
          <p:cNvPicPr>
            <a:picLocks noGrp="1" noRot="1" noChangeAspect="1" noMove="1" noResize="1" noEditPoints="1" noAdjustHandles="1" noChangeArrowheads="1" noChangeShapeType="1" noCrop="1"/>
          </p:cNvPicPr>
          <p:nvPr/>
        </p:nvPicPr>
        <p:blipFill rotWithShape="1">
          <a:blip r:embed="rId3"/>
          <a:srcRect l="5557" t="7148" r="5735" b="8644"/>
          <a:stretch/>
        </p:blipFill>
        <p:spPr>
          <a:xfrm>
            <a:off x="4682836" y="994774"/>
            <a:ext cx="4100945" cy="3484862"/>
          </a:xfrm>
          <a:prstGeom prst="roundRect">
            <a:avLst>
              <a:gd name="adj" fmla="val 4395"/>
            </a:avLst>
          </a:prstGeom>
          <a:ln w="3175">
            <a:solidFill>
              <a:schemeClr val="tx1"/>
            </a:solidFill>
          </a:ln>
        </p:spPr>
      </p:pic>
    </p:spTree>
    <p:extLst>
      <p:ext uri="{BB962C8B-B14F-4D97-AF65-F5344CB8AC3E}">
        <p14:creationId xmlns:p14="http://schemas.microsoft.com/office/powerpoint/2010/main" val="34683196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0FDCD6-A7AB-4E9A-8D34-6EB49E737799}">
  <ds:schemaRefs>
    <ds:schemaRef ds:uri="http://purl.org/dc/dcmitype/"/>
    <ds:schemaRef ds:uri="http://purl.org/dc/terms/"/>
    <ds:schemaRef ds:uri="http://schemas.openxmlformats.org/package/2006/metadata/core-properties"/>
    <ds:schemaRef ds:uri="http://purl.org/dc/elements/1.1/"/>
    <ds:schemaRef ds:uri="55603442-09ec-4cf3-b21f-b1c3f828b53a"/>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733dae14-92ee-43b7-ae23-1dcf711a5137"/>
  </ds:schemaRefs>
</ds:datastoreItem>
</file>

<file path=docProps/app.xml><?xml version="1.0" encoding="utf-8"?>
<Properties xmlns="http://schemas.openxmlformats.org/officeDocument/2006/extended-properties" xmlns:vt="http://schemas.openxmlformats.org/officeDocument/2006/docPropsVTypes">
  <Template/>
  <TotalTime>6983</TotalTime>
  <Words>926</Words>
  <Application>Microsoft Office PowerPoint</Application>
  <PresentationFormat>On-screen Show (16:9)</PresentationFormat>
  <Paragraphs>133</Paragraphs>
  <Slides>15</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Calibri</vt:lpstr>
      <vt:lpstr>Calibri Light</vt:lpstr>
      <vt:lpstr>Roboto</vt:lpstr>
      <vt:lpstr>Roboto </vt:lpstr>
      <vt:lpstr>Roboto Black</vt:lpstr>
      <vt:lpstr>Roboto Light</vt:lpstr>
      <vt:lpstr>Roboto Light </vt:lpstr>
      <vt:lpstr>Wingdings</vt:lpstr>
      <vt:lpstr>ucas2020</vt:lpstr>
      <vt:lpstr>Office Theme</vt:lpstr>
      <vt:lpstr>Discover your options </vt:lpstr>
      <vt:lpstr>Discover your options</vt:lpstr>
      <vt:lpstr>Discover your options </vt:lpstr>
      <vt:lpstr>Discover your pathways </vt:lpstr>
      <vt:lpstr>PowerPoint Presentation</vt:lpstr>
      <vt:lpstr>Is it right for you?</vt:lpstr>
      <vt:lpstr>PowerPoint Presentation</vt:lpstr>
      <vt:lpstr>Build your profile. Favourite as you go. </vt:lpstr>
      <vt:lpstr>Subject Spotlights</vt:lpstr>
      <vt:lpstr>PowerPoint Presentation</vt:lpstr>
      <vt:lpstr>Personalised tools to help</vt:lpstr>
      <vt:lpstr>Advice and events </vt:lpstr>
      <vt:lpstr>What else do you need?</vt:lpstr>
      <vt:lpstr>Our support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Samantha Sykes</cp:lastModifiedBy>
  <cp:revision>8</cp:revision>
  <dcterms:created xsi:type="dcterms:W3CDTF">2020-07-08T13:08:58Z</dcterms:created>
  <dcterms:modified xsi:type="dcterms:W3CDTF">2024-04-18T20:28:03Z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