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824" r:id="rId5"/>
    <p:sldMasterId id="2147483839" r:id="rId6"/>
    <p:sldMasterId id="2147483842" r:id="rId7"/>
  </p:sldMasterIdLst>
  <p:notesMasterIdLst>
    <p:notesMasterId r:id="rId54"/>
  </p:notesMasterIdLst>
  <p:sldIdLst>
    <p:sldId id="357" r:id="rId8"/>
    <p:sldId id="428" r:id="rId9"/>
    <p:sldId id="4352" r:id="rId10"/>
    <p:sldId id="4362" r:id="rId11"/>
    <p:sldId id="4297" r:id="rId12"/>
    <p:sldId id="4364" r:id="rId13"/>
    <p:sldId id="362" r:id="rId14"/>
    <p:sldId id="286" r:id="rId15"/>
    <p:sldId id="4363" r:id="rId16"/>
    <p:sldId id="414" r:id="rId17"/>
    <p:sldId id="4365" r:id="rId18"/>
    <p:sldId id="4366" r:id="rId19"/>
    <p:sldId id="443" r:id="rId20"/>
    <p:sldId id="444" r:id="rId21"/>
    <p:sldId id="445" r:id="rId22"/>
    <p:sldId id="364" r:id="rId23"/>
    <p:sldId id="4128" r:id="rId24"/>
    <p:sldId id="4357" r:id="rId25"/>
    <p:sldId id="377" r:id="rId26"/>
    <p:sldId id="379" r:id="rId27"/>
    <p:sldId id="380" r:id="rId28"/>
    <p:sldId id="4356" r:id="rId29"/>
    <p:sldId id="268" r:id="rId30"/>
    <p:sldId id="376" r:id="rId31"/>
    <p:sldId id="4193" r:id="rId32"/>
    <p:sldId id="4298" r:id="rId33"/>
    <p:sldId id="4367" r:id="rId34"/>
    <p:sldId id="374" r:id="rId35"/>
    <p:sldId id="375" r:id="rId36"/>
    <p:sldId id="385" r:id="rId37"/>
    <p:sldId id="4368" r:id="rId38"/>
    <p:sldId id="4252" r:id="rId39"/>
    <p:sldId id="4253" r:id="rId40"/>
    <p:sldId id="405" r:id="rId41"/>
    <p:sldId id="406" r:id="rId42"/>
    <p:sldId id="407" r:id="rId43"/>
    <p:sldId id="260" r:id="rId44"/>
    <p:sldId id="387" r:id="rId45"/>
    <p:sldId id="4369" r:id="rId46"/>
    <p:sldId id="409" r:id="rId47"/>
    <p:sldId id="448" r:id="rId48"/>
    <p:sldId id="4353" r:id="rId49"/>
    <p:sldId id="388" r:id="rId50"/>
    <p:sldId id="4351" r:id="rId51"/>
    <p:sldId id="4190" r:id="rId52"/>
    <p:sldId id="427" r:id="rId5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90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B88D"/>
    <a:srgbClr val="1F2834"/>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C34379-114D-4AB4-AF12-0375874CA0E5}" v="29" dt="2024-04-09T09:42:04.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98" autoAdjust="0"/>
    <p:restoredTop sz="58562" autoAdjust="0"/>
  </p:normalViewPr>
  <p:slideViewPr>
    <p:cSldViewPr snapToGrid="0">
      <p:cViewPr varScale="1">
        <p:scale>
          <a:sx n="77" d="100"/>
          <a:sy n="77" d="100"/>
        </p:scale>
        <p:origin x="462" y="84"/>
      </p:cViewPr>
      <p:guideLst>
        <p:guide orient="horz" pos="1643"/>
        <p:guide pos="2903"/>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image" Target="../media/image47.png"/><Relationship Id="rId5" Type="http://schemas.openxmlformats.org/officeDocument/2006/relationships/image" Target="../media/image51.svg"/><Relationship Id="rId4" Type="http://schemas.openxmlformats.org/officeDocument/2006/relationships/image" Target="../media/image50.png"/></Relationships>
</file>

<file path=ppt/diagrams/_rels/data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ata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image" Target="../media/image47.png"/><Relationship Id="rId5" Type="http://schemas.openxmlformats.org/officeDocument/2006/relationships/image" Target="../media/image51.svg"/><Relationship Id="rId4" Type="http://schemas.openxmlformats.org/officeDocument/2006/relationships/image" Target="../media/image5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rawing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1" csCatId="colorful" phldr="1"/>
      <dgm:spPr/>
      <dgm:t>
        <a:bodyPr/>
        <a:lstStyle/>
        <a:p>
          <a:endParaRPr lang="en-GB"/>
        </a:p>
      </dgm:t>
    </dgm:pt>
    <dgm:pt modelId="{D6EB5AB3-6861-42C2-9C3D-725A9FFE65A1}">
      <dgm:prSet phldrT="[Text]"/>
      <dgm:spPr/>
      <dgm:t>
        <a:bodyPr/>
        <a:lstStyle/>
        <a:p>
          <a:pPr>
            <a:lnSpc>
              <a:spcPct val="100000"/>
            </a:lnSpc>
            <a:defRPr cap="all"/>
          </a:pPr>
          <a:r>
            <a:rPr lang="en-GB" dirty="0"/>
            <a:t>Higher education</a:t>
          </a:r>
          <a:endParaRPr lang="en-GB" noProof="0" dirty="0"/>
        </a:p>
      </dgm:t>
    </dgm:pt>
    <dgm:pt modelId="{96BEFF7B-9E86-420F-98F0-A490FCC02507}" type="parTrans" cxnId="{79DF289B-813A-4188-9094-901D7589B083}">
      <dgm:prSet/>
      <dgm:spPr/>
      <dgm:t>
        <a:bodyPr/>
        <a:lstStyle/>
        <a:p>
          <a:endParaRPr lang="en-GB"/>
        </a:p>
      </dgm:t>
    </dgm:pt>
    <dgm:pt modelId="{6EBA6B0D-057A-409A-95C2-8E0F5D68886B}" type="sibTrans" cxnId="{79DF289B-813A-4188-9094-901D7589B083}">
      <dgm:prSet/>
      <dgm:spPr/>
      <dgm:t>
        <a:bodyPr/>
        <a:lstStyle/>
        <a:p>
          <a:endParaRPr lang="en-GB"/>
        </a:p>
      </dgm:t>
    </dgm:pt>
    <dgm:pt modelId="{91FECA44-96FD-4828-92EC-CEFB3630EECA}">
      <dgm:prSet phldrT="[Text]"/>
      <dgm:spPr/>
      <dgm:t>
        <a:bodyPr/>
        <a:lstStyle/>
        <a:p>
          <a:pPr>
            <a:lnSpc>
              <a:spcPct val="100000"/>
            </a:lnSpc>
            <a:defRPr cap="all"/>
          </a:pPr>
          <a:r>
            <a:rPr lang="en-GB" dirty="0"/>
            <a:t>Apprenticeships</a:t>
          </a:r>
        </a:p>
      </dgm:t>
    </dgm:pt>
    <dgm:pt modelId="{0A58372A-66E5-4281-82E8-A83DE9DA3F0A}" type="parTrans" cxnId="{3BC97B06-3049-4490-8930-A7285EB1EAED}">
      <dgm:prSet/>
      <dgm:spPr/>
      <dgm:t>
        <a:bodyPr/>
        <a:lstStyle/>
        <a:p>
          <a:endParaRPr lang="en-GB"/>
        </a:p>
      </dgm:t>
    </dgm:pt>
    <dgm:pt modelId="{4AAE0BFC-9CC6-4F73-B6FE-06EA2F2AE349}" type="sibTrans" cxnId="{3BC97B06-3049-4490-8930-A7285EB1EAED}">
      <dgm:prSet/>
      <dgm:spPr/>
      <dgm:t>
        <a:bodyPr/>
        <a:lstStyle/>
        <a:p>
          <a:endParaRPr lang="en-GB"/>
        </a:p>
      </dgm:t>
    </dgm:pt>
    <dgm:pt modelId="{7CDA7D70-7423-43BE-B04D-A0527E396E1D}">
      <dgm:prSet phldrT="[Text]"/>
      <dgm:spPr/>
      <dgm:t>
        <a:bodyPr/>
        <a:lstStyle/>
        <a:p>
          <a:pPr>
            <a:lnSpc>
              <a:spcPct val="100000"/>
            </a:lnSpc>
            <a:defRPr cap="all"/>
          </a:pPr>
          <a:r>
            <a:rPr lang="en-GB"/>
            <a:t>Studying abroad</a:t>
          </a:r>
        </a:p>
      </dgm:t>
    </dgm:pt>
    <dgm:pt modelId="{3B6764CE-0884-4DFE-B6FF-37329FBDC1B6}" type="parTrans" cxnId="{B04D4DAA-8C7F-400B-ACC4-1D5D58891DAA}">
      <dgm:prSet/>
      <dgm:spPr/>
      <dgm:t>
        <a:bodyPr/>
        <a:lstStyle/>
        <a:p>
          <a:endParaRPr lang="en-GB"/>
        </a:p>
      </dgm:t>
    </dgm:pt>
    <dgm:pt modelId="{5BCE30D9-03FC-4BB4-9F6C-5468D9D1D2AC}" type="sibTrans" cxnId="{B04D4DAA-8C7F-400B-ACC4-1D5D58891DAA}">
      <dgm:prSet/>
      <dgm:spPr/>
      <dgm:t>
        <a:bodyPr/>
        <a:lstStyle/>
        <a:p>
          <a:endParaRPr lang="en-GB"/>
        </a:p>
      </dgm:t>
    </dgm:pt>
    <dgm:pt modelId="{B52CBEBB-6F7A-4399-B0CD-B69663FEA157}">
      <dgm:prSet/>
      <dgm:spPr/>
      <dgm:t>
        <a:bodyPr/>
        <a:lstStyle/>
        <a:p>
          <a:pPr>
            <a:lnSpc>
              <a:spcPct val="100000"/>
            </a:lnSpc>
            <a:defRPr cap="all"/>
          </a:pPr>
          <a:r>
            <a:rPr lang="en-GB"/>
            <a:t>Gap year</a:t>
          </a:r>
        </a:p>
      </dgm:t>
    </dgm:pt>
    <dgm:pt modelId="{1423C269-B6AA-4469-9B18-CECE407521AA}" type="parTrans" cxnId="{0548A49C-CFC4-4D77-9B0B-9AC1CB06072C}">
      <dgm:prSet/>
      <dgm:spPr/>
      <dgm:t>
        <a:bodyPr/>
        <a:lstStyle/>
        <a:p>
          <a:endParaRPr lang="en-GB"/>
        </a:p>
      </dgm:t>
    </dgm:pt>
    <dgm:pt modelId="{947048E2-D6E0-4B7A-8215-C026B6085E53}" type="sibTrans" cxnId="{0548A49C-CFC4-4D77-9B0B-9AC1CB06072C}">
      <dgm:prSet/>
      <dgm:spPr/>
      <dgm:t>
        <a:bodyPr/>
        <a:lstStyle/>
        <a:p>
          <a:endParaRPr lang="en-GB"/>
        </a:p>
      </dgm:t>
    </dgm:pt>
    <dgm:pt modelId="{A5BA2B8B-5A4E-4C7E-B695-6432D82060E0}">
      <dgm:prSet/>
      <dgm:spPr/>
      <dgm:t>
        <a:bodyPr/>
        <a:lstStyle/>
        <a:p>
          <a:pPr>
            <a:lnSpc>
              <a:spcPct val="100000"/>
            </a:lnSpc>
            <a:defRPr cap="all"/>
          </a:pPr>
          <a:r>
            <a:rPr lang="en-GB"/>
            <a:t>Getting a job</a:t>
          </a:r>
        </a:p>
      </dgm:t>
    </dgm:pt>
    <dgm:pt modelId="{CD90B12D-F367-4B28-9000-5419EAC61B46}" type="parTrans" cxnId="{8AB85C90-A44F-4E9F-8BCF-C5F897D8E632}">
      <dgm:prSet/>
      <dgm:spPr/>
      <dgm:t>
        <a:bodyPr/>
        <a:lstStyle/>
        <a:p>
          <a:endParaRPr lang="en-GB"/>
        </a:p>
      </dgm:t>
    </dgm:pt>
    <dgm:pt modelId="{82FE9E00-1491-442D-8FAA-4C33F6ADBCFE}" type="sibTrans" cxnId="{8AB85C90-A44F-4E9F-8BCF-C5F897D8E632}">
      <dgm:prSet/>
      <dgm:spPr/>
      <dgm:t>
        <a:bodyPr/>
        <a:lstStyle/>
        <a:p>
          <a:endParaRPr lang="en-GB"/>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F0D1F0-B203-4346-80E6-B68A6BA0571A}" type="doc">
      <dgm:prSet loTypeId="urn:microsoft.com/office/officeart/2011/layout/RadialPictureList" loCatId="officeonline" qsTypeId="urn:microsoft.com/office/officeart/2005/8/quickstyle/simple1" qsCatId="simple" csTypeId="urn:microsoft.com/office/officeart/2005/8/colors/accent1_4" csCatId="accent1" phldr="1"/>
      <dgm:spPr/>
      <dgm:t>
        <a:bodyPr/>
        <a:lstStyle/>
        <a:p>
          <a:endParaRPr lang="en-GB"/>
        </a:p>
      </dgm:t>
    </dgm:pt>
    <dgm:pt modelId="{09A9896C-786B-415F-9283-85265B8CDCFC}">
      <dgm:prSet phldrT="[Text]"/>
      <dgm:spPr>
        <a:blipFill rotWithShape="0">
          <a:blip xmlns:r="http://schemas.openxmlformats.org/officeDocument/2006/relationships" r:embed="rId1"/>
          <a:srcRect/>
          <a:stretch>
            <a:fillRect l="-43000" r="-43000"/>
          </a:stretch>
        </a:blipFill>
      </dgm:spPr>
      <dgm:t>
        <a:bodyPr/>
        <a:lstStyle/>
        <a:p>
          <a:r>
            <a:rPr lang="en-GB" dirty="0"/>
            <a:t> </a:t>
          </a:r>
        </a:p>
      </dgm:t>
    </dgm:pt>
    <dgm:pt modelId="{A1C9AF8B-F60D-4AA3-A56A-85A2AD6566F4}" type="parTrans" cxnId="{0A212063-4089-41E4-961F-0B150250CF86}">
      <dgm:prSet/>
      <dgm:spPr/>
      <dgm:t>
        <a:bodyPr/>
        <a:lstStyle/>
        <a:p>
          <a:endParaRPr lang="en-GB"/>
        </a:p>
      </dgm:t>
    </dgm:pt>
    <dgm:pt modelId="{1090B596-3186-4A8A-BA8A-2617E19AC1B6}" type="sibTrans" cxnId="{0A212063-4089-41E4-961F-0B150250CF86}">
      <dgm:prSet/>
      <dgm:spPr/>
      <dgm:t>
        <a:bodyPr/>
        <a:lstStyle/>
        <a:p>
          <a:endParaRPr lang="en-GB"/>
        </a:p>
      </dgm:t>
    </dgm:pt>
    <dgm:pt modelId="{86A24024-F00A-4D86-8D9B-0B7D1F9D6CC7}">
      <dgm:prSet phldrT="[Text]"/>
      <dgm:spPr/>
      <dgm:t>
        <a:bodyPr/>
        <a:lstStyle/>
        <a:p>
          <a:r>
            <a:rPr lang="en-GB" dirty="0"/>
            <a:t>Study</a:t>
          </a:r>
        </a:p>
      </dgm:t>
    </dgm:pt>
    <dgm:pt modelId="{1053C5A4-CE59-4DE2-A770-EF9428B125C5}" type="parTrans" cxnId="{20750699-57E0-491C-9119-6C836EE7756F}">
      <dgm:prSet/>
      <dgm:spPr/>
      <dgm:t>
        <a:bodyPr/>
        <a:lstStyle/>
        <a:p>
          <a:endParaRPr lang="en-GB"/>
        </a:p>
      </dgm:t>
    </dgm:pt>
    <dgm:pt modelId="{BC670BC8-527D-4ACE-8283-1B46A149E465}" type="sibTrans" cxnId="{20750699-57E0-491C-9119-6C836EE7756F}">
      <dgm:prSet/>
      <dgm:spPr/>
      <dgm:t>
        <a:bodyPr/>
        <a:lstStyle/>
        <a:p>
          <a:endParaRPr lang="en-GB"/>
        </a:p>
      </dgm:t>
    </dgm:pt>
    <dgm:pt modelId="{4EDE402B-C1B3-4722-9DB9-1772655E1B21}">
      <dgm:prSet phldrT="[Text]"/>
      <dgm:spPr/>
      <dgm:t>
        <a:bodyPr/>
        <a:lstStyle/>
        <a:p>
          <a:r>
            <a:rPr lang="en-GB" dirty="0"/>
            <a:t>Job</a:t>
          </a:r>
        </a:p>
      </dgm:t>
    </dgm:pt>
    <dgm:pt modelId="{ECE1245C-7EB4-478C-BEC4-846DF5F3E112}" type="parTrans" cxnId="{AC02D635-0982-47AA-AA45-532EFC8B1F0B}">
      <dgm:prSet/>
      <dgm:spPr/>
      <dgm:t>
        <a:bodyPr/>
        <a:lstStyle/>
        <a:p>
          <a:endParaRPr lang="en-GB"/>
        </a:p>
      </dgm:t>
    </dgm:pt>
    <dgm:pt modelId="{64F5B4C9-44A2-469C-BB09-927E496D3081}" type="sibTrans" cxnId="{AC02D635-0982-47AA-AA45-532EFC8B1F0B}">
      <dgm:prSet/>
      <dgm:spPr/>
      <dgm:t>
        <a:bodyPr/>
        <a:lstStyle/>
        <a:p>
          <a:endParaRPr lang="en-GB"/>
        </a:p>
      </dgm:t>
    </dgm:pt>
    <dgm:pt modelId="{276CBC55-4B02-4BF8-925C-2376FDC460C6}">
      <dgm:prSet phldrT="[Text]"/>
      <dgm:spPr/>
      <dgm:t>
        <a:bodyPr/>
        <a:lstStyle/>
        <a:p>
          <a:r>
            <a:rPr lang="en-GB" dirty="0"/>
            <a:t>Wage*</a:t>
          </a:r>
        </a:p>
      </dgm:t>
    </dgm:pt>
    <dgm:pt modelId="{5711502F-3F58-4330-BAE3-A5E7B2064569}" type="parTrans" cxnId="{57605B12-4645-4CB1-BAE1-3AB465D8379B}">
      <dgm:prSet/>
      <dgm:spPr/>
      <dgm:t>
        <a:bodyPr/>
        <a:lstStyle/>
        <a:p>
          <a:endParaRPr lang="en-GB"/>
        </a:p>
      </dgm:t>
    </dgm:pt>
    <dgm:pt modelId="{B1BF2608-75CF-459F-B0C3-9E72737312E1}" type="sibTrans" cxnId="{57605B12-4645-4CB1-BAE1-3AB465D8379B}">
      <dgm:prSet/>
      <dgm:spPr/>
      <dgm:t>
        <a:bodyPr/>
        <a:lstStyle/>
        <a:p>
          <a:endParaRPr lang="en-GB"/>
        </a:p>
      </dgm:t>
    </dgm:pt>
    <dgm:pt modelId="{E15F7965-1917-4DED-A4AC-E2900D804E54}" type="pres">
      <dgm:prSet presAssocID="{29F0D1F0-B203-4346-80E6-B68A6BA0571A}" presName="Name0" presStyleCnt="0">
        <dgm:presLayoutVars>
          <dgm:chMax val="1"/>
          <dgm:chPref val="1"/>
          <dgm:dir/>
          <dgm:resizeHandles/>
        </dgm:presLayoutVars>
      </dgm:prSet>
      <dgm:spPr/>
    </dgm:pt>
    <dgm:pt modelId="{707576E3-FA49-40C2-89DE-6705E4F172BE}" type="pres">
      <dgm:prSet presAssocID="{09A9896C-786B-415F-9283-85265B8CDCFC}" presName="Parent" presStyleLbl="node1" presStyleIdx="0" presStyleCnt="2" custScaleX="127432" custScaleY="133037" custLinFactNeighborX="1212" custLinFactNeighborY="200">
        <dgm:presLayoutVars>
          <dgm:chMax val="4"/>
          <dgm:chPref val="3"/>
        </dgm:presLayoutVars>
      </dgm:prSet>
      <dgm:spPr/>
    </dgm:pt>
    <dgm:pt modelId="{EFE67232-8B1A-45B3-8407-9404BCD6F82D}" type="pres">
      <dgm:prSet presAssocID="{86A24024-F00A-4D86-8D9B-0B7D1F9D6CC7}" presName="Accent" presStyleLbl="node1" presStyleIdx="1" presStyleCnt="2"/>
      <dgm:spPr/>
    </dgm:pt>
    <dgm:pt modelId="{D5247B6F-1A62-4E15-A4A0-69298D5B1D0F}" type="pres">
      <dgm:prSet presAssocID="{86A24024-F00A-4D86-8D9B-0B7D1F9D6CC7}" presName="Image1" presStyleLbl="fgImgPlace1" presStyleIdx="0"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pt>
    <dgm:pt modelId="{3A9F9A81-7B49-47B2-A4C5-0F27D1AB0687}" type="pres">
      <dgm:prSet presAssocID="{86A24024-F00A-4D86-8D9B-0B7D1F9D6CC7}" presName="Child1" presStyleLbl="revTx" presStyleIdx="0" presStyleCnt="3">
        <dgm:presLayoutVars>
          <dgm:chMax val="0"/>
          <dgm:chPref val="0"/>
          <dgm:bulletEnabled val="1"/>
        </dgm:presLayoutVars>
      </dgm:prSet>
      <dgm:spPr/>
    </dgm:pt>
    <dgm:pt modelId="{D34048D2-26F2-41FB-B2F3-6368A49F7B53}" type="pres">
      <dgm:prSet presAssocID="{4EDE402B-C1B3-4722-9DB9-1772655E1B21}" presName="Image2" presStyleCnt="0"/>
      <dgm:spPr/>
    </dgm:pt>
    <dgm:pt modelId="{7F7115EC-93F6-4DFD-BE44-5B566FC6F13C}" type="pres">
      <dgm:prSet presAssocID="{4EDE402B-C1B3-4722-9DB9-1772655E1B21}" presName="Image" presStyleLbl="fgImgPlace1" presStyleIdx="1"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dgm:spPr>
    </dgm:pt>
    <dgm:pt modelId="{02A45EF5-6B23-4A88-B37A-7A90556FDE13}" type="pres">
      <dgm:prSet presAssocID="{4EDE402B-C1B3-4722-9DB9-1772655E1B21}" presName="Child2" presStyleLbl="revTx" presStyleIdx="1" presStyleCnt="3">
        <dgm:presLayoutVars>
          <dgm:chMax val="0"/>
          <dgm:chPref val="0"/>
          <dgm:bulletEnabled val="1"/>
        </dgm:presLayoutVars>
      </dgm:prSet>
      <dgm:spPr/>
    </dgm:pt>
    <dgm:pt modelId="{55D9C5A1-75BF-46E0-B5FC-F7F570ED4318}" type="pres">
      <dgm:prSet presAssocID="{276CBC55-4B02-4BF8-925C-2376FDC460C6}" presName="Image3" presStyleCnt="0"/>
      <dgm:spPr/>
    </dgm:pt>
    <dgm:pt modelId="{F5C94676-FB89-4694-B6BA-92D2F33650F9}" type="pres">
      <dgm:prSet presAssocID="{276CBC55-4B02-4BF8-925C-2376FDC460C6}" presName="Image" presStyleLbl="fgImgPlace1" presStyleIdx="2" presStyleCnt="3"/>
      <dgm:spPr>
        <a:solidFill>
          <a:srgbClr val="FFC6C2"/>
        </a:solidFill>
      </dgm:spPr>
      <dgm:extLst>
        <a:ext uri="{E40237B7-FDA0-4F09-8148-C483321AD2D9}">
          <dgm14:cNvPr xmlns:dgm14="http://schemas.microsoft.com/office/drawing/2010/diagram" id="0" name="" descr="Money outline"/>
        </a:ext>
      </dgm:extLst>
    </dgm:pt>
    <dgm:pt modelId="{4D68C95D-693E-4937-AFC3-2CF9A5321B6D}" type="pres">
      <dgm:prSet presAssocID="{276CBC55-4B02-4BF8-925C-2376FDC460C6}" presName="Child3" presStyleLbl="revTx" presStyleIdx="2" presStyleCnt="3">
        <dgm:presLayoutVars>
          <dgm:chMax val="0"/>
          <dgm:chPref val="0"/>
          <dgm:bulletEnabled val="1"/>
        </dgm:presLayoutVars>
      </dgm:prSet>
      <dgm:spPr/>
    </dgm:pt>
  </dgm:ptLst>
  <dgm:cxnLst>
    <dgm:cxn modelId="{57605B12-4645-4CB1-BAE1-3AB465D8379B}" srcId="{09A9896C-786B-415F-9283-85265B8CDCFC}" destId="{276CBC55-4B02-4BF8-925C-2376FDC460C6}" srcOrd="2" destOrd="0" parTransId="{5711502F-3F58-4330-BAE3-A5E7B2064569}" sibTransId="{B1BF2608-75CF-459F-B0C3-9E72737312E1}"/>
    <dgm:cxn modelId="{AC02D635-0982-47AA-AA45-532EFC8B1F0B}" srcId="{09A9896C-786B-415F-9283-85265B8CDCFC}" destId="{4EDE402B-C1B3-4722-9DB9-1772655E1B21}" srcOrd="1" destOrd="0" parTransId="{ECE1245C-7EB4-478C-BEC4-846DF5F3E112}" sibTransId="{64F5B4C9-44A2-469C-BB09-927E496D3081}"/>
    <dgm:cxn modelId="{01A1A440-45F5-4143-A4FA-47FD0D24C04E}" type="presOf" srcId="{86A24024-F00A-4D86-8D9B-0B7D1F9D6CC7}" destId="{3A9F9A81-7B49-47B2-A4C5-0F27D1AB0687}" srcOrd="0" destOrd="0" presId="urn:microsoft.com/office/officeart/2011/layout/RadialPictureList"/>
    <dgm:cxn modelId="{0A212063-4089-41E4-961F-0B150250CF86}" srcId="{29F0D1F0-B203-4346-80E6-B68A6BA0571A}" destId="{09A9896C-786B-415F-9283-85265B8CDCFC}" srcOrd="0" destOrd="0" parTransId="{A1C9AF8B-F60D-4AA3-A56A-85A2AD6566F4}" sibTransId="{1090B596-3186-4A8A-BA8A-2617E19AC1B6}"/>
    <dgm:cxn modelId="{33594767-A885-4EC2-9F6A-1A045726DDC6}" type="presOf" srcId="{29F0D1F0-B203-4346-80E6-B68A6BA0571A}" destId="{E15F7965-1917-4DED-A4AC-E2900D804E54}" srcOrd="0" destOrd="0" presId="urn:microsoft.com/office/officeart/2011/layout/RadialPictureList"/>
    <dgm:cxn modelId="{16D4AA47-1186-4A4C-A252-F67DA565EF55}" type="presOf" srcId="{276CBC55-4B02-4BF8-925C-2376FDC460C6}" destId="{4D68C95D-693E-4937-AFC3-2CF9A5321B6D}" srcOrd="0" destOrd="0" presId="urn:microsoft.com/office/officeart/2011/layout/RadialPictureList"/>
    <dgm:cxn modelId="{E3703D69-52DC-413C-A23C-CBA4CC0607CE}" type="presOf" srcId="{4EDE402B-C1B3-4722-9DB9-1772655E1B21}" destId="{02A45EF5-6B23-4A88-B37A-7A90556FDE13}" srcOrd="0" destOrd="0" presId="urn:microsoft.com/office/officeart/2011/layout/RadialPictureList"/>
    <dgm:cxn modelId="{D3B42E7E-ABA9-4E26-BFE0-3D87391A35C4}" type="presOf" srcId="{09A9896C-786B-415F-9283-85265B8CDCFC}" destId="{707576E3-FA49-40C2-89DE-6705E4F172BE}" srcOrd="0" destOrd="0" presId="urn:microsoft.com/office/officeart/2011/layout/RadialPictureList"/>
    <dgm:cxn modelId="{20750699-57E0-491C-9119-6C836EE7756F}" srcId="{09A9896C-786B-415F-9283-85265B8CDCFC}" destId="{86A24024-F00A-4D86-8D9B-0B7D1F9D6CC7}" srcOrd="0" destOrd="0" parTransId="{1053C5A4-CE59-4DE2-A770-EF9428B125C5}" sibTransId="{BC670BC8-527D-4ACE-8283-1B46A149E465}"/>
    <dgm:cxn modelId="{AB7FA195-66BA-4576-9D49-F751F33AFCE8}" type="presParOf" srcId="{E15F7965-1917-4DED-A4AC-E2900D804E54}" destId="{707576E3-FA49-40C2-89DE-6705E4F172BE}" srcOrd="0" destOrd="0" presId="urn:microsoft.com/office/officeart/2011/layout/RadialPictureList"/>
    <dgm:cxn modelId="{D00EC1F2-701E-4943-B162-9AD5A11A148F}" type="presParOf" srcId="{E15F7965-1917-4DED-A4AC-E2900D804E54}" destId="{EFE67232-8B1A-45B3-8407-9404BCD6F82D}" srcOrd="1" destOrd="0" presId="urn:microsoft.com/office/officeart/2011/layout/RadialPictureList"/>
    <dgm:cxn modelId="{553F87EB-FEB3-49A9-90B9-891521A658C1}" type="presParOf" srcId="{E15F7965-1917-4DED-A4AC-E2900D804E54}" destId="{D5247B6F-1A62-4E15-A4A0-69298D5B1D0F}" srcOrd="2" destOrd="0" presId="urn:microsoft.com/office/officeart/2011/layout/RadialPictureList"/>
    <dgm:cxn modelId="{2A8E12DD-18BB-4E23-9783-EB4D27DDC798}" type="presParOf" srcId="{E15F7965-1917-4DED-A4AC-E2900D804E54}" destId="{3A9F9A81-7B49-47B2-A4C5-0F27D1AB0687}" srcOrd="3" destOrd="0" presId="urn:microsoft.com/office/officeart/2011/layout/RadialPictureList"/>
    <dgm:cxn modelId="{8C9B83B1-3894-46ED-9379-5046A7EF3612}" type="presParOf" srcId="{E15F7965-1917-4DED-A4AC-E2900D804E54}" destId="{D34048D2-26F2-41FB-B2F3-6368A49F7B53}" srcOrd="4" destOrd="0" presId="urn:microsoft.com/office/officeart/2011/layout/RadialPictureList"/>
    <dgm:cxn modelId="{88442D45-3AE1-49BC-AC11-40E718E3171C}" type="presParOf" srcId="{D34048D2-26F2-41FB-B2F3-6368A49F7B53}" destId="{7F7115EC-93F6-4DFD-BE44-5B566FC6F13C}" srcOrd="0" destOrd="0" presId="urn:microsoft.com/office/officeart/2011/layout/RadialPictureList"/>
    <dgm:cxn modelId="{139D548C-C884-4F4B-8C5C-9EEA87A009F7}" type="presParOf" srcId="{E15F7965-1917-4DED-A4AC-E2900D804E54}" destId="{02A45EF5-6B23-4A88-B37A-7A90556FDE13}" srcOrd="5" destOrd="0" presId="urn:microsoft.com/office/officeart/2011/layout/RadialPictureList"/>
    <dgm:cxn modelId="{5E33B626-F85A-4E86-8A5F-35536DA9128B}" type="presParOf" srcId="{E15F7965-1917-4DED-A4AC-E2900D804E54}" destId="{55D9C5A1-75BF-46E0-B5FC-F7F570ED4318}" srcOrd="6" destOrd="0" presId="urn:microsoft.com/office/officeart/2011/layout/RadialPictureList"/>
    <dgm:cxn modelId="{901C5BB3-1753-473F-9FB9-714C6E23E1D3}" type="presParOf" srcId="{55D9C5A1-75BF-46E0-B5FC-F7F570ED4318}" destId="{F5C94676-FB89-4694-B6BA-92D2F33650F9}" srcOrd="0" destOrd="0" presId="urn:microsoft.com/office/officeart/2011/layout/RadialPictureList"/>
    <dgm:cxn modelId="{9B60B8A4-06BE-4885-AA4E-B0A2A92A0D15}" type="presParOf" srcId="{E15F7965-1917-4DED-A4AC-E2900D804E54}" destId="{4D68C95D-693E-4937-AFC3-2CF9A5321B6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AA230B-9EE1-4C9D-8B47-259F1FD7138E}" type="doc">
      <dgm:prSet loTypeId="urn:microsoft.com/office/officeart/2017/3/layout/DropPinTimeline" loCatId="process" qsTypeId="urn:microsoft.com/office/officeart/2005/8/quickstyle/simple1" qsCatId="simple" csTypeId="urn:microsoft.com/office/officeart/2005/8/colors/colorful1" csCatId="colorful" phldr="1"/>
      <dgm:spPr/>
      <dgm:t>
        <a:bodyPr/>
        <a:lstStyle/>
        <a:p>
          <a:endParaRPr lang="en-US"/>
        </a:p>
      </dgm:t>
    </dgm:pt>
    <dgm:pt modelId="{9C7667CB-14C0-4A8F-8E67-74714F0900B1}">
      <dgm:prSet custT="1"/>
      <dgm:spPr/>
      <dgm:t>
        <a:bodyPr/>
        <a:lstStyle/>
        <a:p>
          <a:pPr>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April 2024</a:t>
          </a:r>
        </a:p>
      </dgm:t>
    </dgm:pt>
    <dgm:pt modelId="{3AF6EEC2-4DDF-448D-A02B-3CD8A31EBBD5}" type="parTrans" cxnId="{77ADFA50-04DF-420F-874F-635A1CB8E635}">
      <dgm:prSet/>
      <dgm:spPr/>
      <dgm:t>
        <a:bodyPr/>
        <a:lstStyle/>
        <a:p>
          <a:endParaRPr lang="en-GB"/>
        </a:p>
      </dgm:t>
    </dgm:pt>
    <dgm:pt modelId="{67561B6C-AA36-4B6F-BB5E-74159DBFDAB0}" type="sibTrans" cxnId="{77ADFA50-04DF-420F-874F-635A1CB8E635}">
      <dgm:prSet/>
      <dgm:spPr/>
      <dgm:t>
        <a:bodyPr/>
        <a:lstStyle/>
        <a:p>
          <a:endParaRPr lang="en-GB"/>
        </a:p>
      </dgm:t>
    </dgm:pt>
    <dgm:pt modelId="{F08529C4-2C16-48A0-B649-C35E079E27C7}">
      <dgm:prSet/>
      <dgm:spPr/>
      <dgm:t>
        <a:bodyPr/>
        <a:lstStyle/>
        <a:p>
          <a:r>
            <a:rPr lang="en-GB" b="0" i="0" dirty="0">
              <a:latin typeface="Roboto Light" panose="02000000000000000000" pitchFamily="2" charset="0"/>
              <a:ea typeface="Roboto Light" panose="02000000000000000000" pitchFamily="2" charset="0"/>
              <a:cs typeface="Roboto Light" panose="02000000000000000000" pitchFamily="2" charset="0"/>
            </a:rPr>
            <a:t>UCAS search displays courses</a:t>
          </a:r>
          <a:endParaRPr lang="en-GB" dirty="0">
            <a:latin typeface="Roboto Light" panose="02000000000000000000" pitchFamily="2" charset="0"/>
            <a:ea typeface="Roboto Light" panose="02000000000000000000" pitchFamily="2" charset="0"/>
            <a:cs typeface="Roboto Light" panose="02000000000000000000" pitchFamily="2" charset="0"/>
          </a:endParaRPr>
        </a:p>
      </dgm:t>
    </dgm:pt>
    <dgm:pt modelId="{F2E90A74-737E-45BF-9727-699E29EB5CA6}" type="parTrans" cxnId="{DEA53ACB-856E-4CA1-B28A-CE200CDA1D25}">
      <dgm:prSet/>
      <dgm:spPr/>
      <dgm:t>
        <a:bodyPr/>
        <a:lstStyle/>
        <a:p>
          <a:endParaRPr lang="en-GB"/>
        </a:p>
      </dgm:t>
    </dgm:pt>
    <dgm:pt modelId="{9F48819B-ACEB-4E02-A8C8-5F7BC98979F4}" type="sibTrans" cxnId="{DEA53ACB-856E-4CA1-B28A-CE200CDA1D25}">
      <dgm:prSet/>
      <dgm:spPr/>
      <dgm:t>
        <a:bodyPr/>
        <a:lstStyle/>
        <a:p>
          <a:endParaRPr lang="en-GB"/>
        </a:p>
      </dgm:t>
    </dgm:pt>
    <dgm:pt modelId="{2B297445-5E87-4F78-B582-30CB9B792A0F}">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 September</a:t>
          </a:r>
        </a:p>
      </dgm:t>
    </dgm:pt>
    <dgm:pt modelId="{C2FAC84A-0DB2-41AC-ADB8-935E4E9260E2}" type="parTrans" cxnId="{44FC3834-DAE6-4D5D-BFC6-7892FDED65B6}">
      <dgm:prSet/>
      <dgm:spPr/>
      <dgm:t>
        <a:bodyPr/>
        <a:lstStyle/>
        <a:p>
          <a:endParaRPr lang="en-GB"/>
        </a:p>
      </dgm:t>
    </dgm:pt>
    <dgm:pt modelId="{1454B22E-E71E-47F9-95F1-43CC40C68EDA}" type="sibTrans" cxnId="{44FC3834-DAE6-4D5D-BFC6-7892FDED65B6}">
      <dgm:prSet/>
      <dgm:spPr/>
      <dgm:t>
        <a:bodyPr/>
        <a:lstStyle/>
        <a:p>
          <a:endParaRPr lang="en-GB"/>
        </a:p>
      </dgm:t>
    </dgm:pt>
    <dgm:pt modelId="{CCD3D035-EB76-4F6D-9BB7-D8D770D9485C}">
      <dgm:prSet/>
      <dgm:spPr/>
      <dgm:t>
        <a:bodyPr/>
        <a:lstStyle/>
        <a:p>
          <a:r>
            <a:rPr lang="en-GB"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2E2EB29F-D2EE-4F83-A879-EBAF6CBB8C9D}" type="parTrans" cxnId="{2F2713F7-FEAB-43C6-BEAD-9183A219E180}">
      <dgm:prSet/>
      <dgm:spPr/>
      <dgm:t>
        <a:bodyPr/>
        <a:lstStyle/>
        <a:p>
          <a:endParaRPr lang="en-GB"/>
        </a:p>
      </dgm:t>
    </dgm:pt>
    <dgm:pt modelId="{3DE1FFCB-E06A-4DAB-A307-8B8337C94C43}" type="sibTrans" cxnId="{2F2713F7-FEAB-43C6-BEAD-9183A219E180}">
      <dgm:prSet/>
      <dgm:spPr/>
      <dgm:t>
        <a:bodyPr/>
        <a:lstStyle/>
        <a:p>
          <a:endParaRPr lang="en-GB"/>
        </a:p>
      </dgm:t>
    </dgm:pt>
    <dgm:pt modelId="{9E427F55-8E92-4EE5-B3D8-B2855740D2F2}">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15 October 2024*</a:t>
          </a:r>
        </a:p>
      </dgm:t>
    </dgm:pt>
    <dgm:pt modelId="{BD273964-D76C-4268-BFCD-64B078847CFE}" type="parTrans" cxnId="{CCCF36FC-7D98-4233-AE60-0BD7D7EAE042}">
      <dgm:prSet/>
      <dgm:spPr/>
      <dgm:t>
        <a:bodyPr/>
        <a:lstStyle/>
        <a:p>
          <a:endParaRPr lang="en-GB"/>
        </a:p>
      </dgm:t>
    </dgm:pt>
    <dgm:pt modelId="{87D122BB-0FF1-479D-AA22-017848350167}" type="sibTrans" cxnId="{CCCF36FC-7D98-4233-AE60-0BD7D7EAE042}">
      <dgm:prSet/>
      <dgm:spPr/>
      <dgm:t>
        <a:bodyPr/>
        <a:lstStyle/>
        <a:p>
          <a:endParaRPr lang="en-GB"/>
        </a:p>
      </dgm:t>
    </dgm:pt>
    <dgm:pt modelId="{138E19EE-1435-4423-8882-BCE0DE7BC564}">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medicine/science, dentistry, and courses at Oxford or Cambridge</a:t>
          </a:r>
        </a:p>
      </dgm:t>
    </dgm:pt>
    <dgm:pt modelId="{8C611824-AEB4-43E9-8D35-B5C885D8F543}" type="parTrans" cxnId="{BAC5C354-02AE-4264-9EDC-2027F5340B40}">
      <dgm:prSet/>
      <dgm:spPr/>
      <dgm:t>
        <a:bodyPr/>
        <a:lstStyle/>
        <a:p>
          <a:endParaRPr lang="en-GB"/>
        </a:p>
      </dgm:t>
    </dgm:pt>
    <dgm:pt modelId="{76C860B7-5036-4D2C-B9D3-BC1FF3E6EE5C}" type="sibTrans" cxnId="{BAC5C354-02AE-4264-9EDC-2027F5340B40}">
      <dgm:prSet/>
      <dgm:spPr/>
      <dgm:t>
        <a:bodyPr/>
        <a:lstStyle/>
        <a:p>
          <a:endParaRPr lang="en-GB"/>
        </a:p>
      </dgm:t>
    </dgm:pt>
    <dgm:pt modelId="{9BC9A4D4-C58F-4EF9-B508-43A456F22ED9}">
      <dgm:prSet custT="1"/>
      <dgm:spPr/>
      <dgm:t>
        <a:bodyPr/>
        <a:lstStyle/>
        <a:p>
          <a:pPr>
            <a:defRPr b="1"/>
          </a:pPr>
          <a:r>
            <a:rPr lang="en-US" sz="1400" dirty="0">
              <a:latin typeface="Roboto" panose="02000000000000000000" pitchFamily="2" charset="0"/>
              <a:ea typeface="Roboto" panose="02000000000000000000" pitchFamily="2" charset="0"/>
              <a:cs typeface="Roboto" panose="02000000000000000000" pitchFamily="2" charset="0"/>
            </a:rPr>
            <a:t>29 January 2025*</a:t>
          </a:r>
        </a:p>
      </dgm:t>
    </dgm:pt>
    <dgm:pt modelId="{055A3F73-8BFE-43F7-9BF6-163F5F442FD2}" type="parTrans" cxnId="{7351CC8A-E01F-469B-B430-88CD3FFCAA21}">
      <dgm:prSet/>
      <dgm:spPr/>
      <dgm:t>
        <a:bodyPr/>
        <a:lstStyle/>
        <a:p>
          <a:endParaRPr lang="en-GB"/>
        </a:p>
      </dgm:t>
    </dgm:pt>
    <dgm:pt modelId="{12C6EBC7-E014-497C-9A09-3CB4C271D93F}" type="sibTrans" cxnId="{7351CC8A-E01F-469B-B430-88CD3FFCAA21}">
      <dgm:prSet/>
      <dgm:spPr/>
      <dgm:t>
        <a:bodyPr/>
        <a:lstStyle/>
        <a:p>
          <a:endParaRPr lang="en-GB"/>
        </a:p>
      </dgm:t>
    </dgm:pt>
    <dgm:pt modelId="{B675936A-3FA4-4E56-92A1-8E1FC6361235}">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dirty="0"/>
        </a:p>
      </dgm:t>
    </dgm:pt>
    <dgm:pt modelId="{BC77E3FC-7096-4407-A605-21AE7B05B7A0}" type="parTrans" cxnId="{15D4DB14-FD60-4115-BFB0-34EB7A4DE74D}">
      <dgm:prSet/>
      <dgm:spPr/>
      <dgm:t>
        <a:bodyPr/>
        <a:lstStyle/>
        <a:p>
          <a:endParaRPr lang="en-GB"/>
        </a:p>
      </dgm:t>
    </dgm:pt>
    <dgm:pt modelId="{632421B7-D187-4E77-96DB-E8875ECFA74C}" type="sibTrans" cxnId="{15D4DB14-FD60-4115-BFB0-34EB7A4DE74D}">
      <dgm:prSet/>
      <dgm:spPr/>
      <dgm:t>
        <a:bodyPr/>
        <a:lstStyle/>
        <a:p>
          <a:endParaRPr lang="en-GB"/>
        </a:p>
      </dgm:t>
    </dgm:pt>
    <dgm:pt modelId="{1A10DD1A-A753-4F92-B4F0-DE3E37373CE9}">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26 February</a:t>
          </a:r>
        </a:p>
      </dgm:t>
    </dgm:pt>
    <dgm:pt modelId="{E026FEE9-1072-4363-BC3E-E520DBAE5D0C}" type="parTrans" cxnId="{3434CC29-4FEF-417E-9FAE-09BC043DC55B}">
      <dgm:prSet/>
      <dgm:spPr/>
      <dgm:t>
        <a:bodyPr/>
        <a:lstStyle/>
        <a:p>
          <a:endParaRPr lang="en-GB"/>
        </a:p>
      </dgm:t>
    </dgm:pt>
    <dgm:pt modelId="{833C4916-616A-4EFB-9F29-C2706959AD77}" type="sibTrans" cxnId="{3434CC29-4FEF-417E-9FAE-09BC043DC55B}">
      <dgm:prSet/>
      <dgm:spPr/>
      <dgm:t>
        <a:bodyPr/>
        <a:lstStyle/>
        <a:p>
          <a:endParaRPr lang="en-GB"/>
        </a:p>
      </dgm:t>
    </dgm:pt>
    <dgm:pt modelId="{506C83D4-90B4-40B6-8337-C81D68FE5EB8}">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Extra opens</a:t>
          </a:r>
        </a:p>
      </dgm:t>
    </dgm:pt>
    <dgm:pt modelId="{DFC20846-3A7D-4317-B490-9B662A47A3BF}" type="parTrans" cxnId="{67096967-92A0-40BC-9186-117F3CEA777D}">
      <dgm:prSet/>
      <dgm:spPr/>
      <dgm:t>
        <a:bodyPr/>
        <a:lstStyle/>
        <a:p>
          <a:endParaRPr lang="en-GB"/>
        </a:p>
      </dgm:t>
    </dgm:pt>
    <dgm:pt modelId="{91577DF4-E526-407B-AAC7-8ACD49FE14C6}" type="sibTrans" cxnId="{67096967-92A0-40BC-9186-117F3CEA777D}">
      <dgm:prSet/>
      <dgm:spPr/>
      <dgm:t>
        <a:bodyPr/>
        <a:lstStyle/>
        <a:p>
          <a:endParaRPr lang="en-GB"/>
        </a:p>
      </dgm:t>
    </dgm:pt>
    <dgm:pt modelId="{E61E14D3-5723-4FD2-BCEA-4D5A336CC2F8}">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June</a:t>
          </a:r>
        </a:p>
      </dgm:t>
    </dgm:pt>
    <dgm:pt modelId="{2A0273A2-94C0-4C29-B993-687ED0E8C620}" type="parTrans" cxnId="{1FC803F5-D68B-4AB3-B893-D8626B9C2B74}">
      <dgm:prSet/>
      <dgm:spPr/>
      <dgm:t>
        <a:bodyPr/>
        <a:lstStyle/>
        <a:p>
          <a:endParaRPr lang="en-GB"/>
        </a:p>
      </dgm:t>
    </dgm:pt>
    <dgm:pt modelId="{B9937D21-99D4-4355-9366-EAA4A3A63CA8}" type="sibTrans" cxnId="{1FC803F5-D68B-4AB3-B893-D8626B9C2B74}">
      <dgm:prSet/>
      <dgm:spPr/>
      <dgm:t>
        <a:bodyPr/>
        <a:lstStyle/>
        <a:p>
          <a:endParaRPr lang="en-GB"/>
        </a:p>
      </dgm:t>
    </dgm:pt>
    <dgm:pt modelId="{5976AAFC-08C5-4922-842C-3433B8CA6A74}">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gm:t>
    </dgm:pt>
    <dgm:pt modelId="{6787FAB8-C18B-4821-B84E-99E54A6C2ED7}" type="parTrans" cxnId="{F68E6F28-D415-46A8-81F3-1CDC1CCBF73E}">
      <dgm:prSet/>
      <dgm:spPr/>
      <dgm:t>
        <a:bodyPr/>
        <a:lstStyle/>
        <a:p>
          <a:endParaRPr lang="en-GB"/>
        </a:p>
      </dgm:t>
    </dgm:pt>
    <dgm:pt modelId="{3B05804F-F0C3-4349-8452-36B2513B6FC8}" type="sibTrans" cxnId="{F68E6F28-D415-46A8-81F3-1CDC1CCBF73E}">
      <dgm:prSet/>
      <dgm:spPr/>
      <dgm:t>
        <a:bodyPr/>
        <a:lstStyle/>
        <a:p>
          <a:endParaRPr lang="en-GB"/>
        </a:p>
      </dgm:t>
    </dgm:pt>
    <dgm:pt modelId="{7305A1CE-BBCE-486D-BFDD-E446E903F421}">
      <dgm:prSet custT="1"/>
      <dgm:spPr/>
      <dgm: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5 July</a:t>
          </a:r>
          <a:endPar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endParaRPr>
        </a:p>
      </dgm:t>
    </dgm:pt>
    <dgm:pt modelId="{C0E78865-CE0C-46FB-805C-55B344B88C64}" type="parTrans" cxnId="{FF9611E7-E65A-41F4-836C-30D4F95332E1}">
      <dgm:prSet/>
      <dgm:spPr/>
      <dgm:t>
        <a:bodyPr/>
        <a:lstStyle/>
        <a:p>
          <a:endParaRPr lang="en-GB"/>
        </a:p>
      </dgm:t>
    </dgm:pt>
    <dgm:pt modelId="{87A8177B-E14D-4296-839B-BC5D2A7A1B9E}" type="sibTrans" cxnId="{FF9611E7-E65A-41F4-836C-30D4F95332E1}">
      <dgm:prSet/>
      <dgm:spPr/>
      <dgm:t>
        <a:bodyPr/>
        <a:lstStyle/>
        <a:p>
          <a:endParaRPr lang="en-GB"/>
        </a:p>
      </dgm:t>
    </dgm:pt>
    <dgm:pt modelId="{034697DA-E727-4A2D-AD29-C015436AB5DB}">
      <dgm:prSet/>
      <dgm:spPr/>
      <dgm:t>
        <a:bodyPr/>
        <a:lstStyle/>
        <a:p>
          <a:r>
            <a:rPr lang="en-GB"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301B719A-F8D3-476D-9AC3-C3C97E974FBF}" type="parTrans" cxnId="{2E08D981-E0C6-46B0-94E8-6DC0690D804A}">
      <dgm:prSet/>
      <dgm:spPr/>
      <dgm:t>
        <a:bodyPr/>
        <a:lstStyle/>
        <a:p>
          <a:endParaRPr lang="en-GB"/>
        </a:p>
      </dgm:t>
    </dgm:pt>
    <dgm:pt modelId="{CBF19018-3679-4375-AFCE-D9764EB8B919}" type="sibTrans" cxnId="{2E08D981-E0C6-46B0-94E8-6DC0690D804A}">
      <dgm:prSet/>
      <dgm:spPr/>
      <dgm:t>
        <a:bodyPr/>
        <a:lstStyle/>
        <a:p>
          <a:endParaRPr lang="en-GB"/>
        </a:p>
      </dgm:t>
    </dgm:pt>
    <dgm:pt modelId="{008B170F-96EC-484F-AB8E-D3455C6685CF}">
      <dgm:prSet custT="1"/>
      <dgm:spPr/>
      <dgm: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14 May </a:t>
          </a:r>
        </a:p>
      </dgm:t>
    </dgm:pt>
    <dgm:pt modelId="{31DBDC52-2EFC-4B86-939C-B5A31114EB04}" type="parTrans" cxnId="{D6C41449-47BC-40BD-9AD1-9251968D6CF7}">
      <dgm:prSet/>
      <dgm:spPr/>
      <dgm:t>
        <a:bodyPr/>
        <a:lstStyle/>
        <a:p>
          <a:endParaRPr lang="en-GB"/>
        </a:p>
      </dgm:t>
    </dgm:pt>
    <dgm:pt modelId="{78959F3E-1872-45CF-ADE8-27B62BD92575}" type="sibTrans" cxnId="{D6C41449-47BC-40BD-9AD1-9251968D6CF7}">
      <dgm:prSet/>
      <dgm:spPr/>
      <dgm:t>
        <a:bodyPr/>
        <a:lstStyle/>
        <a:p>
          <a:endParaRPr lang="en-GB"/>
        </a:p>
      </dgm:t>
    </dgm:pt>
    <dgm:pt modelId="{FD377382-3DB0-443B-A1AA-B22C0B6DC7EE}">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application opens for 2025 entry</a:t>
          </a:r>
          <a:endParaRPr lang="en-GB" dirty="0">
            <a:latin typeface="Roboto Light" panose="02000000000000000000" pitchFamily="2" charset="0"/>
            <a:ea typeface="Roboto Light" panose="02000000000000000000" pitchFamily="2" charset="0"/>
            <a:cs typeface="Roboto Light" panose="02000000000000000000" pitchFamily="2" charset="0"/>
          </a:endParaRPr>
        </a:p>
      </dgm:t>
    </dgm:pt>
    <dgm:pt modelId="{45A89B22-BF90-4A55-ADB7-5673D658ECD6}" type="parTrans" cxnId="{522E4CC5-253A-4EC8-A664-92CFB51C6D83}">
      <dgm:prSet/>
      <dgm:spPr/>
      <dgm:t>
        <a:bodyPr/>
        <a:lstStyle/>
        <a:p>
          <a:endParaRPr lang="en-GB"/>
        </a:p>
      </dgm:t>
    </dgm:pt>
    <dgm:pt modelId="{80FC2D82-D42D-475F-A812-FB0CE01A4F71}" type="sibTrans" cxnId="{522E4CC5-253A-4EC8-A664-92CFB51C6D83}">
      <dgm:prSet/>
      <dgm:spPr/>
      <dgm:t>
        <a:bodyPr/>
        <a:lstStyle/>
        <a:p>
          <a:endParaRPr lang="en-GB"/>
        </a:p>
      </dgm:t>
    </dgm:pt>
    <dgm:pt modelId="{22B3A664-48A8-4ECC-B771-8AD26C70E78F}" type="pres">
      <dgm:prSet presAssocID="{16AA230B-9EE1-4C9D-8B47-259F1FD7138E}" presName="root" presStyleCnt="0">
        <dgm:presLayoutVars>
          <dgm:chMax/>
          <dgm:chPref/>
          <dgm:animLvl val="lvl"/>
        </dgm:presLayoutVars>
      </dgm:prSet>
      <dgm:spPr/>
    </dgm:pt>
    <dgm:pt modelId="{2901F951-B666-4D73-BE8A-B405CE4F691A}" type="pres">
      <dgm:prSet presAssocID="{16AA230B-9EE1-4C9D-8B47-259F1FD7138E}" presName="divider" presStyleLbl="fgAcc1" presStyleIdx="0" presStyleCnt="9"/>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42C7722C-D778-4D06-8AAC-EABED3E587AA}" type="pres">
      <dgm:prSet presAssocID="{16AA230B-9EE1-4C9D-8B47-259F1FD7138E}" presName="nodes" presStyleCnt="0">
        <dgm:presLayoutVars>
          <dgm:chMax/>
          <dgm:chPref/>
          <dgm:animLvl val="lvl"/>
        </dgm:presLayoutVars>
      </dgm:prSet>
      <dgm:spPr/>
    </dgm:pt>
    <dgm:pt modelId="{086E2839-11E4-4C20-A3FA-A3D6F17597FD}" type="pres">
      <dgm:prSet presAssocID="{9C7667CB-14C0-4A8F-8E67-74714F0900B1}" presName="composite" presStyleCnt="0"/>
      <dgm:spPr/>
    </dgm:pt>
    <dgm:pt modelId="{CC0BF558-845F-40EC-9D25-1A1372D539B0}" type="pres">
      <dgm:prSet presAssocID="{9C7667CB-14C0-4A8F-8E67-74714F0900B1}" presName="ConnectorPoint" presStyleLbl="lnNode1" presStyleIdx="0"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D85CDB1-F7FF-499F-A503-1DC77884DA60}" type="pres">
      <dgm:prSet presAssocID="{9C7667CB-14C0-4A8F-8E67-74714F0900B1}" presName="DropPinPlaceHolder" presStyleCnt="0"/>
      <dgm:spPr/>
    </dgm:pt>
    <dgm:pt modelId="{19D995EB-DFB2-4A69-A51C-892F0B96A4BE}" type="pres">
      <dgm:prSet presAssocID="{9C7667CB-14C0-4A8F-8E67-74714F0900B1}" presName="DropPin" presStyleLbl="alignNode1" presStyleIdx="0" presStyleCnt="8"/>
      <dgm:spPr/>
    </dgm:pt>
    <dgm:pt modelId="{0BBFD661-1EF1-49EA-B698-39CDD8703FE5}" type="pres">
      <dgm:prSet presAssocID="{9C7667CB-14C0-4A8F-8E67-74714F0900B1}"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48D8E842-4C8F-4368-ADBA-C3BF01336ADD}" type="pres">
      <dgm:prSet presAssocID="{9C7667CB-14C0-4A8F-8E67-74714F0900B1}" presName="L2TextContainer" presStyleLbl="revTx" presStyleIdx="0" presStyleCnt="16">
        <dgm:presLayoutVars>
          <dgm:bulletEnabled val="1"/>
        </dgm:presLayoutVars>
      </dgm:prSet>
      <dgm:spPr/>
    </dgm:pt>
    <dgm:pt modelId="{C2636B65-E491-4D02-9B90-919468EC465A}" type="pres">
      <dgm:prSet presAssocID="{9C7667CB-14C0-4A8F-8E67-74714F0900B1}" presName="L1TextContainer" presStyleLbl="revTx" presStyleIdx="1" presStyleCnt="16" custLinFactNeighborX="-719" custLinFactNeighborY="-3267">
        <dgm:presLayoutVars>
          <dgm:chMax val="1"/>
          <dgm:chPref val="1"/>
          <dgm:bulletEnabled val="1"/>
        </dgm:presLayoutVars>
      </dgm:prSet>
      <dgm:spPr/>
    </dgm:pt>
    <dgm:pt modelId="{459409A4-983E-49A6-A904-89067E6F322F}" type="pres">
      <dgm:prSet presAssocID="{9C7667CB-14C0-4A8F-8E67-74714F0900B1}" presName="ConnectLine" presStyleLbl="sibTrans1D1" presStyleIdx="0" presStyleCnt="8"/>
      <dgm:spPr>
        <a:noFill/>
        <a:ln w="12700" cap="flat" cmpd="sng" algn="ctr">
          <a:solidFill>
            <a:schemeClr val="accent2">
              <a:hueOff val="0"/>
              <a:satOff val="0"/>
              <a:lumOff val="0"/>
              <a:alphaOff val="0"/>
            </a:schemeClr>
          </a:solidFill>
          <a:prstDash val="dash"/>
          <a:miter lim="800000"/>
        </a:ln>
        <a:effectLst/>
      </dgm:spPr>
    </dgm:pt>
    <dgm:pt modelId="{5F121A8D-C3B8-4F08-8885-04E04527E54C}" type="pres">
      <dgm:prSet presAssocID="{9C7667CB-14C0-4A8F-8E67-74714F0900B1}" presName="EmptyPlaceHolder" presStyleCnt="0"/>
      <dgm:spPr/>
    </dgm:pt>
    <dgm:pt modelId="{BCF7637F-6884-463A-AC16-20775A3CD873}" type="pres">
      <dgm:prSet presAssocID="{67561B6C-AA36-4B6F-BB5E-74159DBFDAB0}" presName="spaceBetweenRectangles" presStyleCnt="0"/>
      <dgm:spPr/>
    </dgm:pt>
    <dgm:pt modelId="{42A1A5A9-51AC-46FF-AA76-9B559824AA4F}" type="pres">
      <dgm:prSet presAssocID="{008B170F-96EC-484F-AB8E-D3455C6685CF}" presName="composite" presStyleCnt="0"/>
      <dgm:spPr/>
    </dgm:pt>
    <dgm:pt modelId="{6403F9A2-8AF9-4B41-B4B3-1BFB71A89906}" type="pres">
      <dgm:prSet presAssocID="{008B170F-96EC-484F-AB8E-D3455C6685CF}" presName="ConnectorPoint" presStyleLbl="lnNode1" presStyleIdx="1"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A136840-9CD0-4FDB-BFFD-9B54F387E63C}" type="pres">
      <dgm:prSet presAssocID="{008B170F-96EC-484F-AB8E-D3455C6685CF}" presName="DropPinPlaceHolder" presStyleCnt="0"/>
      <dgm:spPr/>
    </dgm:pt>
    <dgm:pt modelId="{1BDECE43-E0A7-4228-B179-8F6377530F53}" type="pres">
      <dgm:prSet presAssocID="{008B170F-96EC-484F-AB8E-D3455C6685CF}" presName="DropPin" presStyleLbl="alignNode1" presStyleIdx="1" presStyleCnt="8"/>
      <dgm:spPr/>
    </dgm:pt>
    <dgm:pt modelId="{4C036A26-574B-4AAF-81A4-CA6D17A1CEB3}" type="pres">
      <dgm:prSet presAssocID="{008B170F-96EC-484F-AB8E-D3455C6685CF}"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D82EE58E-F96B-48AB-883D-A5D6D2CD33E7}" type="pres">
      <dgm:prSet presAssocID="{008B170F-96EC-484F-AB8E-D3455C6685CF}" presName="L2TextContainer" presStyleLbl="revTx" presStyleIdx="2" presStyleCnt="16">
        <dgm:presLayoutVars>
          <dgm:bulletEnabled val="1"/>
        </dgm:presLayoutVars>
      </dgm:prSet>
      <dgm:spPr/>
    </dgm:pt>
    <dgm:pt modelId="{6F221318-48BE-447B-A7D2-1849CBD86EE0}" type="pres">
      <dgm:prSet presAssocID="{008B170F-96EC-484F-AB8E-D3455C6685CF}" presName="L1TextContainer" presStyleLbl="revTx" presStyleIdx="3" presStyleCnt="16">
        <dgm:presLayoutVars>
          <dgm:chMax val="1"/>
          <dgm:chPref val="1"/>
          <dgm:bulletEnabled val="1"/>
        </dgm:presLayoutVars>
      </dgm:prSet>
      <dgm:spPr/>
    </dgm:pt>
    <dgm:pt modelId="{FD64E599-2E88-43E2-AD3C-0A310F8E3D0A}" type="pres">
      <dgm:prSet presAssocID="{008B170F-96EC-484F-AB8E-D3455C6685CF}" presName="ConnectLine" presStyleLbl="sibTrans1D1" presStyleIdx="1" presStyleCnt="8"/>
      <dgm:spPr>
        <a:noFill/>
        <a:ln w="12700" cap="flat" cmpd="sng" algn="ctr">
          <a:solidFill>
            <a:schemeClr val="accent3">
              <a:hueOff val="0"/>
              <a:satOff val="0"/>
              <a:lumOff val="0"/>
              <a:alphaOff val="0"/>
            </a:schemeClr>
          </a:solidFill>
          <a:prstDash val="dash"/>
          <a:miter lim="800000"/>
        </a:ln>
        <a:effectLst/>
      </dgm:spPr>
    </dgm:pt>
    <dgm:pt modelId="{120949CA-42AC-4EAE-A624-3C28B9622444}" type="pres">
      <dgm:prSet presAssocID="{008B170F-96EC-484F-AB8E-D3455C6685CF}" presName="EmptyPlaceHolder" presStyleCnt="0"/>
      <dgm:spPr/>
    </dgm:pt>
    <dgm:pt modelId="{D4B5A49F-601D-4717-95D2-550DCF74FC16}" type="pres">
      <dgm:prSet presAssocID="{78959F3E-1872-45CF-ADE8-27B62BD92575}" presName="spaceBetweenRectangles" presStyleCnt="0"/>
      <dgm:spPr/>
    </dgm:pt>
    <dgm:pt modelId="{0A2463A5-1C6C-4E37-8756-D44AB14AA966}" type="pres">
      <dgm:prSet presAssocID="{2B297445-5E87-4F78-B582-30CB9B792A0F}" presName="composite" presStyleCnt="0"/>
      <dgm:spPr/>
    </dgm:pt>
    <dgm:pt modelId="{E9119F53-3909-4818-B14B-2174E9A6416F}" type="pres">
      <dgm:prSet presAssocID="{2B297445-5E87-4F78-B582-30CB9B792A0F}" presName="ConnectorPoint" presStyleLbl="lnNode1" presStyleIdx="2"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3EB0995-F02A-480F-A2C1-EAE43838095F}" type="pres">
      <dgm:prSet presAssocID="{2B297445-5E87-4F78-B582-30CB9B792A0F}" presName="DropPinPlaceHolder" presStyleCnt="0"/>
      <dgm:spPr/>
    </dgm:pt>
    <dgm:pt modelId="{09006458-E236-4123-BD78-F46E55A74330}" type="pres">
      <dgm:prSet presAssocID="{2B297445-5E87-4F78-B582-30CB9B792A0F}" presName="DropPin" presStyleLbl="alignNode1" presStyleIdx="2" presStyleCnt="8"/>
      <dgm:spPr/>
    </dgm:pt>
    <dgm:pt modelId="{4F4243EF-4166-4B36-BD79-9E76BA568EF2}" type="pres">
      <dgm:prSet presAssocID="{2B297445-5E87-4F78-B582-30CB9B792A0F}"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B45FDA3A-BF0A-48F0-B263-8EDC85FF28DE}" type="pres">
      <dgm:prSet presAssocID="{2B297445-5E87-4F78-B582-30CB9B792A0F}" presName="L2TextContainer" presStyleLbl="revTx" presStyleIdx="4" presStyleCnt="16">
        <dgm:presLayoutVars>
          <dgm:bulletEnabled val="1"/>
        </dgm:presLayoutVars>
      </dgm:prSet>
      <dgm:spPr/>
    </dgm:pt>
    <dgm:pt modelId="{5AA5A3A1-2668-4E97-BC1C-DC2A0876D6AF}" type="pres">
      <dgm:prSet presAssocID="{2B297445-5E87-4F78-B582-30CB9B792A0F}" presName="L1TextContainer" presStyleLbl="revTx" presStyleIdx="5" presStyleCnt="16">
        <dgm:presLayoutVars>
          <dgm:chMax val="1"/>
          <dgm:chPref val="1"/>
          <dgm:bulletEnabled val="1"/>
        </dgm:presLayoutVars>
      </dgm:prSet>
      <dgm:spPr/>
    </dgm:pt>
    <dgm:pt modelId="{5CB986B8-86A6-4FF3-AB08-20559797C5EF}" type="pres">
      <dgm:prSet presAssocID="{2B297445-5E87-4F78-B582-30CB9B792A0F}" presName="ConnectLine" presStyleLbl="sibTrans1D1" presStyleIdx="2" presStyleCnt="8"/>
      <dgm:spPr>
        <a:noFill/>
        <a:ln w="12700" cap="flat" cmpd="sng" algn="ctr">
          <a:solidFill>
            <a:schemeClr val="accent4">
              <a:hueOff val="0"/>
              <a:satOff val="0"/>
              <a:lumOff val="0"/>
              <a:alphaOff val="0"/>
            </a:schemeClr>
          </a:solidFill>
          <a:prstDash val="dash"/>
          <a:miter lim="800000"/>
        </a:ln>
        <a:effectLst/>
      </dgm:spPr>
    </dgm:pt>
    <dgm:pt modelId="{FA24FBA2-94EF-428D-8E05-3938140844EE}" type="pres">
      <dgm:prSet presAssocID="{2B297445-5E87-4F78-B582-30CB9B792A0F}" presName="EmptyPlaceHolder" presStyleCnt="0"/>
      <dgm:spPr/>
    </dgm:pt>
    <dgm:pt modelId="{0C6633D2-1CA1-4237-9291-F0D36901F938}" type="pres">
      <dgm:prSet presAssocID="{1454B22E-E71E-47F9-95F1-43CC40C68EDA}" presName="spaceBetweenRectangles" presStyleCnt="0"/>
      <dgm:spPr/>
    </dgm:pt>
    <dgm:pt modelId="{A047394C-5E88-4CC7-9956-BAA78BC839E5}" type="pres">
      <dgm:prSet presAssocID="{9E427F55-8E92-4EE5-B3D8-B2855740D2F2}" presName="composite" presStyleCnt="0"/>
      <dgm:spPr/>
    </dgm:pt>
    <dgm:pt modelId="{59581467-F3E7-41E2-9119-06F99F9F7F6E}" type="pres">
      <dgm:prSet presAssocID="{9E427F55-8E92-4EE5-B3D8-B2855740D2F2}" presName="ConnectorPoint" presStyleLbl="lnNode1" presStyleIdx="3"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526990B-C20C-41D4-A45D-3468D2EBCD17}" type="pres">
      <dgm:prSet presAssocID="{9E427F55-8E92-4EE5-B3D8-B2855740D2F2}" presName="DropPinPlaceHolder" presStyleCnt="0"/>
      <dgm:spPr/>
    </dgm:pt>
    <dgm:pt modelId="{57593990-0D3D-4A22-813C-486BFFE36BDA}" type="pres">
      <dgm:prSet presAssocID="{9E427F55-8E92-4EE5-B3D8-B2855740D2F2}" presName="DropPin" presStyleLbl="alignNode1" presStyleIdx="3" presStyleCnt="8"/>
      <dgm:spPr/>
    </dgm:pt>
    <dgm:pt modelId="{69C4CEFA-A100-4B71-9919-01052397F6BA}" type="pres">
      <dgm:prSet presAssocID="{9E427F55-8E92-4EE5-B3D8-B2855740D2F2}"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C84C3B8A-0A4A-417F-9130-69FEB3130828}" type="pres">
      <dgm:prSet presAssocID="{9E427F55-8E92-4EE5-B3D8-B2855740D2F2}" presName="L2TextContainer" presStyleLbl="revTx" presStyleIdx="6" presStyleCnt="16">
        <dgm:presLayoutVars>
          <dgm:bulletEnabled val="1"/>
        </dgm:presLayoutVars>
      </dgm:prSet>
      <dgm:spPr/>
    </dgm:pt>
    <dgm:pt modelId="{5D87BB61-98FA-4FD8-BE5F-F6566298EC51}" type="pres">
      <dgm:prSet presAssocID="{9E427F55-8E92-4EE5-B3D8-B2855740D2F2}" presName="L1TextContainer" presStyleLbl="revTx" presStyleIdx="7" presStyleCnt="16">
        <dgm:presLayoutVars>
          <dgm:chMax val="1"/>
          <dgm:chPref val="1"/>
          <dgm:bulletEnabled val="1"/>
        </dgm:presLayoutVars>
      </dgm:prSet>
      <dgm:spPr/>
    </dgm:pt>
    <dgm:pt modelId="{2999627A-F398-4640-88A8-B22A87717434}" type="pres">
      <dgm:prSet presAssocID="{9E427F55-8E92-4EE5-B3D8-B2855740D2F2}" presName="ConnectLine" presStyleLbl="sibTrans1D1" presStyleIdx="3" presStyleCnt="8"/>
      <dgm:spPr>
        <a:noFill/>
        <a:ln w="12700" cap="flat" cmpd="sng" algn="ctr">
          <a:solidFill>
            <a:schemeClr val="accent5">
              <a:hueOff val="0"/>
              <a:satOff val="0"/>
              <a:lumOff val="0"/>
              <a:alphaOff val="0"/>
            </a:schemeClr>
          </a:solidFill>
          <a:prstDash val="dash"/>
          <a:miter lim="800000"/>
        </a:ln>
        <a:effectLst/>
      </dgm:spPr>
    </dgm:pt>
    <dgm:pt modelId="{C4EAB1D4-11DD-49CA-97EF-3C538B00A7DF}" type="pres">
      <dgm:prSet presAssocID="{9E427F55-8E92-4EE5-B3D8-B2855740D2F2}" presName="EmptyPlaceHolder" presStyleCnt="0"/>
      <dgm:spPr/>
    </dgm:pt>
    <dgm:pt modelId="{7742A2C6-CC1F-4A5F-80CB-3193A454D9CE}" type="pres">
      <dgm:prSet presAssocID="{87D122BB-0FF1-479D-AA22-017848350167}" presName="spaceBetweenRectangles" presStyleCnt="0"/>
      <dgm:spPr/>
    </dgm:pt>
    <dgm:pt modelId="{66158FBC-4711-4ACA-A17D-642D6A5EEB5A}" type="pres">
      <dgm:prSet presAssocID="{9BC9A4D4-C58F-4EF9-B508-43A456F22ED9}" presName="composite" presStyleCnt="0"/>
      <dgm:spPr/>
    </dgm:pt>
    <dgm:pt modelId="{DA0CD022-E2B0-4C5F-9C08-5977498F92E3}" type="pres">
      <dgm:prSet presAssocID="{9BC9A4D4-C58F-4EF9-B508-43A456F22ED9}" presName="ConnectorPoint" presStyleLbl="lnNode1" presStyleIdx="4" presStyleCnt="8"/>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C9491A2-E23A-4E28-86FD-5D77712545E2}" type="pres">
      <dgm:prSet presAssocID="{9BC9A4D4-C58F-4EF9-B508-43A456F22ED9}" presName="DropPinPlaceHolder" presStyleCnt="0"/>
      <dgm:spPr/>
    </dgm:pt>
    <dgm:pt modelId="{A1796896-22BE-423A-9889-3D9C97F603A5}" type="pres">
      <dgm:prSet presAssocID="{9BC9A4D4-C58F-4EF9-B508-43A456F22ED9}" presName="DropPin" presStyleLbl="alignNode1" presStyleIdx="4" presStyleCnt="8"/>
      <dgm:spPr/>
    </dgm:pt>
    <dgm:pt modelId="{8EDE1725-8DBF-45E1-85E8-2DC28D66C062}" type="pres">
      <dgm:prSet presAssocID="{9BC9A4D4-C58F-4EF9-B508-43A456F22ED9}"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98AFE85B-CE48-4464-BE2C-44C37DBD7AB4}" type="pres">
      <dgm:prSet presAssocID="{9BC9A4D4-C58F-4EF9-B508-43A456F22ED9}" presName="L2TextContainer" presStyleLbl="revTx" presStyleIdx="8" presStyleCnt="16">
        <dgm:presLayoutVars>
          <dgm:bulletEnabled val="1"/>
        </dgm:presLayoutVars>
      </dgm:prSet>
      <dgm:spPr/>
    </dgm:pt>
    <dgm:pt modelId="{A4B515E9-A4A5-40D4-9CCB-21A7643920CF}" type="pres">
      <dgm:prSet presAssocID="{9BC9A4D4-C58F-4EF9-B508-43A456F22ED9}" presName="L1TextContainer" presStyleLbl="revTx" presStyleIdx="9" presStyleCnt="16">
        <dgm:presLayoutVars>
          <dgm:chMax val="1"/>
          <dgm:chPref val="1"/>
          <dgm:bulletEnabled val="1"/>
        </dgm:presLayoutVars>
      </dgm:prSet>
      <dgm:spPr/>
    </dgm:pt>
    <dgm:pt modelId="{7D741D70-100C-44F9-8CC5-7FDEE20AE00B}" type="pres">
      <dgm:prSet presAssocID="{9BC9A4D4-C58F-4EF9-B508-43A456F22ED9}" presName="ConnectLine" presStyleLbl="sibTrans1D1" presStyleIdx="4" presStyleCnt="8"/>
      <dgm:spPr>
        <a:noFill/>
        <a:ln w="12700" cap="flat" cmpd="sng" algn="ctr">
          <a:solidFill>
            <a:schemeClr val="accent6">
              <a:hueOff val="0"/>
              <a:satOff val="0"/>
              <a:lumOff val="0"/>
              <a:alphaOff val="0"/>
            </a:schemeClr>
          </a:solidFill>
          <a:prstDash val="dash"/>
          <a:miter lim="800000"/>
        </a:ln>
        <a:effectLst/>
      </dgm:spPr>
    </dgm:pt>
    <dgm:pt modelId="{1B1FEFA9-4410-48FD-B3B5-292A5BB0E722}" type="pres">
      <dgm:prSet presAssocID="{9BC9A4D4-C58F-4EF9-B508-43A456F22ED9}" presName="EmptyPlaceHolder" presStyleCnt="0"/>
      <dgm:spPr/>
    </dgm:pt>
    <dgm:pt modelId="{6DF7681C-639A-499A-8A56-48AE9D4389E9}" type="pres">
      <dgm:prSet presAssocID="{12C6EBC7-E014-497C-9A09-3CB4C271D93F}" presName="spaceBetweenRectangles" presStyleCnt="0"/>
      <dgm:spPr/>
    </dgm:pt>
    <dgm:pt modelId="{3A600459-1B47-416E-ABCA-43D94394B0BD}" type="pres">
      <dgm:prSet presAssocID="{1A10DD1A-A753-4F92-B4F0-DE3E37373CE9}" presName="composite" presStyleCnt="0"/>
      <dgm:spPr/>
    </dgm:pt>
    <dgm:pt modelId="{F4F558D1-3ADE-4235-91D8-DDA523D67B71}" type="pres">
      <dgm:prSet presAssocID="{1A10DD1A-A753-4F92-B4F0-DE3E37373CE9}" presName="ConnectorPoint" presStyleLbl="lnNode1" presStyleIdx="5"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211A844-7CC8-4EB3-81F4-55F5CE819B46}" type="pres">
      <dgm:prSet presAssocID="{1A10DD1A-A753-4F92-B4F0-DE3E37373CE9}" presName="DropPinPlaceHolder" presStyleCnt="0"/>
      <dgm:spPr/>
    </dgm:pt>
    <dgm:pt modelId="{7685634B-98FE-4D16-9431-F075C0375306}" type="pres">
      <dgm:prSet presAssocID="{1A10DD1A-A753-4F92-B4F0-DE3E37373CE9}" presName="DropPin" presStyleLbl="alignNode1" presStyleIdx="5" presStyleCnt="8"/>
      <dgm:spPr/>
    </dgm:pt>
    <dgm:pt modelId="{F5C6CAAD-2B1F-4D6C-8247-36EBD5D9A47F}" type="pres">
      <dgm:prSet presAssocID="{1A10DD1A-A753-4F92-B4F0-DE3E37373CE9}"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539BDCCB-8333-4ED9-9556-EAB45E667B00}" type="pres">
      <dgm:prSet presAssocID="{1A10DD1A-A753-4F92-B4F0-DE3E37373CE9}" presName="L2TextContainer" presStyleLbl="revTx" presStyleIdx="10" presStyleCnt="16">
        <dgm:presLayoutVars>
          <dgm:bulletEnabled val="1"/>
        </dgm:presLayoutVars>
      </dgm:prSet>
      <dgm:spPr/>
    </dgm:pt>
    <dgm:pt modelId="{EEE5AA7E-0A68-4495-8E26-5F3BE5B33226}" type="pres">
      <dgm:prSet presAssocID="{1A10DD1A-A753-4F92-B4F0-DE3E37373CE9}" presName="L1TextContainer" presStyleLbl="revTx" presStyleIdx="11" presStyleCnt="16">
        <dgm:presLayoutVars>
          <dgm:chMax val="1"/>
          <dgm:chPref val="1"/>
          <dgm:bulletEnabled val="1"/>
        </dgm:presLayoutVars>
      </dgm:prSet>
      <dgm:spPr/>
    </dgm:pt>
    <dgm:pt modelId="{4D47442E-434E-4FA3-9545-7BE2F13582B3}" type="pres">
      <dgm:prSet presAssocID="{1A10DD1A-A753-4F92-B4F0-DE3E37373CE9}" presName="ConnectLine" presStyleLbl="sibTrans1D1" presStyleIdx="5" presStyleCnt="8"/>
      <dgm:spPr>
        <a:noFill/>
        <a:ln w="12700" cap="flat" cmpd="sng" algn="ctr">
          <a:solidFill>
            <a:schemeClr val="accent2">
              <a:hueOff val="0"/>
              <a:satOff val="0"/>
              <a:lumOff val="0"/>
              <a:alphaOff val="0"/>
            </a:schemeClr>
          </a:solidFill>
          <a:prstDash val="dash"/>
          <a:miter lim="800000"/>
        </a:ln>
        <a:effectLst/>
      </dgm:spPr>
    </dgm:pt>
    <dgm:pt modelId="{E3720900-84FA-4F1C-88EB-9E4CD5DD62A6}" type="pres">
      <dgm:prSet presAssocID="{1A10DD1A-A753-4F92-B4F0-DE3E37373CE9}" presName="EmptyPlaceHolder" presStyleCnt="0"/>
      <dgm:spPr/>
    </dgm:pt>
    <dgm:pt modelId="{E2B83CFD-5DE9-4AC9-9226-18678E7256F4}" type="pres">
      <dgm:prSet presAssocID="{833C4916-616A-4EFB-9F29-C2706959AD77}" presName="spaceBetweenRectangles" presStyleCnt="0"/>
      <dgm:spPr/>
    </dgm:pt>
    <dgm:pt modelId="{B395DC39-94CC-4010-A021-60F30F06F9F4}" type="pres">
      <dgm:prSet presAssocID="{E61E14D3-5723-4FD2-BCEA-4D5A336CC2F8}" presName="composite" presStyleCnt="0"/>
      <dgm:spPr/>
    </dgm:pt>
    <dgm:pt modelId="{18BE5796-0860-487D-831A-232EEB1DCD7F}" type="pres">
      <dgm:prSet presAssocID="{E61E14D3-5723-4FD2-BCEA-4D5A336CC2F8}" presName="ConnectorPoint" presStyleLbl="lnNode1" presStyleIdx="6"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C23621C-F5EA-4A52-AEB8-1DAE7E2418A6}" type="pres">
      <dgm:prSet presAssocID="{E61E14D3-5723-4FD2-BCEA-4D5A336CC2F8}" presName="DropPinPlaceHolder" presStyleCnt="0"/>
      <dgm:spPr/>
    </dgm:pt>
    <dgm:pt modelId="{855126EF-9861-4521-9713-6FD3BA92A3B3}" type="pres">
      <dgm:prSet presAssocID="{E61E14D3-5723-4FD2-BCEA-4D5A336CC2F8}" presName="DropPin" presStyleLbl="alignNode1" presStyleIdx="6" presStyleCnt="8"/>
      <dgm:spPr/>
    </dgm:pt>
    <dgm:pt modelId="{0B54B324-77FA-43DB-8026-721037734EBF}" type="pres">
      <dgm:prSet presAssocID="{E61E14D3-5723-4FD2-BCEA-4D5A336CC2F8}"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142A7759-A78B-47CB-9099-F6AD34597CA5}" type="pres">
      <dgm:prSet presAssocID="{E61E14D3-5723-4FD2-BCEA-4D5A336CC2F8}" presName="L2TextContainer" presStyleLbl="revTx" presStyleIdx="12" presStyleCnt="16">
        <dgm:presLayoutVars>
          <dgm:bulletEnabled val="1"/>
        </dgm:presLayoutVars>
      </dgm:prSet>
      <dgm:spPr/>
    </dgm:pt>
    <dgm:pt modelId="{6749E0AB-4B46-4F4A-AA72-8E7E37D9EB13}" type="pres">
      <dgm:prSet presAssocID="{E61E14D3-5723-4FD2-BCEA-4D5A336CC2F8}" presName="L1TextContainer" presStyleLbl="revTx" presStyleIdx="13" presStyleCnt="16">
        <dgm:presLayoutVars>
          <dgm:chMax val="1"/>
          <dgm:chPref val="1"/>
          <dgm:bulletEnabled val="1"/>
        </dgm:presLayoutVars>
      </dgm:prSet>
      <dgm:spPr/>
    </dgm:pt>
    <dgm:pt modelId="{0A13FC7B-E04F-48C3-BC23-E73215B21296}" type="pres">
      <dgm:prSet presAssocID="{E61E14D3-5723-4FD2-BCEA-4D5A336CC2F8}" presName="ConnectLine" presStyleLbl="sibTrans1D1" presStyleIdx="6" presStyleCnt="8"/>
      <dgm:spPr>
        <a:noFill/>
        <a:ln w="12700" cap="flat" cmpd="sng" algn="ctr">
          <a:solidFill>
            <a:schemeClr val="accent3">
              <a:hueOff val="0"/>
              <a:satOff val="0"/>
              <a:lumOff val="0"/>
              <a:alphaOff val="0"/>
            </a:schemeClr>
          </a:solidFill>
          <a:prstDash val="dash"/>
          <a:miter lim="800000"/>
        </a:ln>
        <a:effectLst/>
      </dgm:spPr>
    </dgm:pt>
    <dgm:pt modelId="{94482EB0-DC44-4DAD-AF34-704D9655FB30}" type="pres">
      <dgm:prSet presAssocID="{E61E14D3-5723-4FD2-BCEA-4D5A336CC2F8}" presName="EmptyPlaceHolder" presStyleCnt="0"/>
      <dgm:spPr/>
    </dgm:pt>
    <dgm:pt modelId="{41C1098B-B8BA-4A42-A8B8-05FA0A65F826}" type="pres">
      <dgm:prSet presAssocID="{B9937D21-99D4-4355-9366-EAA4A3A63CA8}" presName="spaceBetweenRectangles" presStyleCnt="0"/>
      <dgm:spPr/>
    </dgm:pt>
    <dgm:pt modelId="{BCE6D59E-A629-4CC8-B9DA-FE95D9F0CD97}" type="pres">
      <dgm:prSet presAssocID="{7305A1CE-BBCE-486D-BFDD-E446E903F421}" presName="composite" presStyleCnt="0"/>
      <dgm:spPr/>
    </dgm:pt>
    <dgm:pt modelId="{3F50AB42-5BE1-4CDB-922C-A42202C6BC7E}" type="pres">
      <dgm:prSet presAssocID="{7305A1CE-BBCE-486D-BFDD-E446E903F421}" presName="ConnectorPoint" presStyleLbl="lnNode1" presStyleIdx="7"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BEAD6A2-A7F4-4661-B4E0-ACABB57A4B49}" type="pres">
      <dgm:prSet presAssocID="{7305A1CE-BBCE-486D-BFDD-E446E903F421}" presName="DropPinPlaceHolder" presStyleCnt="0"/>
      <dgm:spPr/>
    </dgm:pt>
    <dgm:pt modelId="{75352307-D5B3-4177-A9CC-F9FB9952CE89}" type="pres">
      <dgm:prSet presAssocID="{7305A1CE-BBCE-486D-BFDD-E446E903F421}" presName="DropPin" presStyleLbl="alignNode1" presStyleIdx="7" presStyleCnt="8"/>
      <dgm:spPr/>
    </dgm:pt>
    <dgm:pt modelId="{D699D265-074A-4B09-A3D3-49795ECEE349}" type="pres">
      <dgm:prSet presAssocID="{7305A1CE-BBCE-486D-BFDD-E446E903F421}"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E8BED6B7-F3FB-4395-BC37-AE0B54F0392E}" type="pres">
      <dgm:prSet presAssocID="{7305A1CE-BBCE-486D-BFDD-E446E903F421}" presName="L2TextContainer" presStyleLbl="revTx" presStyleIdx="14" presStyleCnt="16">
        <dgm:presLayoutVars>
          <dgm:bulletEnabled val="1"/>
        </dgm:presLayoutVars>
      </dgm:prSet>
      <dgm:spPr/>
    </dgm:pt>
    <dgm:pt modelId="{094F82B1-9AD5-425C-903C-BB56F1862A07}" type="pres">
      <dgm:prSet presAssocID="{7305A1CE-BBCE-486D-BFDD-E446E903F421}" presName="L1TextContainer" presStyleLbl="revTx" presStyleIdx="15" presStyleCnt="16">
        <dgm:presLayoutVars>
          <dgm:chMax val="1"/>
          <dgm:chPref val="1"/>
          <dgm:bulletEnabled val="1"/>
        </dgm:presLayoutVars>
      </dgm:prSet>
      <dgm:spPr/>
    </dgm:pt>
    <dgm:pt modelId="{82B5ADF5-D7B3-481B-BB8F-5E918D55E515}" type="pres">
      <dgm:prSet presAssocID="{7305A1CE-BBCE-486D-BFDD-E446E903F421}" presName="ConnectLine" presStyleLbl="sibTrans1D1" presStyleIdx="7" presStyleCnt="8"/>
      <dgm:spPr>
        <a:noFill/>
        <a:ln w="12700" cap="flat" cmpd="sng" algn="ctr">
          <a:solidFill>
            <a:schemeClr val="accent4">
              <a:hueOff val="0"/>
              <a:satOff val="0"/>
              <a:lumOff val="0"/>
              <a:alphaOff val="0"/>
            </a:schemeClr>
          </a:solidFill>
          <a:prstDash val="dash"/>
          <a:miter lim="800000"/>
        </a:ln>
        <a:effectLst/>
      </dgm:spPr>
    </dgm:pt>
    <dgm:pt modelId="{769FA8C9-8AB0-4BD8-A9CF-A9E38833B3CB}" type="pres">
      <dgm:prSet presAssocID="{7305A1CE-BBCE-486D-BFDD-E446E903F421}" presName="EmptyPlaceHolder" presStyleCnt="0"/>
      <dgm:spPr/>
    </dgm:pt>
  </dgm:ptLst>
  <dgm:cxnLst>
    <dgm:cxn modelId="{DBB97901-9C9B-4678-AB77-4C95D140F5D2}" type="presOf" srcId="{FD377382-3DB0-443B-A1AA-B22C0B6DC7EE}" destId="{D82EE58E-F96B-48AB-883D-A5D6D2CD33E7}" srcOrd="0" destOrd="0" presId="urn:microsoft.com/office/officeart/2017/3/layout/DropPinTimeline"/>
    <dgm:cxn modelId="{0A026D03-37A6-4330-8A68-A217BD5C739A}" type="presOf" srcId="{F08529C4-2C16-48A0-B649-C35E079E27C7}" destId="{48D8E842-4C8F-4368-ADBA-C3BF01336ADD}" srcOrd="0" destOrd="0" presId="urn:microsoft.com/office/officeart/2017/3/layout/DropPinTimeline"/>
    <dgm:cxn modelId="{74771411-3EB6-4107-AC2C-4C0C93C6314C}" type="presOf" srcId="{9C7667CB-14C0-4A8F-8E67-74714F0900B1}" destId="{C2636B65-E491-4D02-9B90-919468EC465A}" srcOrd="0" destOrd="0" presId="urn:microsoft.com/office/officeart/2017/3/layout/DropPinTimeline"/>
    <dgm:cxn modelId="{15D4DB14-FD60-4115-BFB0-34EB7A4DE74D}" srcId="{9BC9A4D4-C58F-4EF9-B508-43A456F22ED9}" destId="{B675936A-3FA4-4E56-92A1-8E1FC6361235}" srcOrd="0" destOrd="0" parTransId="{BC77E3FC-7096-4407-A605-21AE7B05B7A0}" sibTransId="{632421B7-D187-4E77-96DB-E8875ECFA74C}"/>
    <dgm:cxn modelId="{1A647917-D6CD-43D5-BBFF-E24D37EAD9A7}" type="presOf" srcId="{034697DA-E727-4A2D-AD29-C015436AB5DB}" destId="{E8BED6B7-F3FB-4395-BC37-AE0B54F0392E}" srcOrd="0" destOrd="0" presId="urn:microsoft.com/office/officeart/2017/3/layout/DropPinTimeline"/>
    <dgm:cxn modelId="{2C0FB518-7D88-48C2-9D59-DD997B09B26D}" type="presOf" srcId="{9E427F55-8E92-4EE5-B3D8-B2855740D2F2}" destId="{5D87BB61-98FA-4FD8-BE5F-F6566298EC51}" srcOrd="0" destOrd="0" presId="urn:microsoft.com/office/officeart/2017/3/layout/DropPinTimeline"/>
    <dgm:cxn modelId="{64C4A423-0855-4F8B-AD07-7B8CE474A616}" type="presOf" srcId="{506C83D4-90B4-40B6-8337-C81D68FE5EB8}" destId="{539BDCCB-8333-4ED9-9556-EAB45E667B00}" srcOrd="0" destOrd="0" presId="urn:microsoft.com/office/officeart/2017/3/layout/DropPinTimeline"/>
    <dgm:cxn modelId="{F68E6F28-D415-46A8-81F3-1CDC1CCBF73E}" srcId="{E61E14D3-5723-4FD2-BCEA-4D5A336CC2F8}" destId="{5976AAFC-08C5-4922-842C-3433B8CA6A74}" srcOrd="0" destOrd="0" parTransId="{6787FAB8-C18B-4821-B84E-99E54A6C2ED7}" sibTransId="{3B05804F-F0C3-4349-8452-36B2513B6FC8}"/>
    <dgm:cxn modelId="{3434CC29-4FEF-417E-9FAE-09BC043DC55B}" srcId="{16AA230B-9EE1-4C9D-8B47-259F1FD7138E}" destId="{1A10DD1A-A753-4F92-B4F0-DE3E37373CE9}" srcOrd="5" destOrd="0" parTransId="{E026FEE9-1072-4363-BC3E-E520DBAE5D0C}" sibTransId="{833C4916-616A-4EFB-9F29-C2706959AD77}"/>
    <dgm:cxn modelId="{44FC3834-DAE6-4D5D-BFC6-7892FDED65B6}" srcId="{16AA230B-9EE1-4C9D-8B47-259F1FD7138E}" destId="{2B297445-5E87-4F78-B582-30CB9B792A0F}" srcOrd="2" destOrd="0" parTransId="{C2FAC84A-0DB2-41AC-ADB8-935E4E9260E2}" sibTransId="{1454B22E-E71E-47F9-95F1-43CC40C68EDA}"/>
    <dgm:cxn modelId="{1142863F-E9F3-41B0-B9DC-8590C68139CF}" type="presOf" srcId="{1A10DD1A-A753-4F92-B4F0-DE3E37373CE9}" destId="{EEE5AA7E-0A68-4495-8E26-5F3BE5B33226}" srcOrd="0" destOrd="0" presId="urn:microsoft.com/office/officeart/2017/3/layout/DropPinTimeline"/>
    <dgm:cxn modelId="{67096967-92A0-40BC-9186-117F3CEA777D}" srcId="{1A10DD1A-A753-4F92-B4F0-DE3E37373CE9}" destId="{506C83D4-90B4-40B6-8337-C81D68FE5EB8}" srcOrd="0" destOrd="0" parTransId="{DFC20846-3A7D-4317-B490-9B662A47A3BF}" sibTransId="{91577DF4-E526-407B-AAC7-8ACD49FE14C6}"/>
    <dgm:cxn modelId="{D6C41449-47BC-40BD-9AD1-9251968D6CF7}" srcId="{16AA230B-9EE1-4C9D-8B47-259F1FD7138E}" destId="{008B170F-96EC-484F-AB8E-D3455C6685CF}" srcOrd="1" destOrd="0" parTransId="{31DBDC52-2EFC-4B86-939C-B5A31114EB04}" sibTransId="{78959F3E-1872-45CF-ADE8-27B62BD92575}"/>
    <dgm:cxn modelId="{7A26616B-6627-49C0-8EB2-1766F23C0FAD}" type="presOf" srcId="{9BC9A4D4-C58F-4EF9-B508-43A456F22ED9}" destId="{A4B515E9-A4A5-40D4-9CCB-21A7643920CF}" srcOrd="0" destOrd="0" presId="urn:microsoft.com/office/officeart/2017/3/layout/DropPinTimeline"/>
    <dgm:cxn modelId="{7F2F474D-FAD0-4327-940D-B3FD46A1618F}" type="presOf" srcId="{2B297445-5E87-4F78-B582-30CB9B792A0F}" destId="{5AA5A3A1-2668-4E97-BC1C-DC2A0876D6AF}" srcOrd="0" destOrd="0" presId="urn:microsoft.com/office/officeart/2017/3/layout/DropPinTimeline"/>
    <dgm:cxn modelId="{77ADFA50-04DF-420F-874F-635A1CB8E635}" srcId="{16AA230B-9EE1-4C9D-8B47-259F1FD7138E}" destId="{9C7667CB-14C0-4A8F-8E67-74714F0900B1}" srcOrd="0" destOrd="0" parTransId="{3AF6EEC2-4DDF-448D-A02B-3CD8A31EBBD5}" sibTransId="{67561B6C-AA36-4B6F-BB5E-74159DBFDAB0}"/>
    <dgm:cxn modelId="{BAC5C354-02AE-4264-9EDC-2027F5340B40}" srcId="{9E427F55-8E92-4EE5-B3D8-B2855740D2F2}" destId="{138E19EE-1435-4423-8882-BCE0DE7BC564}" srcOrd="0" destOrd="0" parTransId="{8C611824-AEB4-43E9-8D35-B5C885D8F543}" sibTransId="{76C860B7-5036-4D2C-B9D3-BC1FF3E6EE5C}"/>
    <dgm:cxn modelId="{9152D755-FE01-4BD5-9739-B442F5BD7B08}" type="presOf" srcId="{B675936A-3FA4-4E56-92A1-8E1FC6361235}" destId="{98AFE85B-CE48-4464-BE2C-44C37DBD7AB4}" srcOrd="0" destOrd="0" presId="urn:microsoft.com/office/officeart/2017/3/layout/DropPinTimeline"/>
    <dgm:cxn modelId="{1552AA7E-1FF4-4267-BC57-52BEE847786D}" type="presOf" srcId="{5976AAFC-08C5-4922-842C-3433B8CA6A74}" destId="{142A7759-A78B-47CB-9099-F6AD34597CA5}" srcOrd="0" destOrd="0" presId="urn:microsoft.com/office/officeart/2017/3/layout/DropPinTimeline"/>
    <dgm:cxn modelId="{2E08D981-E0C6-46B0-94E8-6DC0690D804A}" srcId="{7305A1CE-BBCE-486D-BFDD-E446E903F421}" destId="{034697DA-E727-4A2D-AD29-C015436AB5DB}" srcOrd="0" destOrd="0" parTransId="{301B719A-F8D3-476D-9AC3-C3C97E974FBF}" sibTransId="{CBF19018-3679-4375-AFCE-D9764EB8B919}"/>
    <dgm:cxn modelId="{7351CC8A-E01F-469B-B430-88CD3FFCAA21}" srcId="{16AA230B-9EE1-4C9D-8B47-259F1FD7138E}" destId="{9BC9A4D4-C58F-4EF9-B508-43A456F22ED9}" srcOrd="4" destOrd="0" parTransId="{055A3F73-8BFE-43F7-9BF6-163F5F442FD2}" sibTransId="{12C6EBC7-E014-497C-9A09-3CB4C271D93F}"/>
    <dgm:cxn modelId="{212F189D-3C04-4450-940E-8D2CBBC3A199}" type="presOf" srcId="{008B170F-96EC-484F-AB8E-D3455C6685CF}" destId="{6F221318-48BE-447B-A7D2-1849CBD86EE0}" srcOrd="0" destOrd="0" presId="urn:microsoft.com/office/officeart/2017/3/layout/DropPinTimeline"/>
    <dgm:cxn modelId="{44E45CAF-9D57-40B3-8139-B8D5C888C2AF}" type="presOf" srcId="{E61E14D3-5723-4FD2-BCEA-4D5A336CC2F8}" destId="{6749E0AB-4B46-4F4A-AA72-8E7E37D9EB13}" srcOrd="0" destOrd="0" presId="urn:microsoft.com/office/officeart/2017/3/layout/DropPinTimeline"/>
    <dgm:cxn modelId="{522E4CC5-253A-4EC8-A664-92CFB51C6D83}" srcId="{008B170F-96EC-484F-AB8E-D3455C6685CF}" destId="{FD377382-3DB0-443B-A1AA-B22C0B6DC7EE}" srcOrd="0" destOrd="0" parTransId="{45A89B22-BF90-4A55-ADB7-5673D658ECD6}" sibTransId="{80FC2D82-D42D-475F-A812-FB0CE01A4F71}"/>
    <dgm:cxn modelId="{ADE4F0C7-F23D-4364-8F3E-173DA4A448BE}" type="presOf" srcId="{CCD3D035-EB76-4F6D-9BB7-D8D770D9485C}" destId="{B45FDA3A-BF0A-48F0-B263-8EDC85FF28DE}" srcOrd="0" destOrd="0" presId="urn:microsoft.com/office/officeart/2017/3/layout/DropPinTimeline"/>
    <dgm:cxn modelId="{DEA53ACB-856E-4CA1-B28A-CE200CDA1D25}" srcId="{9C7667CB-14C0-4A8F-8E67-74714F0900B1}" destId="{F08529C4-2C16-48A0-B649-C35E079E27C7}" srcOrd="0" destOrd="0" parTransId="{F2E90A74-737E-45BF-9727-699E29EB5CA6}" sibTransId="{9F48819B-ACEB-4E02-A8C8-5F7BC98979F4}"/>
    <dgm:cxn modelId="{215C56CB-8DE3-4002-A61B-A2E4D2AC4218}" type="presOf" srcId="{138E19EE-1435-4423-8882-BCE0DE7BC564}" destId="{C84C3B8A-0A4A-417F-9130-69FEB3130828}" srcOrd="0" destOrd="0" presId="urn:microsoft.com/office/officeart/2017/3/layout/DropPinTimeline"/>
    <dgm:cxn modelId="{5CD4B2DA-C750-45DD-BE56-814A599FB1BA}" type="presOf" srcId="{16AA230B-9EE1-4C9D-8B47-259F1FD7138E}" destId="{22B3A664-48A8-4ECC-B771-8AD26C70E78F}" srcOrd="0" destOrd="0" presId="urn:microsoft.com/office/officeart/2017/3/layout/DropPinTimeline"/>
    <dgm:cxn modelId="{FF9611E7-E65A-41F4-836C-30D4F95332E1}" srcId="{16AA230B-9EE1-4C9D-8B47-259F1FD7138E}" destId="{7305A1CE-BBCE-486D-BFDD-E446E903F421}" srcOrd="7" destOrd="0" parTransId="{C0E78865-CE0C-46FB-805C-55B344B88C64}" sibTransId="{87A8177B-E14D-4296-839B-BC5D2A7A1B9E}"/>
    <dgm:cxn modelId="{1FC803F5-D68B-4AB3-B893-D8626B9C2B74}" srcId="{16AA230B-9EE1-4C9D-8B47-259F1FD7138E}" destId="{E61E14D3-5723-4FD2-BCEA-4D5A336CC2F8}" srcOrd="6" destOrd="0" parTransId="{2A0273A2-94C0-4C29-B993-687ED0E8C620}" sibTransId="{B9937D21-99D4-4355-9366-EAA4A3A63CA8}"/>
    <dgm:cxn modelId="{2F2713F7-FEAB-43C6-BEAD-9183A219E180}" srcId="{2B297445-5E87-4F78-B582-30CB9B792A0F}" destId="{CCD3D035-EB76-4F6D-9BB7-D8D770D9485C}" srcOrd="0" destOrd="0" parTransId="{2E2EB29F-D2EE-4F83-A879-EBAF6CBB8C9D}" sibTransId="{3DE1FFCB-E06A-4DAB-A307-8B8337C94C43}"/>
    <dgm:cxn modelId="{6DCFB6F9-7251-459D-B32A-EAD24CFC27B4}" type="presOf" srcId="{7305A1CE-BBCE-486D-BFDD-E446E903F421}" destId="{094F82B1-9AD5-425C-903C-BB56F1862A07}" srcOrd="0" destOrd="0" presId="urn:microsoft.com/office/officeart/2017/3/layout/DropPinTimeline"/>
    <dgm:cxn modelId="{CCCF36FC-7D98-4233-AE60-0BD7D7EAE042}" srcId="{16AA230B-9EE1-4C9D-8B47-259F1FD7138E}" destId="{9E427F55-8E92-4EE5-B3D8-B2855740D2F2}" srcOrd="3" destOrd="0" parTransId="{BD273964-D76C-4268-BFCD-64B078847CFE}" sibTransId="{87D122BB-0FF1-479D-AA22-017848350167}"/>
    <dgm:cxn modelId="{330D5C4D-01B2-422C-950D-05679B8E76EA}" type="presParOf" srcId="{22B3A664-48A8-4ECC-B771-8AD26C70E78F}" destId="{2901F951-B666-4D73-BE8A-B405CE4F691A}" srcOrd="0" destOrd="0" presId="urn:microsoft.com/office/officeart/2017/3/layout/DropPinTimeline"/>
    <dgm:cxn modelId="{8E8A13C7-8DDA-481E-9C2D-20AFB23AD593}" type="presParOf" srcId="{22B3A664-48A8-4ECC-B771-8AD26C70E78F}" destId="{42C7722C-D778-4D06-8AAC-EABED3E587AA}" srcOrd="1" destOrd="0" presId="urn:microsoft.com/office/officeart/2017/3/layout/DropPinTimeline"/>
    <dgm:cxn modelId="{D53130AD-2A78-42F4-B3AF-BC2DF4EC8A35}" type="presParOf" srcId="{42C7722C-D778-4D06-8AAC-EABED3E587AA}" destId="{086E2839-11E4-4C20-A3FA-A3D6F17597FD}" srcOrd="0" destOrd="0" presId="urn:microsoft.com/office/officeart/2017/3/layout/DropPinTimeline"/>
    <dgm:cxn modelId="{87E16435-6F32-4661-9958-45B59563A906}" type="presParOf" srcId="{086E2839-11E4-4C20-A3FA-A3D6F17597FD}" destId="{CC0BF558-845F-40EC-9D25-1A1372D539B0}" srcOrd="0" destOrd="0" presId="urn:microsoft.com/office/officeart/2017/3/layout/DropPinTimeline"/>
    <dgm:cxn modelId="{DAF6B0E6-46F1-4A41-8622-6A417294CA5B}" type="presParOf" srcId="{086E2839-11E4-4C20-A3FA-A3D6F17597FD}" destId="{ED85CDB1-F7FF-499F-A503-1DC77884DA60}" srcOrd="1" destOrd="0" presId="urn:microsoft.com/office/officeart/2017/3/layout/DropPinTimeline"/>
    <dgm:cxn modelId="{4A5EA5B8-1E01-4455-8E68-2B501D02B5C8}" type="presParOf" srcId="{ED85CDB1-F7FF-499F-A503-1DC77884DA60}" destId="{19D995EB-DFB2-4A69-A51C-892F0B96A4BE}" srcOrd="0" destOrd="0" presId="urn:microsoft.com/office/officeart/2017/3/layout/DropPinTimeline"/>
    <dgm:cxn modelId="{8A8E3988-68A9-4493-9B65-3AC78DF13680}" type="presParOf" srcId="{ED85CDB1-F7FF-499F-A503-1DC77884DA60}" destId="{0BBFD661-1EF1-49EA-B698-39CDD8703FE5}" srcOrd="1" destOrd="0" presId="urn:microsoft.com/office/officeart/2017/3/layout/DropPinTimeline"/>
    <dgm:cxn modelId="{C7025844-4998-4F52-A4C8-D59A13FD2756}" type="presParOf" srcId="{086E2839-11E4-4C20-A3FA-A3D6F17597FD}" destId="{48D8E842-4C8F-4368-ADBA-C3BF01336ADD}" srcOrd="2" destOrd="0" presId="urn:microsoft.com/office/officeart/2017/3/layout/DropPinTimeline"/>
    <dgm:cxn modelId="{B1B70EC7-E650-4FEF-9DD7-EC989AFBD840}" type="presParOf" srcId="{086E2839-11E4-4C20-A3FA-A3D6F17597FD}" destId="{C2636B65-E491-4D02-9B90-919468EC465A}" srcOrd="3" destOrd="0" presId="urn:microsoft.com/office/officeart/2017/3/layout/DropPinTimeline"/>
    <dgm:cxn modelId="{23E7EF21-E80F-4A5A-871D-4013495BBEA7}" type="presParOf" srcId="{086E2839-11E4-4C20-A3FA-A3D6F17597FD}" destId="{459409A4-983E-49A6-A904-89067E6F322F}" srcOrd="4" destOrd="0" presId="urn:microsoft.com/office/officeart/2017/3/layout/DropPinTimeline"/>
    <dgm:cxn modelId="{0615EBBC-1284-4CC1-AE20-0425E3CB1239}" type="presParOf" srcId="{086E2839-11E4-4C20-A3FA-A3D6F17597FD}" destId="{5F121A8D-C3B8-4F08-8885-04E04527E54C}" srcOrd="5" destOrd="0" presId="urn:microsoft.com/office/officeart/2017/3/layout/DropPinTimeline"/>
    <dgm:cxn modelId="{124A5D74-141F-47FD-9F38-E326FC6030B9}" type="presParOf" srcId="{42C7722C-D778-4D06-8AAC-EABED3E587AA}" destId="{BCF7637F-6884-463A-AC16-20775A3CD873}" srcOrd="1" destOrd="0" presId="urn:microsoft.com/office/officeart/2017/3/layout/DropPinTimeline"/>
    <dgm:cxn modelId="{32B8D7F9-7B0C-48D4-8C36-AEADC4CEF525}" type="presParOf" srcId="{42C7722C-D778-4D06-8AAC-EABED3E587AA}" destId="{42A1A5A9-51AC-46FF-AA76-9B559824AA4F}" srcOrd="2" destOrd="0" presId="urn:microsoft.com/office/officeart/2017/3/layout/DropPinTimeline"/>
    <dgm:cxn modelId="{47345153-4D17-43D5-B728-5417B6A3CE22}" type="presParOf" srcId="{42A1A5A9-51AC-46FF-AA76-9B559824AA4F}" destId="{6403F9A2-8AF9-4B41-B4B3-1BFB71A89906}" srcOrd="0" destOrd="0" presId="urn:microsoft.com/office/officeart/2017/3/layout/DropPinTimeline"/>
    <dgm:cxn modelId="{791C15E5-A5EA-4BFE-863D-7105CCD00520}" type="presParOf" srcId="{42A1A5A9-51AC-46FF-AA76-9B559824AA4F}" destId="{8A136840-9CD0-4FDB-BFFD-9B54F387E63C}" srcOrd="1" destOrd="0" presId="urn:microsoft.com/office/officeart/2017/3/layout/DropPinTimeline"/>
    <dgm:cxn modelId="{9141FA7D-0720-4696-A315-08BF8336853E}" type="presParOf" srcId="{8A136840-9CD0-4FDB-BFFD-9B54F387E63C}" destId="{1BDECE43-E0A7-4228-B179-8F6377530F53}" srcOrd="0" destOrd="0" presId="urn:microsoft.com/office/officeart/2017/3/layout/DropPinTimeline"/>
    <dgm:cxn modelId="{61DC124B-5161-4DEB-BF7C-6A007B11F429}" type="presParOf" srcId="{8A136840-9CD0-4FDB-BFFD-9B54F387E63C}" destId="{4C036A26-574B-4AAF-81A4-CA6D17A1CEB3}" srcOrd="1" destOrd="0" presId="urn:microsoft.com/office/officeart/2017/3/layout/DropPinTimeline"/>
    <dgm:cxn modelId="{689175D8-3405-4D7C-8907-1DD6DA0AD0B4}" type="presParOf" srcId="{42A1A5A9-51AC-46FF-AA76-9B559824AA4F}" destId="{D82EE58E-F96B-48AB-883D-A5D6D2CD33E7}" srcOrd="2" destOrd="0" presId="urn:microsoft.com/office/officeart/2017/3/layout/DropPinTimeline"/>
    <dgm:cxn modelId="{331CC9F4-2444-4AB3-A8E6-DF81536F279C}" type="presParOf" srcId="{42A1A5A9-51AC-46FF-AA76-9B559824AA4F}" destId="{6F221318-48BE-447B-A7D2-1849CBD86EE0}" srcOrd="3" destOrd="0" presId="urn:microsoft.com/office/officeart/2017/3/layout/DropPinTimeline"/>
    <dgm:cxn modelId="{26A564BD-7E72-4A25-9431-C57C326C2663}" type="presParOf" srcId="{42A1A5A9-51AC-46FF-AA76-9B559824AA4F}" destId="{FD64E599-2E88-43E2-AD3C-0A310F8E3D0A}" srcOrd="4" destOrd="0" presId="urn:microsoft.com/office/officeart/2017/3/layout/DropPinTimeline"/>
    <dgm:cxn modelId="{60A3BD5B-1166-439F-A83A-2B0E597238F5}" type="presParOf" srcId="{42A1A5A9-51AC-46FF-AA76-9B559824AA4F}" destId="{120949CA-42AC-4EAE-A624-3C28B9622444}" srcOrd="5" destOrd="0" presId="urn:microsoft.com/office/officeart/2017/3/layout/DropPinTimeline"/>
    <dgm:cxn modelId="{A9E77400-C352-44B0-B53B-11B8800F0EB2}" type="presParOf" srcId="{42C7722C-D778-4D06-8AAC-EABED3E587AA}" destId="{D4B5A49F-601D-4717-95D2-550DCF74FC16}" srcOrd="3" destOrd="0" presId="urn:microsoft.com/office/officeart/2017/3/layout/DropPinTimeline"/>
    <dgm:cxn modelId="{3363B5BB-4E95-49B2-822F-1073B2AC57A4}" type="presParOf" srcId="{42C7722C-D778-4D06-8AAC-EABED3E587AA}" destId="{0A2463A5-1C6C-4E37-8756-D44AB14AA966}" srcOrd="4" destOrd="0" presId="urn:microsoft.com/office/officeart/2017/3/layout/DropPinTimeline"/>
    <dgm:cxn modelId="{D11EA7B7-4198-4CDF-9C27-794CE5B6E8D3}" type="presParOf" srcId="{0A2463A5-1C6C-4E37-8756-D44AB14AA966}" destId="{E9119F53-3909-4818-B14B-2174E9A6416F}" srcOrd="0" destOrd="0" presId="urn:microsoft.com/office/officeart/2017/3/layout/DropPinTimeline"/>
    <dgm:cxn modelId="{37F845CC-2BB5-4AD2-B016-CFD501C914A5}" type="presParOf" srcId="{0A2463A5-1C6C-4E37-8756-D44AB14AA966}" destId="{33EB0995-F02A-480F-A2C1-EAE43838095F}" srcOrd="1" destOrd="0" presId="urn:microsoft.com/office/officeart/2017/3/layout/DropPinTimeline"/>
    <dgm:cxn modelId="{F517A129-7454-4929-9118-0569F6C1CC95}" type="presParOf" srcId="{33EB0995-F02A-480F-A2C1-EAE43838095F}" destId="{09006458-E236-4123-BD78-F46E55A74330}" srcOrd="0" destOrd="0" presId="urn:microsoft.com/office/officeart/2017/3/layout/DropPinTimeline"/>
    <dgm:cxn modelId="{7F55AEBE-6143-4384-95A8-09A79901DEF5}" type="presParOf" srcId="{33EB0995-F02A-480F-A2C1-EAE43838095F}" destId="{4F4243EF-4166-4B36-BD79-9E76BA568EF2}" srcOrd="1" destOrd="0" presId="urn:microsoft.com/office/officeart/2017/3/layout/DropPinTimeline"/>
    <dgm:cxn modelId="{EB735FE9-1499-473D-A39B-B50B82DF54F9}" type="presParOf" srcId="{0A2463A5-1C6C-4E37-8756-D44AB14AA966}" destId="{B45FDA3A-BF0A-48F0-B263-8EDC85FF28DE}" srcOrd="2" destOrd="0" presId="urn:microsoft.com/office/officeart/2017/3/layout/DropPinTimeline"/>
    <dgm:cxn modelId="{DCE7CB3A-BA14-4936-A872-4C7AD39DD004}" type="presParOf" srcId="{0A2463A5-1C6C-4E37-8756-D44AB14AA966}" destId="{5AA5A3A1-2668-4E97-BC1C-DC2A0876D6AF}" srcOrd="3" destOrd="0" presId="urn:microsoft.com/office/officeart/2017/3/layout/DropPinTimeline"/>
    <dgm:cxn modelId="{BB0B2439-EF11-4D14-8DDF-B8D6D6AFA82D}" type="presParOf" srcId="{0A2463A5-1C6C-4E37-8756-D44AB14AA966}" destId="{5CB986B8-86A6-4FF3-AB08-20559797C5EF}" srcOrd="4" destOrd="0" presId="urn:microsoft.com/office/officeart/2017/3/layout/DropPinTimeline"/>
    <dgm:cxn modelId="{6E856582-0D5C-443D-831F-552803BFA05B}" type="presParOf" srcId="{0A2463A5-1C6C-4E37-8756-D44AB14AA966}" destId="{FA24FBA2-94EF-428D-8E05-3938140844EE}" srcOrd="5" destOrd="0" presId="urn:microsoft.com/office/officeart/2017/3/layout/DropPinTimeline"/>
    <dgm:cxn modelId="{861031F8-4E33-42FD-AFBC-1B234E4D0D3E}" type="presParOf" srcId="{42C7722C-D778-4D06-8AAC-EABED3E587AA}" destId="{0C6633D2-1CA1-4237-9291-F0D36901F938}" srcOrd="5" destOrd="0" presId="urn:microsoft.com/office/officeart/2017/3/layout/DropPinTimeline"/>
    <dgm:cxn modelId="{88C04817-27CC-4189-9274-4E045DB6FCCB}" type="presParOf" srcId="{42C7722C-D778-4D06-8AAC-EABED3E587AA}" destId="{A047394C-5E88-4CC7-9956-BAA78BC839E5}" srcOrd="6" destOrd="0" presId="urn:microsoft.com/office/officeart/2017/3/layout/DropPinTimeline"/>
    <dgm:cxn modelId="{43404BFB-D456-4A59-B568-D50B2CE51AE6}" type="presParOf" srcId="{A047394C-5E88-4CC7-9956-BAA78BC839E5}" destId="{59581467-F3E7-41E2-9119-06F99F9F7F6E}" srcOrd="0" destOrd="0" presId="urn:microsoft.com/office/officeart/2017/3/layout/DropPinTimeline"/>
    <dgm:cxn modelId="{06D9D8E7-2B63-4C14-AAFC-81D81CCB33C4}" type="presParOf" srcId="{A047394C-5E88-4CC7-9956-BAA78BC839E5}" destId="{2526990B-C20C-41D4-A45D-3468D2EBCD17}" srcOrd="1" destOrd="0" presId="urn:microsoft.com/office/officeart/2017/3/layout/DropPinTimeline"/>
    <dgm:cxn modelId="{4E4E78F4-AC01-4848-AF81-E28894F8543E}" type="presParOf" srcId="{2526990B-C20C-41D4-A45D-3468D2EBCD17}" destId="{57593990-0D3D-4A22-813C-486BFFE36BDA}" srcOrd="0" destOrd="0" presId="urn:microsoft.com/office/officeart/2017/3/layout/DropPinTimeline"/>
    <dgm:cxn modelId="{DE290BCD-DE41-4171-B159-517F3882030F}" type="presParOf" srcId="{2526990B-C20C-41D4-A45D-3468D2EBCD17}" destId="{69C4CEFA-A100-4B71-9919-01052397F6BA}" srcOrd="1" destOrd="0" presId="urn:microsoft.com/office/officeart/2017/3/layout/DropPinTimeline"/>
    <dgm:cxn modelId="{DD6E0307-62C0-4FDE-8E1F-8DDA489D757E}" type="presParOf" srcId="{A047394C-5E88-4CC7-9956-BAA78BC839E5}" destId="{C84C3B8A-0A4A-417F-9130-69FEB3130828}" srcOrd="2" destOrd="0" presId="urn:microsoft.com/office/officeart/2017/3/layout/DropPinTimeline"/>
    <dgm:cxn modelId="{8F46AB7C-37ED-4792-B830-062061BF132D}" type="presParOf" srcId="{A047394C-5E88-4CC7-9956-BAA78BC839E5}" destId="{5D87BB61-98FA-4FD8-BE5F-F6566298EC51}" srcOrd="3" destOrd="0" presId="urn:microsoft.com/office/officeart/2017/3/layout/DropPinTimeline"/>
    <dgm:cxn modelId="{6C948145-295E-48D4-8E17-0C79FF738F03}" type="presParOf" srcId="{A047394C-5E88-4CC7-9956-BAA78BC839E5}" destId="{2999627A-F398-4640-88A8-B22A87717434}" srcOrd="4" destOrd="0" presId="urn:microsoft.com/office/officeart/2017/3/layout/DropPinTimeline"/>
    <dgm:cxn modelId="{83BCA127-1B26-4469-B1FE-1E6AC70BC230}" type="presParOf" srcId="{A047394C-5E88-4CC7-9956-BAA78BC839E5}" destId="{C4EAB1D4-11DD-49CA-97EF-3C538B00A7DF}" srcOrd="5" destOrd="0" presId="urn:microsoft.com/office/officeart/2017/3/layout/DropPinTimeline"/>
    <dgm:cxn modelId="{4BAB8BB0-7553-4483-A524-897A88CD3557}" type="presParOf" srcId="{42C7722C-D778-4D06-8AAC-EABED3E587AA}" destId="{7742A2C6-CC1F-4A5F-80CB-3193A454D9CE}" srcOrd="7" destOrd="0" presId="urn:microsoft.com/office/officeart/2017/3/layout/DropPinTimeline"/>
    <dgm:cxn modelId="{0F04106A-1BF0-4BD1-9F29-5F8D993B15A2}" type="presParOf" srcId="{42C7722C-D778-4D06-8AAC-EABED3E587AA}" destId="{66158FBC-4711-4ACA-A17D-642D6A5EEB5A}" srcOrd="8" destOrd="0" presId="urn:microsoft.com/office/officeart/2017/3/layout/DropPinTimeline"/>
    <dgm:cxn modelId="{99732FB6-FCB3-43B3-B588-5E60131C6372}" type="presParOf" srcId="{66158FBC-4711-4ACA-A17D-642D6A5EEB5A}" destId="{DA0CD022-E2B0-4C5F-9C08-5977498F92E3}" srcOrd="0" destOrd="0" presId="urn:microsoft.com/office/officeart/2017/3/layout/DropPinTimeline"/>
    <dgm:cxn modelId="{7D367884-E46E-4357-A14B-73DBA44EA136}" type="presParOf" srcId="{66158FBC-4711-4ACA-A17D-642D6A5EEB5A}" destId="{1C9491A2-E23A-4E28-86FD-5D77712545E2}" srcOrd="1" destOrd="0" presId="urn:microsoft.com/office/officeart/2017/3/layout/DropPinTimeline"/>
    <dgm:cxn modelId="{856DB89A-D107-428B-89B1-ACA2331D2383}" type="presParOf" srcId="{1C9491A2-E23A-4E28-86FD-5D77712545E2}" destId="{A1796896-22BE-423A-9889-3D9C97F603A5}" srcOrd="0" destOrd="0" presId="urn:microsoft.com/office/officeart/2017/3/layout/DropPinTimeline"/>
    <dgm:cxn modelId="{87BBE906-922C-4EFC-AD9F-6DD09C40CC0F}" type="presParOf" srcId="{1C9491A2-E23A-4E28-86FD-5D77712545E2}" destId="{8EDE1725-8DBF-45E1-85E8-2DC28D66C062}" srcOrd="1" destOrd="0" presId="urn:microsoft.com/office/officeart/2017/3/layout/DropPinTimeline"/>
    <dgm:cxn modelId="{C7F7BC07-9DAC-4647-B771-5E9220BF6D1D}" type="presParOf" srcId="{66158FBC-4711-4ACA-A17D-642D6A5EEB5A}" destId="{98AFE85B-CE48-4464-BE2C-44C37DBD7AB4}" srcOrd="2" destOrd="0" presId="urn:microsoft.com/office/officeart/2017/3/layout/DropPinTimeline"/>
    <dgm:cxn modelId="{AB4C60F4-3C91-4900-98A5-479730EB53F2}" type="presParOf" srcId="{66158FBC-4711-4ACA-A17D-642D6A5EEB5A}" destId="{A4B515E9-A4A5-40D4-9CCB-21A7643920CF}" srcOrd="3" destOrd="0" presId="urn:microsoft.com/office/officeart/2017/3/layout/DropPinTimeline"/>
    <dgm:cxn modelId="{B03D3D5C-11CB-4F6B-B42D-066BDFFB6DF6}" type="presParOf" srcId="{66158FBC-4711-4ACA-A17D-642D6A5EEB5A}" destId="{7D741D70-100C-44F9-8CC5-7FDEE20AE00B}" srcOrd="4" destOrd="0" presId="urn:microsoft.com/office/officeart/2017/3/layout/DropPinTimeline"/>
    <dgm:cxn modelId="{79FAAB7E-AD6E-4C30-9F72-C030AE86B203}" type="presParOf" srcId="{66158FBC-4711-4ACA-A17D-642D6A5EEB5A}" destId="{1B1FEFA9-4410-48FD-B3B5-292A5BB0E722}" srcOrd="5" destOrd="0" presId="urn:microsoft.com/office/officeart/2017/3/layout/DropPinTimeline"/>
    <dgm:cxn modelId="{182E9A0B-D1B6-40D6-A70D-7C0F4EF2BBBF}" type="presParOf" srcId="{42C7722C-D778-4D06-8AAC-EABED3E587AA}" destId="{6DF7681C-639A-499A-8A56-48AE9D4389E9}" srcOrd="9" destOrd="0" presId="urn:microsoft.com/office/officeart/2017/3/layout/DropPinTimeline"/>
    <dgm:cxn modelId="{306208E0-7C2C-4EC2-B02E-FE1BE1291F89}" type="presParOf" srcId="{42C7722C-D778-4D06-8AAC-EABED3E587AA}" destId="{3A600459-1B47-416E-ABCA-43D94394B0BD}" srcOrd="10" destOrd="0" presId="urn:microsoft.com/office/officeart/2017/3/layout/DropPinTimeline"/>
    <dgm:cxn modelId="{C969272F-8BE9-479F-B54B-442CFAD80D0F}" type="presParOf" srcId="{3A600459-1B47-416E-ABCA-43D94394B0BD}" destId="{F4F558D1-3ADE-4235-91D8-DDA523D67B71}" srcOrd="0" destOrd="0" presId="urn:microsoft.com/office/officeart/2017/3/layout/DropPinTimeline"/>
    <dgm:cxn modelId="{E4D31441-0346-4C27-AB62-D8CB19ECA082}" type="presParOf" srcId="{3A600459-1B47-416E-ABCA-43D94394B0BD}" destId="{4211A844-7CC8-4EB3-81F4-55F5CE819B46}" srcOrd="1" destOrd="0" presId="urn:microsoft.com/office/officeart/2017/3/layout/DropPinTimeline"/>
    <dgm:cxn modelId="{940D65C3-1C9D-45D8-A65C-346873494DBC}" type="presParOf" srcId="{4211A844-7CC8-4EB3-81F4-55F5CE819B46}" destId="{7685634B-98FE-4D16-9431-F075C0375306}" srcOrd="0" destOrd="0" presId="urn:microsoft.com/office/officeart/2017/3/layout/DropPinTimeline"/>
    <dgm:cxn modelId="{C7A7FC2F-20A0-4E40-9554-3015FF6B222D}" type="presParOf" srcId="{4211A844-7CC8-4EB3-81F4-55F5CE819B46}" destId="{F5C6CAAD-2B1F-4D6C-8247-36EBD5D9A47F}" srcOrd="1" destOrd="0" presId="urn:microsoft.com/office/officeart/2017/3/layout/DropPinTimeline"/>
    <dgm:cxn modelId="{DB23DC6E-4504-4B3F-88EC-F8A1AC759848}" type="presParOf" srcId="{3A600459-1B47-416E-ABCA-43D94394B0BD}" destId="{539BDCCB-8333-4ED9-9556-EAB45E667B00}" srcOrd="2" destOrd="0" presId="urn:microsoft.com/office/officeart/2017/3/layout/DropPinTimeline"/>
    <dgm:cxn modelId="{36CBE83D-055B-498D-B0AA-285DA01ADC3F}" type="presParOf" srcId="{3A600459-1B47-416E-ABCA-43D94394B0BD}" destId="{EEE5AA7E-0A68-4495-8E26-5F3BE5B33226}" srcOrd="3" destOrd="0" presId="urn:microsoft.com/office/officeart/2017/3/layout/DropPinTimeline"/>
    <dgm:cxn modelId="{B230C5E2-1413-467A-90FE-77430279BC8B}" type="presParOf" srcId="{3A600459-1B47-416E-ABCA-43D94394B0BD}" destId="{4D47442E-434E-4FA3-9545-7BE2F13582B3}" srcOrd="4" destOrd="0" presId="urn:microsoft.com/office/officeart/2017/3/layout/DropPinTimeline"/>
    <dgm:cxn modelId="{4DF74CEA-51C8-44FB-AE4F-140BF6D74AE5}" type="presParOf" srcId="{3A600459-1B47-416E-ABCA-43D94394B0BD}" destId="{E3720900-84FA-4F1C-88EB-9E4CD5DD62A6}" srcOrd="5" destOrd="0" presId="urn:microsoft.com/office/officeart/2017/3/layout/DropPinTimeline"/>
    <dgm:cxn modelId="{6E3A1211-BD4F-4F3A-8D59-807029220A2D}" type="presParOf" srcId="{42C7722C-D778-4D06-8AAC-EABED3E587AA}" destId="{E2B83CFD-5DE9-4AC9-9226-18678E7256F4}" srcOrd="11" destOrd="0" presId="urn:microsoft.com/office/officeart/2017/3/layout/DropPinTimeline"/>
    <dgm:cxn modelId="{165F1E35-8A55-4CFD-9555-2DAD6867C2F6}" type="presParOf" srcId="{42C7722C-D778-4D06-8AAC-EABED3E587AA}" destId="{B395DC39-94CC-4010-A021-60F30F06F9F4}" srcOrd="12" destOrd="0" presId="urn:microsoft.com/office/officeart/2017/3/layout/DropPinTimeline"/>
    <dgm:cxn modelId="{95ED2B63-47A3-45A6-AF54-2F46AB8B61A7}" type="presParOf" srcId="{B395DC39-94CC-4010-A021-60F30F06F9F4}" destId="{18BE5796-0860-487D-831A-232EEB1DCD7F}" srcOrd="0" destOrd="0" presId="urn:microsoft.com/office/officeart/2017/3/layout/DropPinTimeline"/>
    <dgm:cxn modelId="{905BABE3-BDA3-4688-B3E7-559F5A17D74E}" type="presParOf" srcId="{B395DC39-94CC-4010-A021-60F30F06F9F4}" destId="{AC23621C-F5EA-4A52-AEB8-1DAE7E2418A6}" srcOrd="1" destOrd="0" presId="urn:microsoft.com/office/officeart/2017/3/layout/DropPinTimeline"/>
    <dgm:cxn modelId="{55013534-52EE-45DE-B831-E7B33D596374}" type="presParOf" srcId="{AC23621C-F5EA-4A52-AEB8-1DAE7E2418A6}" destId="{855126EF-9861-4521-9713-6FD3BA92A3B3}" srcOrd="0" destOrd="0" presId="urn:microsoft.com/office/officeart/2017/3/layout/DropPinTimeline"/>
    <dgm:cxn modelId="{BD251454-0FA2-4066-85E0-028656CB9E51}" type="presParOf" srcId="{AC23621C-F5EA-4A52-AEB8-1DAE7E2418A6}" destId="{0B54B324-77FA-43DB-8026-721037734EBF}" srcOrd="1" destOrd="0" presId="urn:microsoft.com/office/officeart/2017/3/layout/DropPinTimeline"/>
    <dgm:cxn modelId="{51FADFE5-E5B0-437A-828E-4F21BA7BCDC6}" type="presParOf" srcId="{B395DC39-94CC-4010-A021-60F30F06F9F4}" destId="{142A7759-A78B-47CB-9099-F6AD34597CA5}" srcOrd="2" destOrd="0" presId="urn:microsoft.com/office/officeart/2017/3/layout/DropPinTimeline"/>
    <dgm:cxn modelId="{58699046-08DA-4C15-8AAE-A25A94F1FEDB}" type="presParOf" srcId="{B395DC39-94CC-4010-A021-60F30F06F9F4}" destId="{6749E0AB-4B46-4F4A-AA72-8E7E37D9EB13}" srcOrd="3" destOrd="0" presId="urn:microsoft.com/office/officeart/2017/3/layout/DropPinTimeline"/>
    <dgm:cxn modelId="{80544B97-6838-4866-8804-58FCFC760E9B}" type="presParOf" srcId="{B395DC39-94CC-4010-A021-60F30F06F9F4}" destId="{0A13FC7B-E04F-48C3-BC23-E73215B21296}" srcOrd="4" destOrd="0" presId="urn:microsoft.com/office/officeart/2017/3/layout/DropPinTimeline"/>
    <dgm:cxn modelId="{2D135A30-21BE-4367-89FD-863E1AB1B2D6}" type="presParOf" srcId="{B395DC39-94CC-4010-A021-60F30F06F9F4}" destId="{94482EB0-DC44-4DAD-AF34-704D9655FB30}" srcOrd="5" destOrd="0" presId="urn:microsoft.com/office/officeart/2017/3/layout/DropPinTimeline"/>
    <dgm:cxn modelId="{CCCF5EB2-485C-42DA-80C2-64529EDA62FC}" type="presParOf" srcId="{42C7722C-D778-4D06-8AAC-EABED3E587AA}" destId="{41C1098B-B8BA-4A42-A8B8-05FA0A65F826}" srcOrd="13" destOrd="0" presId="urn:microsoft.com/office/officeart/2017/3/layout/DropPinTimeline"/>
    <dgm:cxn modelId="{7E75909C-451B-48BF-8239-BCD5FB3F7A00}" type="presParOf" srcId="{42C7722C-D778-4D06-8AAC-EABED3E587AA}" destId="{BCE6D59E-A629-4CC8-B9DA-FE95D9F0CD97}" srcOrd="14" destOrd="0" presId="urn:microsoft.com/office/officeart/2017/3/layout/DropPinTimeline"/>
    <dgm:cxn modelId="{E929AC88-ADF9-4FD9-94FB-7DF868D583B2}" type="presParOf" srcId="{BCE6D59E-A629-4CC8-B9DA-FE95D9F0CD97}" destId="{3F50AB42-5BE1-4CDB-922C-A42202C6BC7E}" srcOrd="0" destOrd="0" presId="urn:microsoft.com/office/officeart/2017/3/layout/DropPinTimeline"/>
    <dgm:cxn modelId="{0F85789F-6339-42B2-AD44-AE8DBEDC83C4}" type="presParOf" srcId="{BCE6D59E-A629-4CC8-B9DA-FE95D9F0CD97}" destId="{4BEAD6A2-A7F4-4661-B4E0-ACABB57A4B49}" srcOrd="1" destOrd="0" presId="urn:microsoft.com/office/officeart/2017/3/layout/DropPinTimeline"/>
    <dgm:cxn modelId="{CA1E27E0-4CA3-4F76-8A7A-EB201520B1B9}" type="presParOf" srcId="{4BEAD6A2-A7F4-4661-B4E0-ACABB57A4B49}" destId="{75352307-D5B3-4177-A9CC-F9FB9952CE89}" srcOrd="0" destOrd="0" presId="urn:microsoft.com/office/officeart/2017/3/layout/DropPinTimeline"/>
    <dgm:cxn modelId="{902F3C4F-FA34-476A-A8F1-FA5446033A3C}" type="presParOf" srcId="{4BEAD6A2-A7F4-4661-B4E0-ACABB57A4B49}" destId="{D699D265-074A-4B09-A3D3-49795ECEE349}" srcOrd="1" destOrd="0" presId="urn:microsoft.com/office/officeart/2017/3/layout/DropPinTimeline"/>
    <dgm:cxn modelId="{1BFD6A43-5147-4CA7-AF6B-18AB6E315034}" type="presParOf" srcId="{BCE6D59E-A629-4CC8-B9DA-FE95D9F0CD97}" destId="{E8BED6B7-F3FB-4395-BC37-AE0B54F0392E}" srcOrd="2" destOrd="0" presId="urn:microsoft.com/office/officeart/2017/3/layout/DropPinTimeline"/>
    <dgm:cxn modelId="{C701A76A-D5A2-4B37-A10F-853EDD7F5071}" type="presParOf" srcId="{BCE6D59E-A629-4CC8-B9DA-FE95D9F0CD97}" destId="{094F82B1-9AD5-425C-903C-BB56F1862A07}" srcOrd="3" destOrd="0" presId="urn:microsoft.com/office/officeart/2017/3/layout/DropPinTimeline"/>
    <dgm:cxn modelId="{1887C366-D319-4E5A-BF33-862A9C232B17}" type="presParOf" srcId="{BCE6D59E-A629-4CC8-B9DA-FE95D9F0CD97}" destId="{82B5ADF5-D7B3-481B-BB8F-5E918D55E515}" srcOrd="4" destOrd="0" presId="urn:microsoft.com/office/officeart/2017/3/layout/DropPinTimeline"/>
    <dgm:cxn modelId="{9CDB9352-2BA9-4D39-B5B3-C1E450ECB8F2}" type="presParOf" srcId="{BCE6D59E-A629-4CC8-B9DA-FE95D9F0CD97}" destId="{769FA8C9-8AB0-4BD8-A9CF-A9E38833B3CB}"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BB2A59-15FB-4D2F-AA7B-0B7C697EB3D5}"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7FBEA0E9-6EC2-49B3-9D5C-5479EB752256}">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Start your application from</a:t>
          </a:r>
        </a:p>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14 May 2024</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92D37E56-AB63-429F-BF2C-65E9B22CCC78}" type="parTrans" cxnId="{CAD46A79-89C6-42A6-B64E-36B07E0C07F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5B5DE20-3F05-4B73-A148-DC148F1A89D7}" type="sibTrans" cxnId="{CAD46A79-89C6-42A6-B64E-36B07E0C07F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1CB288B-CCD8-4E98-AB5D-FF3B62B7FF6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Universities and colleges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can’t see </a:t>
          </a:r>
          <a:r>
            <a:rPr lang="en-GB" sz="1200" cap="none" dirty="0">
              <a:latin typeface="Roboto Light" panose="02000000000000000000" pitchFamily="2" charset="0"/>
              <a:ea typeface="Roboto Light" panose="02000000000000000000" pitchFamily="2" charset="0"/>
              <a:cs typeface="Roboto Light" panose="02000000000000000000" pitchFamily="2" charset="0"/>
            </a:rPr>
            <a:t>your other choices when you apply.</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65E95559-3865-426B-B489-A00057BF6D3A}" type="parTrans" cxnId="{DA686835-8E54-47C3-8B89-F0FDDC64B113}">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052F75A-BDBF-488C-A4CE-B9DB1509DB19}" type="sibTrans" cxnId="{DA686835-8E54-47C3-8B89-F0FDDC64B113}">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C5B31B8-0775-4B34-AE43-04C6EAD3DE81}">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Apply by the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C30CA416-D31C-4219-B3DA-47E9FBB42917}" type="parTrans" cxnId="{4FC8D0D0-690F-4819-BC7E-10E958AA62E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1DBEB920-4A1E-4956-8889-F5EAA2C19DA4}" type="sibTrans" cxnId="{4FC8D0D0-690F-4819-BC7E-10E958AA62E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8965546-9269-4E4E-9EA4-82352B57533D}">
      <dgm:prSet custT="1"/>
      <dgm:spPr/>
      <dgm:t>
        <a:bodyPr/>
        <a:lstStyle/>
        <a:p>
          <a:pPr>
            <a:lnSpc>
              <a:spcPct val="100000"/>
            </a:lnSpc>
            <a:defRPr cap="all"/>
          </a:pPr>
          <a:r>
            <a:rPr lang="en-GB" sz="1200" b="1"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1200" cap="none" dirty="0">
              <a:latin typeface="Roboto Light" panose="02000000000000000000" pitchFamily="2" charset="0"/>
              <a:ea typeface="Roboto Light" panose="02000000000000000000" pitchFamily="2" charset="0"/>
              <a:cs typeface="Roboto Light" panose="02000000000000000000" pitchFamily="2" charset="0"/>
            </a:rPr>
            <a:t>, unless applying to study medicine, veterinary, medicine/science, dentistry – then it’s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four choices</a:t>
          </a:r>
          <a:r>
            <a:rPr lang="en-GB" sz="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247A938A-61F9-4621-BED3-190123930EB1}" type="parTrans" cxnId="{32562D5B-8ADE-4A96-9515-789DA7CCAD5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28C66DE-84F7-4494-9E2A-B2513A864C16}" type="sibTrans" cxnId="{32562D5B-8ADE-4A96-9515-789DA7CCAD5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6B027420-D720-4E3D-8FAF-1F58B0134AC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You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can’t apply to both </a:t>
          </a:r>
          <a:r>
            <a:rPr lang="en-GB" sz="1200" b="0" cap="none" dirty="0">
              <a:latin typeface="Roboto Light" panose="02000000000000000000" pitchFamily="2" charset="0"/>
              <a:ea typeface="Roboto Light" panose="02000000000000000000" pitchFamily="2" charset="0"/>
              <a:cs typeface="Roboto Light" panose="02000000000000000000" pitchFamily="2" charset="0"/>
            </a:rPr>
            <a:t>O</a:t>
          </a:r>
          <a:r>
            <a:rPr lang="en-GB" sz="1200" cap="none" dirty="0">
              <a:latin typeface="Roboto Light" panose="02000000000000000000" pitchFamily="2" charset="0"/>
              <a:ea typeface="Roboto Light" panose="02000000000000000000" pitchFamily="2" charset="0"/>
              <a:cs typeface="Roboto Light" panose="02000000000000000000" pitchFamily="2" charset="0"/>
            </a:rPr>
            <a:t>xford and Cambridge.</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5FAD3511-70E8-426A-85AA-910277DA686A}" type="parTrans" cxnId="{BAAFCFCE-F09B-4C03-A2F1-0D84D78128A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4D0DFBF-FEF2-4AE6-AB68-9A18F574C697}" type="sibTrans" cxnId="{BAAFCFCE-F09B-4C03-A2F1-0D84D78128A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133E8A3-8D96-4E13-94FD-6F8144E47A3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Applying </a:t>
          </a:r>
          <a:r>
            <a:rPr lang="en-GB" sz="1200" b="0" cap="none" dirty="0">
              <a:latin typeface="Roboto Light" panose="02000000000000000000" pitchFamily="2" charset="0"/>
              <a:ea typeface="Roboto Light" panose="02000000000000000000" pitchFamily="2" charset="0"/>
              <a:cs typeface="Roboto Light" panose="02000000000000000000" pitchFamily="2" charset="0"/>
            </a:rPr>
            <a:t>costs</a:t>
          </a: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£28.50</a:t>
          </a: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74E54EEA-C1A1-445C-ABE8-94C19F08CC67}" type="parTrans" cxnId="{7B422712-C5E6-4777-A293-73A80576B92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BB30CAEA-5D24-433B-BE32-A6152CA9D0CF}" type="sibTrans" cxnId="{7B422712-C5E6-4777-A293-73A80576B92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018423FE-D901-48AD-B8B1-22556AA2B2C9}" type="pres">
      <dgm:prSet presAssocID="{2EBB2A59-15FB-4D2F-AA7B-0B7C697EB3D5}" presName="root" presStyleCnt="0">
        <dgm:presLayoutVars>
          <dgm:dir/>
          <dgm:resizeHandles val="exact"/>
        </dgm:presLayoutVars>
      </dgm:prSet>
      <dgm:spPr/>
    </dgm:pt>
    <dgm:pt modelId="{1884E64A-5A0A-4430-BCCD-05C681639E10}" type="pres">
      <dgm:prSet presAssocID="{7FBEA0E9-6EC2-49B3-9D5C-5479EB752256}" presName="compNode" presStyleCnt="0"/>
      <dgm:spPr/>
    </dgm:pt>
    <dgm:pt modelId="{83ED06A9-7338-462B-B047-9FCAD7444B86}" type="pres">
      <dgm:prSet presAssocID="{7FBEA0E9-6EC2-49B3-9D5C-5479EB752256}" presName="iconBgRect" presStyleLbl="bgShp" presStyleIdx="0" presStyleCnt="6"/>
      <dgm:spPr/>
    </dgm:pt>
    <dgm:pt modelId="{7686AF98-CEB4-4B40-9A10-672DBF01BA87}" type="pres">
      <dgm:prSet presAssocID="{7FBEA0E9-6EC2-49B3-9D5C-5479EB75225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F06C3E97-A032-419F-9C12-020B7C39A12C}" type="pres">
      <dgm:prSet presAssocID="{7FBEA0E9-6EC2-49B3-9D5C-5479EB752256}" presName="spaceRect" presStyleCnt="0"/>
      <dgm:spPr/>
    </dgm:pt>
    <dgm:pt modelId="{9557D0D7-66D6-41ED-92D3-998E281C192B}" type="pres">
      <dgm:prSet presAssocID="{7FBEA0E9-6EC2-49B3-9D5C-5479EB752256}" presName="textRect" presStyleLbl="revTx" presStyleIdx="0" presStyleCnt="6">
        <dgm:presLayoutVars>
          <dgm:chMax val="1"/>
          <dgm:chPref val="1"/>
        </dgm:presLayoutVars>
      </dgm:prSet>
      <dgm:spPr/>
    </dgm:pt>
    <dgm:pt modelId="{FACA37F7-14EA-4D06-82DB-3DFA4F5572D5}" type="pres">
      <dgm:prSet presAssocID="{F5B5DE20-3F05-4B73-A148-DC148F1A89D7}" presName="sibTrans" presStyleCnt="0"/>
      <dgm:spPr/>
    </dgm:pt>
    <dgm:pt modelId="{30D50D63-9584-46DB-9A59-AB6665D7247A}" type="pres">
      <dgm:prSet presAssocID="{C1CB288B-CCD8-4E98-AB5D-FF3B62B7FF68}" presName="compNode" presStyleCnt="0"/>
      <dgm:spPr/>
    </dgm:pt>
    <dgm:pt modelId="{BCA4B69A-2DF3-4AC8-BB19-2B3390F9B89A}" type="pres">
      <dgm:prSet presAssocID="{C1CB288B-CCD8-4E98-AB5D-FF3B62B7FF68}" presName="iconBgRect" presStyleLbl="bgShp" presStyleIdx="1" presStyleCnt="6"/>
      <dgm:spPr/>
    </dgm:pt>
    <dgm:pt modelId="{D178CBB5-CD31-4EE2-8AB7-18F160BC3A19}" type="pres">
      <dgm:prSet presAssocID="{C1CB288B-CCD8-4E98-AB5D-FF3B62B7FF6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336C2856-8290-411D-8205-F72237ECA81E}" type="pres">
      <dgm:prSet presAssocID="{C1CB288B-CCD8-4E98-AB5D-FF3B62B7FF68}" presName="spaceRect" presStyleCnt="0"/>
      <dgm:spPr/>
    </dgm:pt>
    <dgm:pt modelId="{A9FFF142-CF47-4163-8467-A5A22CDAF05E}" type="pres">
      <dgm:prSet presAssocID="{C1CB288B-CCD8-4E98-AB5D-FF3B62B7FF68}" presName="textRect" presStyleLbl="revTx" presStyleIdx="1" presStyleCnt="6">
        <dgm:presLayoutVars>
          <dgm:chMax val="1"/>
          <dgm:chPref val="1"/>
        </dgm:presLayoutVars>
      </dgm:prSet>
      <dgm:spPr/>
    </dgm:pt>
    <dgm:pt modelId="{4B1C38F5-9199-4536-9B7D-71A3F3A8F786}" type="pres">
      <dgm:prSet presAssocID="{F052F75A-BDBF-488C-A4CE-B9DB1509DB19}" presName="sibTrans" presStyleCnt="0"/>
      <dgm:spPr/>
    </dgm:pt>
    <dgm:pt modelId="{E96309C6-D9C2-4A59-B466-B745E5C04B5B}" type="pres">
      <dgm:prSet presAssocID="{CC5B31B8-0775-4B34-AE43-04C6EAD3DE81}" presName="compNode" presStyleCnt="0"/>
      <dgm:spPr/>
    </dgm:pt>
    <dgm:pt modelId="{61A2CFD1-CA00-4AA4-86E7-9626B9315F3B}" type="pres">
      <dgm:prSet presAssocID="{CC5B31B8-0775-4B34-AE43-04C6EAD3DE81}" presName="iconBgRect" presStyleLbl="bgShp" presStyleIdx="2" presStyleCnt="6"/>
      <dgm:spPr/>
    </dgm:pt>
    <dgm:pt modelId="{517A96EE-E92B-4D9A-A9EE-001D0A075164}" type="pres">
      <dgm:prSet presAssocID="{CC5B31B8-0775-4B34-AE43-04C6EAD3DE8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C8CFBF1-05B4-43C3-88DC-2D94712E9FEF}" type="pres">
      <dgm:prSet presAssocID="{CC5B31B8-0775-4B34-AE43-04C6EAD3DE81}" presName="spaceRect" presStyleCnt="0"/>
      <dgm:spPr/>
    </dgm:pt>
    <dgm:pt modelId="{1ECF0CCE-5ACC-4D81-9209-2856B0C04CB4}" type="pres">
      <dgm:prSet presAssocID="{CC5B31B8-0775-4B34-AE43-04C6EAD3DE81}" presName="textRect" presStyleLbl="revTx" presStyleIdx="2" presStyleCnt="6">
        <dgm:presLayoutVars>
          <dgm:chMax val="1"/>
          <dgm:chPref val="1"/>
        </dgm:presLayoutVars>
      </dgm:prSet>
      <dgm:spPr/>
    </dgm:pt>
    <dgm:pt modelId="{58BE7CC5-87D3-4B98-AA21-8960737ADE61}" type="pres">
      <dgm:prSet presAssocID="{1DBEB920-4A1E-4956-8889-F5EAA2C19DA4}" presName="sibTrans" presStyleCnt="0"/>
      <dgm:spPr/>
    </dgm:pt>
    <dgm:pt modelId="{1E972838-F800-47B0-A6CC-4B500DBB432A}" type="pres">
      <dgm:prSet presAssocID="{38965546-9269-4E4E-9EA4-82352B57533D}" presName="compNode" presStyleCnt="0"/>
      <dgm:spPr/>
    </dgm:pt>
    <dgm:pt modelId="{E5B3BBBA-5C56-4A57-A9F9-FCF1F1EEFDA3}" type="pres">
      <dgm:prSet presAssocID="{38965546-9269-4E4E-9EA4-82352B57533D}" presName="iconBgRect" presStyleLbl="bgShp" presStyleIdx="3" presStyleCnt="6"/>
      <dgm:spPr/>
    </dgm:pt>
    <dgm:pt modelId="{58CF4059-C846-40B1-99E7-C59AE40CA7A9}" type="pres">
      <dgm:prSet presAssocID="{38965546-9269-4E4E-9EA4-82352B57533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ignpost outline"/>
        </a:ext>
      </dgm:extLst>
    </dgm:pt>
    <dgm:pt modelId="{A4962DC8-1DDE-421C-9403-ED3454E7964F}" type="pres">
      <dgm:prSet presAssocID="{38965546-9269-4E4E-9EA4-82352B57533D}" presName="spaceRect" presStyleCnt="0"/>
      <dgm:spPr/>
    </dgm:pt>
    <dgm:pt modelId="{C904E952-EA2B-4088-AEF3-94654AB73254}" type="pres">
      <dgm:prSet presAssocID="{38965546-9269-4E4E-9EA4-82352B57533D}" presName="textRect" presStyleLbl="revTx" presStyleIdx="3" presStyleCnt="6">
        <dgm:presLayoutVars>
          <dgm:chMax val="1"/>
          <dgm:chPref val="1"/>
        </dgm:presLayoutVars>
      </dgm:prSet>
      <dgm:spPr/>
    </dgm:pt>
    <dgm:pt modelId="{2A02A61E-BBDC-46C3-9204-21CAD277CAA2}" type="pres">
      <dgm:prSet presAssocID="{C28C66DE-84F7-4494-9E2A-B2513A864C16}" presName="sibTrans" presStyleCnt="0"/>
      <dgm:spPr/>
    </dgm:pt>
    <dgm:pt modelId="{0B0CC917-D15F-431D-A378-9097A9215840}" type="pres">
      <dgm:prSet presAssocID="{6B027420-D720-4E3D-8FAF-1F58B0134AC8}" presName="compNode" presStyleCnt="0"/>
      <dgm:spPr/>
    </dgm:pt>
    <dgm:pt modelId="{47D38A9A-169A-4D47-9FFD-1980C155B5E1}" type="pres">
      <dgm:prSet presAssocID="{6B027420-D720-4E3D-8FAF-1F58B0134AC8}" presName="iconBgRect" presStyleLbl="bgShp" presStyleIdx="4" presStyleCnt="6"/>
      <dgm:spPr/>
    </dgm:pt>
    <dgm:pt modelId="{248B9B5F-7C28-4DA0-9A92-137D3F89AD8A}" type="pres">
      <dgm:prSet presAssocID="{6B027420-D720-4E3D-8FAF-1F58B0134AC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1B160912-053A-44FD-A6FA-6AA7A6237492}" type="pres">
      <dgm:prSet presAssocID="{6B027420-D720-4E3D-8FAF-1F58B0134AC8}" presName="spaceRect" presStyleCnt="0"/>
      <dgm:spPr/>
    </dgm:pt>
    <dgm:pt modelId="{D5A730BD-79FD-4266-A7B6-A279342EF5F7}" type="pres">
      <dgm:prSet presAssocID="{6B027420-D720-4E3D-8FAF-1F58B0134AC8}" presName="textRect" presStyleLbl="revTx" presStyleIdx="4" presStyleCnt="6">
        <dgm:presLayoutVars>
          <dgm:chMax val="1"/>
          <dgm:chPref val="1"/>
        </dgm:presLayoutVars>
      </dgm:prSet>
      <dgm:spPr/>
    </dgm:pt>
    <dgm:pt modelId="{FEE5D1ED-A005-4044-B121-92BBF72D74DD}" type="pres">
      <dgm:prSet presAssocID="{34D0DFBF-FEF2-4AE6-AB68-9A18F574C697}" presName="sibTrans" presStyleCnt="0"/>
      <dgm:spPr/>
    </dgm:pt>
    <dgm:pt modelId="{62B98F9B-73F2-49BF-B64F-5C7FE05471AE}" type="pres">
      <dgm:prSet presAssocID="{F133E8A3-8D96-4E13-94FD-6F8144E47A38}" presName="compNode" presStyleCnt="0"/>
      <dgm:spPr/>
    </dgm:pt>
    <dgm:pt modelId="{0979B6CB-E9E0-4EA4-A8DA-ADB5ABDBAA80}" type="pres">
      <dgm:prSet presAssocID="{F133E8A3-8D96-4E13-94FD-6F8144E47A38}" presName="iconBgRect" presStyleLbl="bgShp" presStyleIdx="5" presStyleCnt="6"/>
      <dgm:spPr>
        <a:ln>
          <a:noFill/>
        </a:ln>
      </dgm:spPr>
    </dgm:pt>
    <dgm:pt modelId="{B842EB50-7ED6-4268-AFB3-380348FFE572}" type="pres">
      <dgm:prSet presAssocID="{F133E8A3-8D96-4E13-94FD-6F8144E47A3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CF91369D-252D-4ECB-AFF6-00C4ACD75466}" type="pres">
      <dgm:prSet presAssocID="{F133E8A3-8D96-4E13-94FD-6F8144E47A38}" presName="spaceRect" presStyleCnt="0"/>
      <dgm:spPr/>
    </dgm:pt>
    <dgm:pt modelId="{9734F775-76E3-4D13-9667-D1480096CD50}" type="pres">
      <dgm:prSet presAssocID="{F133E8A3-8D96-4E13-94FD-6F8144E47A38}" presName="textRect" presStyleLbl="revTx" presStyleIdx="5" presStyleCnt="6">
        <dgm:presLayoutVars>
          <dgm:chMax val="1"/>
          <dgm:chPref val="1"/>
        </dgm:presLayoutVars>
      </dgm:prSet>
      <dgm:spPr/>
    </dgm:pt>
  </dgm:ptLst>
  <dgm:cxnLst>
    <dgm:cxn modelId="{8E046401-D117-42B5-8593-0A964F13751D}" type="presOf" srcId="{F133E8A3-8D96-4E13-94FD-6F8144E47A38}" destId="{9734F775-76E3-4D13-9667-D1480096CD50}" srcOrd="0" destOrd="0" presId="urn:microsoft.com/office/officeart/2018/5/layout/IconCircleLabelList"/>
    <dgm:cxn modelId="{7B422712-C5E6-4777-A293-73A80576B920}" srcId="{2EBB2A59-15FB-4D2F-AA7B-0B7C697EB3D5}" destId="{F133E8A3-8D96-4E13-94FD-6F8144E47A38}" srcOrd="5" destOrd="0" parTransId="{74E54EEA-C1A1-445C-ABE8-94C19F08CC67}" sibTransId="{BB30CAEA-5D24-433B-BE32-A6152CA9D0CF}"/>
    <dgm:cxn modelId="{DA686835-8E54-47C3-8B89-F0FDDC64B113}" srcId="{2EBB2A59-15FB-4D2F-AA7B-0B7C697EB3D5}" destId="{C1CB288B-CCD8-4E98-AB5D-FF3B62B7FF68}" srcOrd="1" destOrd="0" parTransId="{65E95559-3865-426B-B489-A00057BF6D3A}" sibTransId="{F052F75A-BDBF-488C-A4CE-B9DB1509DB19}"/>
    <dgm:cxn modelId="{32562D5B-8ADE-4A96-9515-789DA7CCAD5A}" srcId="{2EBB2A59-15FB-4D2F-AA7B-0B7C697EB3D5}" destId="{38965546-9269-4E4E-9EA4-82352B57533D}" srcOrd="3" destOrd="0" parTransId="{247A938A-61F9-4621-BED3-190123930EB1}" sibTransId="{C28C66DE-84F7-4494-9E2A-B2513A864C16}"/>
    <dgm:cxn modelId="{C9E68544-10EC-4905-95DF-339F12720BF4}" type="presOf" srcId="{7FBEA0E9-6EC2-49B3-9D5C-5479EB752256}" destId="{9557D0D7-66D6-41ED-92D3-998E281C192B}" srcOrd="0" destOrd="0" presId="urn:microsoft.com/office/officeart/2018/5/layout/IconCircleLabelList"/>
    <dgm:cxn modelId="{40DAFC56-917B-4104-9C77-5CA8C3B32891}" type="presOf" srcId="{6B027420-D720-4E3D-8FAF-1F58B0134AC8}" destId="{D5A730BD-79FD-4266-A7B6-A279342EF5F7}" srcOrd="0" destOrd="0" presId="urn:microsoft.com/office/officeart/2018/5/layout/IconCircleLabelList"/>
    <dgm:cxn modelId="{6387AE57-1159-4358-A08D-7721FCE0E8DB}" type="presOf" srcId="{38965546-9269-4E4E-9EA4-82352B57533D}" destId="{C904E952-EA2B-4088-AEF3-94654AB73254}" srcOrd="0" destOrd="0" presId="urn:microsoft.com/office/officeart/2018/5/layout/IconCircleLabelList"/>
    <dgm:cxn modelId="{CAD46A79-89C6-42A6-B64E-36B07E0C07F9}" srcId="{2EBB2A59-15FB-4D2F-AA7B-0B7C697EB3D5}" destId="{7FBEA0E9-6EC2-49B3-9D5C-5479EB752256}" srcOrd="0" destOrd="0" parTransId="{92D37E56-AB63-429F-BF2C-65E9B22CCC78}" sibTransId="{F5B5DE20-3F05-4B73-A148-DC148F1A89D7}"/>
    <dgm:cxn modelId="{74DC97A5-24DD-4C6F-BD31-FB896D22ACA7}" type="presOf" srcId="{2EBB2A59-15FB-4D2F-AA7B-0B7C697EB3D5}" destId="{018423FE-D901-48AD-B8B1-22556AA2B2C9}" srcOrd="0" destOrd="0" presId="urn:microsoft.com/office/officeart/2018/5/layout/IconCircleLabelList"/>
    <dgm:cxn modelId="{BAAFCFCE-F09B-4C03-A2F1-0D84D78128AA}" srcId="{2EBB2A59-15FB-4D2F-AA7B-0B7C697EB3D5}" destId="{6B027420-D720-4E3D-8FAF-1F58B0134AC8}" srcOrd="4" destOrd="0" parTransId="{5FAD3511-70E8-426A-85AA-910277DA686A}" sibTransId="{34D0DFBF-FEF2-4AE6-AB68-9A18F574C697}"/>
    <dgm:cxn modelId="{4FC8D0D0-690F-4819-BC7E-10E958AA62E9}" srcId="{2EBB2A59-15FB-4D2F-AA7B-0B7C697EB3D5}" destId="{CC5B31B8-0775-4B34-AE43-04C6EAD3DE81}" srcOrd="2" destOrd="0" parTransId="{C30CA416-D31C-4219-B3DA-47E9FBB42917}" sibTransId="{1DBEB920-4A1E-4956-8889-F5EAA2C19DA4}"/>
    <dgm:cxn modelId="{50940AE3-43A7-47ED-9E7D-D890D52BFDFA}" type="presOf" srcId="{C1CB288B-CCD8-4E98-AB5D-FF3B62B7FF68}" destId="{A9FFF142-CF47-4163-8467-A5A22CDAF05E}" srcOrd="0" destOrd="0" presId="urn:microsoft.com/office/officeart/2018/5/layout/IconCircleLabelList"/>
    <dgm:cxn modelId="{6637EBF4-4EAD-4718-BEB8-C7071F514F47}" type="presOf" srcId="{CC5B31B8-0775-4B34-AE43-04C6EAD3DE81}" destId="{1ECF0CCE-5ACC-4D81-9209-2856B0C04CB4}" srcOrd="0" destOrd="0" presId="urn:microsoft.com/office/officeart/2018/5/layout/IconCircleLabelList"/>
    <dgm:cxn modelId="{E9430DBA-442C-4C59-9F89-DBF1AD002242}" type="presParOf" srcId="{018423FE-D901-48AD-B8B1-22556AA2B2C9}" destId="{1884E64A-5A0A-4430-BCCD-05C681639E10}" srcOrd="0" destOrd="0" presId="urn:microsoft.com/office/officeart/2018/5/layout/IconCircleLabelList"/>
    <dgm:cxn modelId="{4653FF64-0376-4028-BF9B-F7A15CBC99A8}" type="presParOf" srcId="{1884E64A-5A0A-4430-BCCD-05C681639E10}" destId="{83ED06A9-7338-462B-B047-9FCAD7444B86}" srcOrd="0" destOrd="0" presId="urn:microsoft.com/office/officeart/2018/5/layout/IconCircleLabelList"/>
    <dgm:cxn modelId="{8C403219-7DE5-48E4-B112-83D514EFE1B3}" type="presParOf" srcId="{1884E64A-5A0A-4430-BCCD-05C681639E10}" destId="{7686AF98-CEB4-4B40-9A10-672DBF01BA87}" srcOrd="1" destOrd="0" presId="urn:microsoft.com/office/officeart/2018/5/layout/IconCircleLabelList"/>
    <dgm:cxn modelId="{C23DAC5A-A1AA-47A6-8A1B-063138B56789}" type="presParOf" srcId="{1884E64A-5A0A-4430-BCCD-05C681639E10}" destId="{F06C3E97-A032-419F-9C12-020B7C39A12C}" srcOrd="2" destOrd="0" presId="urn:microsoft.com/office/officeart/2018/5/layout/IconCircleLabelList"/>
    <dgm:cxn modelId="{B52ECC2D-0EEC-4449-A311-BAB851C3D5B1}" type="presParOf" srcId="{1884E64A-5A0A-4430-BCCD-05C681639E10}" destId="{9557D0D7-66D6-41ED-92D3-998E281C192B}" srcOrd="3" destOrd="0" presId="urn:microsoft.com/office/officeart/2018/5/layout/IconCircleLabelList"/>
    <dgm:cxn modelId="{0293AFD7-DDD8-480B-BE9B-D2F8220C4C03}" type="presParOf" srcId="{018423FE-D901-48AD-B8B1-22556AA2B2C9}" destId="{FACA37F7-14EA-4D06-82DB-3DFA4F5572D5}" srcOrd="1" destOrd="0" presId="urn:microsoft.com/office/officeart/2018/5/layout/IconCircleLabelList"/>
    <dgm:cxn modelId="{14D14F0F-11E7-4F2B-8C4E-490CF0A51B3E}" type="presParOf" srcId="{018423FE-D901-48AD-B8B1-22556AA2B2C9}" destId="{30D50D63-9584-46DB-9A59-AB6665D7247A}" srcOrd="2" destOrd="0" presId="urn:microsoft.com/office/officeart/2018/5/layout/IconCircleLabelList"/>
    <dgm:cxn modelId="{C0DE4F70-BDAE-4717-9B74-5125CC15FCCE}" type="presParOf" srcId="{30D50D63-9584-46DB-9A59-AB6665D7247A}" destId="{BCA4B69A-2DF3-4AC8-BB19-2B3390F9B89A}" srcOrd="0" destOrd="0" presId="urn:microsoft.com/office/officeart/2018/5/layout/IconCircleLabelList"/>
    <dgm:cxn modelId="{F2037F06-C468-41A8-BFCB-12F87F80C975}" type="presParOf" srcId="{30D50D63-9584-46DB-9A59-AB6665D7247A}" destId="{D178CBB5-CD31-4EE2-8AB7-18F160BC3A19}" srcOrd="1" destOrd="0" presId="urn:microsoft.com/office/officeart/2018/5/layout/IconCircleLabelList"/>
    <dgm:cxn modelId="{89779908-201B-4022-A96A-50214F827A18}" type="presParOf" srcId="{30D50D63-9584-46DB-9A59-AB6665D7247A}" destId="{336C2856-8290-411D-8205-F72237ECA81E}" srcOrd="2" destOrd="0" presId="urn:microsoft.com/office/officeart/2018/5/layout/IconCircleLabelList"/>
    <dgm:cxn modelId="{5CE57403-FDC4-4F6F-8EDF-70CCF16B011F}" type="presParOf" srcId="{30D50D63-9584-46DB-9A59-AB6665D7247A}" destId="{A9FFF142-CF47-4163-8467-A5A22CDAF05E}" srcOrd="3" destOrd="0" presId="urn:microsoft.com/office/officeart/2018/5/layout/IconCircleLabelList"/>
    <dgm:cxn modelId="{D41B9693-F231-4736-8184-A803FFC64228}" type="presParOf" srcId="{018423FE-D901-48AD-B8B1-22556AA2B2C9}" destId="{4B1C38F5-9199-4536-9B7D-71A3F3A8F786}" srcOrd="3" destOrd="0" presId="urn:microsoft.com/office/officeart/2018/5/layout/IconCircleLabelList"/>
    <dgm:cxn modelId="{86BFF266-AADF-462A-82C9-2586EB6B7099}" type="presParOf" srcId="{018423FE-D901-48AD-B8B1-22556AA2B2C9}" destId="{E96309C6-D9C2-4A59-B466-B745E5C04B5B}" srcOrd="4" destOrd="0" presId="urn:microsoft.com/office/officeart/2018/5/layout/IconCircleLabelList"/>
    <dgm:cxn modelId="{64747394-E1B8-4D0C-A19D-B4102DC8263A}" type="presParOf" srcId="{E96309C6-D9C2-4A59-B466-B745E5C04B5B}" destId="{61A2CFD1-CA00-4AA4-86E7-9626B9315F3B}" srcOrd="0" destOrd="0" presId="urn:microsoft.com/office/officeart/2018/5/layout/IconCircleLabelList"/>
    <dgm:cxn modelId="{4819F0F7-C020-4481-9BA0-C38C4DBA5643}" type="presParOf" srcId="{E96309C6-D9C2-4A59-B466-B745E5C04B5B}" destId="{517A96EE-E92B-4D9A-A9EE-001D0A075164}" srcOrd="1" destOrd="0" presId="urn:microsoft.com/office/officeart/2018/5/layout/IconCircleLabelList"/>
    <dgm:cxn modelId="{4472B9C6-3315-49AA-99B4-ACD8A1CBF470}" type="presParOf" srcId="{E96309C6-D9C2-4A59-B466-B745E5C04B5B}" destId="{2C8CFBF1-05B4-43C3-88DC-2D94712E9FEF}" srcOrd="2" destOrd="0" presId="urn:microsoft.com/office/officeart/2018/5/layout/IconCircleLabelList"/>
    <dgm:cxn modelId="{4A14D9C9-0192-40B1-A443-5560D6F1F405}" type="presParOf" srcId="{E96309C6-D9C2-4A59-B466-B745E5C04B5B}" destId="{1ECF0CCE-5ACC-4D81-9209-2856B0C04CB4}" srcOrd="3" destOrd="0" presId="urn:microsoft.com/office/officeart/2018/5/layout/IconCircleLabelList"/>
    <dgm:cxn modelId="{F9203ACC-67A9-48D6-BD8D-A2DF2DE2B2FF}" type="presParOf" srcId="{018423FE-D901-48AD-B8B1-22556AA2B2C9}" destId="{58BE7CC5-87D3-4B98-AA21-8960737ADE61}" srcOrd="5" destOrd="0" presId="urn:microsoft.com/office/officeart/2018/5/layout/IconCircleLabelList"/>
    <dgm:cxn modelId="{C554E326-9347-4574-8252-FD792C7088F4}" type="presParOf" srcId="{018423FE-D901-48AD-B8B1-22556AA2B2C9}" destId="{1E972838-F800-47B0-A6CC-4B500DBB432A}" srcOrd="6" destOrd="0" presId="urn:microsoft.com/office/officeart/2018/5/layout/IconCircleLabelList"/>
    <dgm:cxn modelId="{42C4FFF2-CDC4-4D9E-B12C-5F50998350D4}" type="presParOf" srcId="{1E972838-F800-47B0-A6CC-4B500DBB432A}" destId="{E5B3BBBA-5C56-4A57-A9F9-FCF1F1EEFDA3}" srcOrd="0" destOrd="0" presId="urn:microsoft.com/office/officeart/2018/5/layout/IconCircleLabelList"/>
    <dgm:cxn modelId="{61F942D7-256C-4E93-AF2E-CC5E12DC7618}" type="presParOf" srcId="{1E972838-F800-47B0-A6CC-4B500DBB432A}" destId="{58CF4059-C846-40B1-99E7-C59AE40CA7A9}" srcOrd="1" destOrd="0" presId="urn:microsoft.com/office/officeart/2018/5/layout/IconCircleLabelList"/>
    <dgm:cxn modelId="{59DA7C9B-7E9D-4AE7-AB4B-CA421527D4EF}" type="presParOf" srcId="{1E972838-F800-47B0-A6CC-4B500DBB432A}" destId="{A4962DC8-1DDE-421C-9403-ED3454E7964F}" srcOrd="2" destOrd="0" presId="urn:microsoft.com/office/officeart/2018/5/layout/IconCircleLabelList"/>
    <dgm:cxn modelId="{D34E6E28-E479-455D-BB38-8590F71E9253}" type="presParOf" srcId="{1E972838-F800-47B0-A6CC-4B500DBB432A}" destId="{C904E952-EA2B-4088-AEF3-94654AB73254}" srcOrd="3" destOrd="0" presId="urn:microsoft.com/office/officeart/2018/5/layout/IconCircleLabelList"/>
    <dgm:cxn modelId="{337F8CD4-E0AF-4F44-B589-7DCA78D2BAE4}" type="presParOf" srcId="{018423FE-D901-48AD-B8B1-22556AA2B2C9}" destId="{2A02A61E-BBDC-46C3-9204-21CAD277CAA2}" srcOrd="7" destOrd="0" presId="urn:microsoft.com/office/officeart/2018/5/layout/IconCircleLabelList"/>
    <dgm:cxn modelId="{76AC65E0-B246-4F94-915D-6485BDEF77F0}" type="presParOf" srcId="{018423FE-D901-48AD-B8B1-22556AA2B2C9}" destId="{0B0CC917-D15F-431D-A378-9097A9215840}" srcOrd="8" destOrd="0" presId="urn:microsoft.com/office/officeart/2018/5/layout/IconCircleLabelList"/>
    <dgm:cxn modelId="{1858131B-7627-41EA-9F6E-4D090E347661}" type="presParOf" srcId="{0B0CC917-D15F-431D-A378-9097A9215840}" destId="{47D38A9A-169A-4D47-9FFD-1980C155B5E1}" srcOrd="0" destOrd="0" presId="urn:microsoft.com/office/officeart/2018/5/layout/IconCircleLabelList"/>
    <dgm:cxn modelId="{4BF24947-5B29-498E-9A5D-976554DE3A84}" type="presParOf" srcId="{0B0CC917-D15F-431D-A378-9097A9215840}" destId="{248B9B5F-7C28-4DA0-9A92-137D3F89AD8A}" srcOrd="1" destOrd="0" presId="urn:microsoft.com/office/officeart/2018/5/layout/IconCircleLabelList"/>
    <dgm:cxn modelId="{20220ED5-1514-4643-956E-901DE9887771}" type="presParOf" srcId="{0B0CC917-D15F-431D-A378-9097A9215840}" destId="{1B160912-053A-44FD-A6FA-6AA7A6237492}" srcOrd="2" destOrd="0" presId="urn:microsoft.com/office/officeart/2018/5/layout/IconCircleLabelList"/>
    <dgm:cxn modelId="{9BE5EC1E-07A4-4A6F-AB0F-805228047977}" type="presParOf" srcId="{0B0CC917-D15F-431D-A378-9097A9215840}" destId="{D5A730BD-79FD-4266-A7B6-A279342EF5F7}" srcOrd="3" destOrd="0" presId="urn:microsoft.com/office/officeart/2018/5/layout/IconCircleLabelList"/>
    <dgm:cxn modelId="{F6A9B1C9-0576-4648-8449-304FBAEFD32B}" type="presParOf" srcId="{018423FE-D901-48AD-B8B1-22556AA2B2C9}" destId="{FEE5D1ED-A005-4044-B121-92BBF72D74DD}" srcOrd="9" destOrd="0" presId="urn:microsoft.com/office/officeart/2018/5/layout/IconCircleLabelList"/>
    <dgm:cxn modelId="{6FE4F9D9-8E15-4F1B-BE9E-741BCFC67823}" type="presParOf" srcId="{018423FE-D901-48AD-B8B1-22556AA2B2C9}" destId="{62B98F9B-73F2-49BF-B64F-5C7FE05471AE}" srcOrd="10" destOrd="0" presId="urn:microsoft.com/office/officeart/2018/5/layout/IconCircleLabelList"/>
    <dgm:cxn modelId="{B0BACDC0-2E71-4FE6-8228-1E5B9209E233}" type="presParOf" srcId="{62B98F9B-73F2-49BF-B64F-5C7FE05471AE}" destId="{0979B6CB-E9E0-4EA4-A8DA-ADB5ABDBAA80}" srcOrd="0" destOrd="0" presId="urn:microsoft.com/office/officeart/2018/5/layout/IconCircleLabelList"/>
    <dgm:cxn modelId="{99C6E083-99A2-4544-B0A2-68D752EE6B65}" type="presParOf" srcId="{62B98F9B-73F2-49BF-B64F-5C7FE05471AE}" destId="{B842EB50-7ED6-4268-AFB3-380348FFE572}" srcOrd="1" destOrd="0" presId="urn:microsoft.com/office/officeart/2018/5/layout/IconCircleLabelList"/>
    <dgm:cxn modelId="{C772CE7B-1703-4C72-8F0E-B40069D7295E}" type="presParOf" srcId="{62B98F9B-73F2-49BF-B64F-5C7FE05471AE}" destId="{CF91369D-252D-4ECB-AFF6-00C4ACD75466}" srcOrd="2" destOrd="0" presId="urn:microsoft.com/office/officeart/2018/5/layout/IconCircleLabelList"/>
    <dgm:cxn modelId="{8CEE7C0E-037D-466C-A109-E653BA32725C}" type="presParOf" srcId="{62B98F9B-73F2-49BF-B64F-5C7FE05471AE}" destId="{9734F775-76E3-4D13-9667-D1480096CD5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endPar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registers for a UCAS Hub account to carry out research and start application.</a:t>
          </a:r>
        </a:p>
      </dgm:t>
    </dgm:pt>
    <dgm:pt modelId="{79D8F18F-2EA5-4380-9610-B9C293D0EE2A}" type="parTrans" cxnId="{FDF16A1E-86CC-4F3A-BE2F-387E148E834D}">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558E1EA-6022-4747-860F-3EABA4F0367E}">
      <dgm:prSet phldrT="[Text]" custT="1"/>
      <dgm:spPr>
        <a:solidFill>
          <a:srgbClr val="5DB88D"/>
        </a:solidFill>
      </dgm:spPr>
      <dgm:t>
        <a:bodyPr/>
        <a:lstStyle/>
        <a:p>
          <a:pPr algn="ctr">
            <a:lnSpc>
              <a:spcPct val="100000"/>
            </a:lnSpc>
          </a:pPr>
          <a:endPar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completes all sections of the application and sends it to their school/college.</a:t>
          </a:r>
        </a:p>
      </dgm:t>
    </dgm:pt>
    <dgm:pt modelId="{4BC7DB5E-4EA7-4299-B93D-0D9D5AA38137}" type="parTrans" cxnId="{23C58160-D597-4507-AB5C-527BD0476651}">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63E866FD-303C-48B8-B38A-A2899440B902}">
      <dgm:prSet phldrT="[Text]" custT="1"/>
      <dgm:spPr>
        <a:solidFill>
          <a:srgbClr val="FF6451"/>
        </a:solidFill>
      </dgm:spPr>
      <dgm:t>
        <a:bodyPr/>
        <a:lstStyle/>
        <a:p>
          <a:pPr algn="ctr">
            <a:lnSpc>
              <a:spcPct val="100000"/>
            </a:lnSpc>
          </a:pPr>
          <a:endPar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Teacher or adviser reviews the application and adds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A12F774C-F2D8-4612-ABD2-20CE2E43A19C}">
      <dgm:prSet phldrT="[Text]" custT="1"/>
      <dgm:spPr>
        <a:solidFill>
          <a:srgbClr val="836CD8"/>
        </a:solidFill>
      </dgm:spPr>
      <dgm:t>
        <a:bodyPr/>
        <a:lstStyle/>
        <a:p>
          <a:pPr algn="ctr">
            <a:lnSpc>
              <a:spcPct val="100000"/>
            </a:lnSpc>
          </a:pPr>
          <a:endPar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Applications are sent to UCAS by the school or college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4A604050-85C5-40A1-AB50-06CBF2CB6A3D}">
      <dgm:prSet custT="1"/>
      <dgm:spPr>
        <a:solidFill>
          <a:srgbClr val="FBC651"/>
        </a:solidFill>
      </dgm:spPr>
      <dgm:t>
        <a:bodyPr/>
        <a:lstStyle/>
        <a:p>
          <a:pPr algn="ctr">
            <a:lnSpc>
              <a:spcPct val="100000"/>
            </a:lnSpc>
          </a:pPr>
          <a:endPar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Universities and colleges make their decisions on the application. </a:t>
          </a:r>
        </a:p>
      </dgm:t>
    </dgm:pt>
    <dgm:pt modelId="{54EE1A86-6605-4B0A-9169-40034123B14F}" type="parTrans" cxnId="{0AAA6E63-3667-458F-97C1-3456A417773F}">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AFF44A63-9F13-4E65-9EB8-4EBFDFEA564E}" type="sibTrans" cxnId="{0AAA6E63-3667-458F-97C1-3456A417773F}">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custLinFactNeighborX="25456" custLinFactNeighborY="-1154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custScaleY="138412" custLinFactNeighborX="13685">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custLinFactNeighborX="12521" custLinFactNeighborY="-1160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39293" custLinFactNeighborX="8901">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custLinFactNeighborX="9005" custLinFactNeighborY="-746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custScaleY="135253" custLinFactNeighborX="4096">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custLinFactNeighborX="-15357" custLinFactNeighborY="-298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custScaleY="132112" custLinFactNeighborX="-512">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custLinFactNeighborX="-14140" custLinFactNeighborY="-798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custScaleY="132420" custLinFactNeighborX="-6656">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90743"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83382" y="935289"/>
          <a:ext cx="518642" cy="51864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785"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Higher education</a:t>
          </a:r>
          <a:endParaRPr lang="en-GB" sz="1500" kern="1200" noProof="0" dirty="0"/>
        </a:p>
      </dsp:txBody>
      <dsp:txXfrm>
        <a:off x="1785" y="1928119"/>
        <a:ext cx="1481835" cy="592734"/>
      </dsp:txXfrm>
    </dsp:sp>
    <dsp:sp modelId="{F3D85CDB-6AD6-46B0-B8D7-B411D11E4636}">
      <dsp:nvSpPr>
        <dsp:cNvPr id="0" name=""/>
        <dsp:cNvSpPr/>
      </dsp:nvSpPr>
      <dsp:spPr>
        <a:xfrm>
          <a:off x="2031900"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24539" y="935289"/>
          <a:ext cx="518642" cy="51864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42942"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Apprenticeships</a:t>
          </a:r>
        </a:p>
      </dsp:txBody>
      <dsp:txXfrm>
        <a:off x="1742942" y="1928119"/>
        <a:ext cx="1481835" cy="592734"/>
      </dsp:txXfrm>
    </dsp:sp>
    <dsp:sp modelId="{1FDC76F1-2A12-499B-A052-2BF375205DC8}">
      <dsp:nvSpPr>
        <dsp:cNvPr id="0" name=""/>
        <dsp:cNvSpPr/>
      </dsp:nvSpPr>
      <dsp:spPr>
        <a:xfrm>
          <a:off x="3773058"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a:off x="3965696" y="935289"/>
          <a:ext cx="518642" cy="51864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484100"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Studying abroad</a:t>
          </a:r>
        </a:p>
      </dsp:txBody>
      <dsp:txXfrm>
        <a:off x="3484100" y="1928119"/>
        <a:ext cx="1481835" cy="592734"/>
      </dsp:txXfrm>
    </dsp:sp>
    <dsp:sp modelId="{85F07643-39BA-442D-AA96-CE8150BC8E35}">
      <dsp:nvSpPr>
        <dsp:cNvPr id="0" name=""/>
        <dsp:cNvSpPr/>
      </dsp:nvSpPr>
      <dsp:spPr>
        <a:xfrm>
          <a:off x="5514215"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06853" y="935289"/>
          <a:ext cx="518642" cy="518642"/>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25257"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Gap year</a:t>
          </a:r>
        </a:p>
      </dsp:txBody>
      <dsp:txXfrm>
        <a:off x="5225257" y="1928119"/>
        <a:ext cx="1481835" cy="592734"/>
      </dsp:txXfrm>
    </dsp:sp>
    <dsp:sp modelId="{917E4EEE-F4B1-47A3-8845-BAE3FA8736FD}">
      <dsp:nvSpPr>
        <dsp:cNvPr id="0" name=""/>
        <dsp:cNvSpPr/>
      </dsp:nvSpPr>
      <dsp:spPr>
        <a:xfrm>
          <a:off x="7255372"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48011" y="935289"/>
          <a:ext cx="518642" cy="518642"/>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66414"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Getting a job</a:t>
          </a:r>
        </a:p>
      </dsp:txBody>
      <dsp:txXfrm>
        <a:off x="6966414" y="1928119"/>
        <a:ext cx="1481835" cy="592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576E3-FA49-40C2-89DE-6705E4F172BE}">
      <dsp:nvSpPr>
        <dsp:cNvPr id="0" name=""/>
        <dsp:cNvSpPr/>
      </dsp:nvSpPr>
      <dsp:spPr>
        <a:xfrm>
          <a:off x="914396" y="759725"/>
          <a:ext cx="2464486" cy="2573012"/>
        </a:xfrm>
        <a:prstGeom prst="ellipse">
          <a:avLst/>
        </a:prstGeom>
        <a:blipFill rotWithShape="0">
          <a:blip xmlns:r="http://schemas.openxmlformats.org/officeDocument/2006/relationships" r:embed="rId1"/>
          <a:srcRect/>
          <a:stretch>
            <a:fillRect l="-43000" r="-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 </a:t>
          </a:r>
        </a:p>
      </dsp:txBody>
      <dsp:txXfrm>
        <a:off x="1275312" y="1136534"/>
        <a:ext cx="1742654" cy="1819394"/>
      </dsp:txXfrm>
    </dsp:sp>
    <dsp:sp modelId="{EFE67232-8B1A-45B3-8407-9404BCD6F82D}">
      <dsp:nvSpPr>
        <dsp:cNvPr id="0" name=""/>
        <dsp:cNvSpPr/>
      </dsp:nvSpPr>
      <dsp:spPr>
        <a:xfrm>
          <a:off x="158902" y="0"/>
          <a:ext cx="3898548" cy="4064000"/>
        </a:xfrm>
        <a:prstGeom prst="blockArc">
          <a:avLst>
            <a:gd name="adj1" fmla="val 17527788"/>
            <a:gd name="adj2" fmla="val 4119114"/>
            <a:gd name="adj3" fmla="val 5750"/>
          </a:avLst>
        </a:prstGeom>
        <a:solidFill>
          <a:schemeClr val="accent1">
            <a:shade val="50000"/>
            <a:hueOff val="-175123"/>
            <a:satOff val="46724"/>
            <a:lumOff val="386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47B6F-1A62-4E15-A4A0-69298D5B1D0F}">
      <dsp:nvSpPr>
        <dsp:cNvPr id="0" name=""/>
        <dsp:cNvSpPr/>
      </dsp:nvSpPr>
      <dsp:spPr>
        <a:xfrm>
          <a:off x="3029509" y="342595"/>
          <a:ext cx="1036030" cy="1036320"/>
        </a:xfrm>
        <a:prstGeom prst="ellipse">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9F9A81-7B49-47B2-A4C5-0F27D1AB0687}">
      <dsp:nvSpPr>
        <dsp:cNvPr id="0" name=""/>
        <dsp:cNvSpPr/>
      </dsp:nvSpPr>
      <dsp:spPr>
        <a:xfrm>
          <a:off x="4144123" y="359257"/>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GB" sz="3600" kern="1200" dirty="0"/>
            <a:t>Study</a:t>
          </a:r>
        </a:p>
      </dsp:txBody>
      <dsp:txXfrm>
        <a:off x="4144123" y="359257"/>
        <a:ext cx="1386766" cy="1002995"/>
      </dsp:txXfrm>
    </dsp:sp>
    <dsp:sp modelId="{7F7115EC-93F6-4DFD-BE44-5B566FC6F13C}">
      <dsp:nvSpPr>
        <dsp:cNvPr id="0" name=""/>
        <dsp:cNvSpPr/>
      </dsp:nvSpPr>
      <dsp:spPr>
        <a:xfrm>
          <a:off x="3429938" y="1521561"/>
          <a:ext cx="1036030" cy="1036320"/>
        </a:xfrm>
        <a:prstGeom prst="ellipse">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A45EF5-6B23-4A88-B37A-7A90556FDE13}">
      <dsp:nvSpPr>
        <dsp:cNvPr id="0" name=""/>
        <dsp:cNvSpPr/>
      </dsp:nvSpPr>
      <dsp:spPr>
        <a:xfrm>
          <a:off x="4550330" y="1536192"/>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GB" sz="3600" kern="1200" dirty="0"/>
            <a:t>Job</a:t>
          </a:r>
        </a:p>
      </dsp:txBody>
      <dsp:txXfrm>
        <a:off x="4550330" y="1536192"/>
        <a:ext cx="1386766" cy="1002995"/>
      </dsp:txXfrm>
    </dsp:sp>
    <dsp:sp modelId="{F5C94676-FB89-4694-B6BA-92D2F33650F9}">
      <dsp:nvSpPr>
        <dsp:cNvPr id="0" name=""/>
        <dsp:cNvSpPr/>
      </dsp:nvSpPr>
      <dsp:spPr>
        <a:xfrm>
          <a:off x="3029509" y="2717190"/>
          <a:ext cx="1036030" cy="1036320"/>
        </a:xfrm>
        <a:prstGeom prst="ellipse">
          <a:avLst/>
        </a:prstGeom>
        <a:solidFill>
          <a:srgbClr val="FFC6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68C95D-693E-4937-AFC3-2CF9A5321B6D}">
      <dsp:nvSpPr>
        <dsp:cNvPr id="0" name=""/>
        <dsp:cNvSpPr/>
      </dsp:nvSpPr>
      <dsp:spPr>
        <a:xfrm>
          <a:off x="4144123" y="2738323"/>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GB" sz="3600" kern="1200" dirty="0"/>
            <a:t>Wage*</a:t>
          </a:r>
        </a:p>
      </dsp:txBody>
      <dsp:txXfrm>
        <a:off x="4144123" y="2738323"/>
        <a:ext cx="1386766" cy="1002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F951-B666-4D73-BE8A-B405CE4F691A}">
      <dsp:nvSpPr>
        <dsp:cNvPr id="0" name=""/>
        <dsp:cNvSpPr/>
      </dsp:nvSpPr>
      <dsp:spPr>
        <a:xfrm>
          <a:off x="0" y="1657914"/>
          <a:ext cx="8923031"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9D995EB-DFB2-4A69-A51C-892F0B96A4BE}">
      <dsp:nvSpPr>
        <dsp:cNvPr id="0" name=""/>
        <dsp:cNvSpPr/>
      </dsp:nvSpPr>
      <dsp:spPr>
        <a:xfrm rot="8100000">
          <a:off x="54537" y="382522"/>
          <a:ext cx="242967" cy="242967"/>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FD661-1EF1-49EA-B698-39CDD8703FE5}">
      <dsp:nvSpPr>
        <dsp:cNvPr id="0" name=""/>
        <dsp:cNvSpPr/>
      </dsp:nvSpPr>
      <dsp:spPr>
        <a:xfrm>
          <a:off x="81529"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D8E842-4C8F-4368-ADBA-C3BF01336ADD}">
      <dsp:nvSpPr>
        <dsp:cNvPr id="0" name=""/>
        <dsp:cNvSpPr/>
      </dsp:nvSpPr>
      <dsp:spPr>
        <a:xfrm>
          <a:off x="336013" y="665162"/>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GB" sz="1100" b="0" i="0" kern="1200" dirty="0">
              <a:latin typeface="Roboto Light" panose="02000000000000000000" pitchFamily="2" charset="0"/>
              <a:ea typeface="Roboto Light" panose="02000000000000000000" pitchFamily="2" charset="0"/>
              <a:cs typeface="Roboto Light" panose="02000000000000000000" pitchFamily="2" charset="0"/>
            </a:rPr>
            <a:t>UCAS search displays courses</a:t>
          </a:r>
          <a:endParaRPr lang="en-GB"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336013" y="665162"/>
        <a:ext cx="1642787" cy="981485"/>
      </dsp:txXfrm>
    </dsp:sp>
    <dsp:sp modelId="{C2636B65-E491-4D02-9B90-919468EC465A}">
      <dsp:nvSpPr>
        <dsp:cNvPr id="0" name=""/>
        <dsp:cNvSpPr/>
      </dsp:nvSpPr>
      <dsp:spPr>
        <a:xfrm>
          <a:off x="336013" y="320316"/>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April 2024</a:t>
          </a:r>
        </a:p>
      </dsp:txBody>
      <dsp:txXfrm>
        <a:off x="336013" y="320316"/>
        <a:ext cx="1642787" cy="344846"/>
      </dsp:txXfrm>
    </dsp:sp>
    <dsp:sp modelId="{459409A4-983E-49A6-A904-89067E6F322F}">
      <dsp:nvSpPr>
        <dsp:cNvPr id="0" name=""/>
        <dsp:cNvSpPr/>
      </dsp:nvSpPr>
      <dsp:spPr>
        <a:xfrm>
          <a:off x="176021" y="676428"/>
          <a:ext cx="0" cy="98148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0BF558-845F-40EC-9D25-1A1372D539B0}">
      <dsp:nvSpPr>
        <dsp:cNvPr id="0" name=""/>
        <dsp:cNvSpPr/>
      </dsp:nvSpPr>
      <dsp:spPr>
        <a:xfrm>
          <a:off x="145716" y="1626877"/>
          <a:ext cx="61849" cy="62072"/>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ECE43-E0A7-4228-B179-8F6377530F53}">
      <dsp:nvSpPr>
        <dsp:cNvPr id="0" name=""/>
        <dsp:cNvSpPr/>
      </dsp:nvSpPr>
      <dsp:spPr>
        <a:xfrm rot="18900000">
          <a:off x="1044280" y="2690338"/>
          <a:ext cx="242967" cy="242967"/>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036A26-574B-4AAF-81A4-CA6D17A1CEB3}">
      <dsp:nvSpPr>
        <dsp:cNvPr id="0" name=""/>
        <dsp:cNvSpPr/>
      </dsp:nvSpPr>
      <dsp:spPr>
        <a:xfrm>
          <a:off x="1071272"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82EE58E-F96B-48AB-883D-A5D6D2CD33E7}">
      <dsp:nvSpPr>
        <dsp:cNvPr id="0" name=""/>
        <dsp:cNvSpPr/>
      </dsp:nvSpPr>
      <dsp:spPr>
        <a:xfrm>
          <a:off x="1337568"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application opens for 2025 entry</a:t>
          </a:r>
          <a:endParaRPr lang="en-GB"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337568" y="1657914"/>
        <a:ext cx="1642787" cy="981485"/>
      </dsp:txXfrm>
    </dsp:sp>
    <dsp:sp modelId="{6F221318-48BE-447B-A7D2-1849CBD86EE0}">
      <dsp:nvSpPr>
        <dsp:cNvPr id="0" name=""/>
        <dsp:cNvSpPr/>
      </dsp:nvSpPr>
      <dsp:spPr>
        <a:xfrm>
          <a:off x="1337568"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14 May </a:t>
          </a:r>
        </a:p>
      </dsp:txBody>
      <dsp:txXfrm>
        <a:off x="1337568" y="2639399"/>
        <a:ext cx="1642787" cy="344846"/>
      </dsp:txXfrm>
    </dsp:sp>
    <dsp:sp modelId="{FD64E599-2E88-43E2-AD3C-0A310F8E3D0A}">
      <dsp:nvSpPr>
        <dsp:cNvPr id="0" name=""/>
        <dsp:cNvSpPr/>
      </dsp:nvSpPr>
      <dsp:spPr>
        <a:xfrm>
          <a:off x="1165764" y="1657914"/>
          <a:ext cx="0" cy="981485"/>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03F9A2-8AF9-4B41-B4B3-1BFB71A89906}">
      <dsp:nvSpPr>
        <dsp:cNvPr id="0" name=""/>
        <dsp:cNvSpPr/>
      </dsp:nvSpPr>
      <dsp:spPr>
        <a:xfrm>
          <a:off x="1135459" y="1626877"/>
          <a:ext cx="61849" cy="62072"/>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06458-E236-4123-BD78-F46E55A74330}">
      <dsp:nvSpPr>
        <dsp:cNvPr id="0" name=""/>
        <dsp:cNvSpPr/>
      </dsp:nvSpPr>
      <dsp:spPr>
        <a:xfrm rot="8100000">
          <a:off x="2034023" y="382522"/>
          <a:ext cx="242967" cy="242967"/>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243EF-4166-4B36-BD79-9E76BA568EF2}">
      <dsp:nvSpPr>
        <dsp:cNvPr id="0" name=""/>
        <dsp:cNvSpPr/>
      </dsp:nvSpPr>
      <dsp:spPr>
        <a:xfrm>
          <a:off x="2061015"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45FDA3A-BF0A-48F0-B263-8EDC85FF28DE}">
      <dsp:nvSpPr>
        <dsp:cNvPr id="0" name=""/>
        <dsp:cNvSpPr/>
      </dsp:nvSpPr>
      <dsp:spPr>
        <a:xfrm>
          <a:off x="2327311"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GB" sz="1100" kern="1200"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2327311" y="676428"/>
        <a:ext cx="1642787" cy="981485"/>
      </dsp:txXfrm>
    </dsp:sp>
    <dsp:sp modelId="{5AA5A3A1-2668-4E97-BC1C-DC2A0876D6AF}">
      <dsp:nvSpPr>
        <dsp:cNvPr id="0" name=""/>
        <dsp:cNvSpPr/>
      </dsp:nvSpPr>
      <dsp:spPr>
        <a:xfrm>
          <a:off x="2327311"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 September</a:t>
          </a:r>
        </a:p>
      </dsp:txBody>
      <dsp:txXfrm>
        <a:off x="2327311" y="331582"/>
        <a:ext cx="1642787" cy="344846"/>
      </dsp:txXfrm>
    </dsp:sp>
    <dsp:sp modelId="{5CB986B8-86A6-4FF3-AB08-20559797C5EF}">
      <dsp:nvSpPr>
        <dsp:cNvPr id="0" name=""/>
        <dsp:cNvSpPr/>
      </dsp:nvSpPr>
      <dsp:spPr>
        <a:xfrm>
          <a:off x="2155507" y="676428"/>
          <a:ext cx="0" cy="981485"/>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9119F53-3909-4818-B14B-2174E9A6416F}">
      <dsp:nvSpPr>
        <dsp:cNvPr id="0" name=""/>
        <dsp:cNvSpPr/>
      </dsp:nvSpPr>
      <dsp:spPr>
        <a:xfrm>
          <a:off x="2125201" y="1626877"/>
          <a:ext cx="61849" cy="62072"/>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93990-0D3D-4A22-813C-486BFFE36BDA}">
      <dsp:nvSpPr>
        <dsp:cNvPr id="0" name=""/>
        <dsp:cNvSpPr/>
      </dsp:nvSpPr>
      <dsp:spPr>
        <a:xfrm rot="18900000">
          <a:off x="3023766" y="2690338"/>
          <a:ext cx="242967" cy="242967"/>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4CEFA-A100-4B71-9919-01052397F6BA}">
      <dsp:nvSpPr>
        <dsp:cNvPr id="0" name=""/>
        <dsp:cNvSpPr/>
      </dsp:nvSpPr>
      <dsp:spPr>
        <a:xfrm>
          <a:off x="3050758"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84C3B8A-0A4A-417F-9130-69FEB3130828}">
      <dsp:nvSpPr>
        <dsp:cNvPr id="0" name=""/>
        <dsp:cNvSpPr/>
      </dsp:nvSpPr>
      <dsp:spPr>
        <a:xfrm>
          <a:off x="3317054"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medicine/science, dentistry, and courses at Oxford or Cambridge</a:t>
          </a:r>
        </a:p>
      </dsp:txBody>
      <dsp:txXfrm>
        <a:off x="3317054" y="1657914"/>
        <a:ext cx="1642787" cy="981485"/>
      </dsp:txXfrm>
    </dsp:sp>
    <dsp:sp modelId="{5D87BB61-98FA-4FD8-BE5F-F6566298EC51}">
      <dsp:nvSpPr>
        <dsp:cNvPr id="0" name=""/>
        <dsp:cNvSpPr/>
      </dsp:nvSpPr>
      <dsp:spPr>
        <a:xfrm>
          <a:off x="3317054"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15 October 2024*</a:t>
          </a:r>
        </a:p>
      </dsp:txBody>
      <dsp:txXfrm>
        <a:off x="3317054" y="2639399"/>
        <a:ext cx="1642787" cy="344846"/>
      </dsp:txXfrm>
    </dsp:sp>
    <dsp:sp modelId="{2999627A-F398-4640-88A8-B22A87717434}">
      <dsp:nvSpPr>
        <dsp:cNvPr id="0" name=""/>
        <dsp:cNvSpPr/>
      </dsp:nvSpPr>
      <dsp:spPr>
        <a:xfrm>
          <a:off x="3145250" y="1657914"/>
          <a:ext cx="0" cy="981485"/>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9581467-F3E7-41E2-9119-06F99F9F7F6E}">
      <dsp:nvSpPr>
        <dsp:cNvPr id="0" name=""/>
        <dsp:cNvSpPr/>
      </dsp:nvSpPr>
      <dsp:spPr>
        <a:xfrm>
          <a:off x="3114944" y="1626877"/>
          <a:ext cx="61849" cy="6207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96896-22BE-423A-9889-3D9C97F603A5}">
      <dsp:nvSpPr>
        <dsp:cNvPr id="0" name=""/>
        <dsp:cNvSpPr/>
      </dsp:nvSpPr>
      <dsp:spPr>
        <a:xfrm rot="8100000">
          <a:off x="4013509" y="382522"/>
          <a:ext cx="242967" cy="242967"/>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E1725-8DBF-45E1-85E8-2DC28D66C062}">
      <dsp:nvSpPr>
        <dsp:cNvPr id="0" name=""/>
        <dsp:cNvSpPr/>
      </dsp:nvSpPr>
      <dsp:spPr>
        <a:xfrm>
          <a:off x="4040501"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AFE85B-CE48-4464-BE2C-44C37DBD7AB4}">
      <dsp:nvSpPr>
        <dsp:cNvPr id="0" name=""/>
        <dsp:cNvSpPr/>
      </dsp:nvSpPr>
      <dsp:spPr>
        <a:xfrm>
          <a:off x="4306797"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sz="1100" kern="1200" dirty="0"/>
        </a:p>
      </dsp:txBody>
      <dsp:txXfrm>
        <a:off x="4306797" y="676428"/>
        <a:ext cx="1642787" cy="981485"/>
      </dsp:txXfrm>
    </dsp:sp>
    <dsp:sp modelId="{A4B515E9-A4A5-40D4-9CCB-21A7643920CF}">
      <dsp:nvSpPr>
        <dsp:cNvPr id="0" name=""/>
        <dsp:cNvSpPr/>
      </dsp:nvSpPr>
      <dsp:spPr>
        <a:xfrm>
          <a:off x="4306797"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latin typeface="Roboto" panose="02000000000000000000" pitchFamily="2" charset="0"/>
              <a:ea typeface="Roboto" panose="02000000000000000000" pitchFamily="2" charset="0"/>
              <a:cs typeface="Roboto" panose="02000000000000000000" pitchFamily="2" charset="0"/>
            </a:rPr>
            <a:t>29 January 2025*</a:t>
          </a:r>
        </a:p>
      </dsp:txBody>
      <dsp:txXfrm>
        <a:off x="4306797" y="331582"/>
        <a:ext cx="1642787" cy="344846"/>
      </dsp:txXfrm>
    </dsp:sp>
    <dsp:sp modelId="{7D741D70-100C-44F9-8CC5-7FDEE20AE00B}">
      <dsp:nvSpPr>
        <dsp:cNvPr id="0" name=""/>
        <dsp:cNvSpPr/>
      </dsp:nvSpPr>
      <dsp:spPr>
        <a:xfrm>
          <a:off x="4134993" y="676428"/>
          <a:ext cx="0" cy="981485"/>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A0CD022-E2B0-4C5F-9C08-5977498F92E3}">
      <dsp:nvSpPr>
        <dsp:cNvPr id="0" name=""/>
        <dsp:cNvSpPr/>
      </dsp:nvSpPr>
      <dsp:spPr>
        <a:xfrm>
          <a:off x="4104687" y="1626877"/>
          <a:ext cx="61849" cy="62072"/>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5634B-98FE-4D16-9431-F075C0375306}">
      <dsp:nvSpPr>
        <dsp:cNvPr id="0" name=""/>
        <dsp:cNvSpPr/>
      </dsp:nvSpPr>
      <dsp:spPr>
        <a:xfrm rot="18900000">
          <a:off x="5003252" y="2690338"/>
          <a:ext cx="242967" cy="242967"/>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6CAAD-2B1F-4D6C-8247-36EBD5D9A47F}">
      <dsp:nvSpPr>
        <dsp:cNvPr id="0" name=""/>
        <dsp:cNvSpPr/>
      </dsp:nvSpPr>
      <dsp:spPr>
        <a:xfrm>
          <a:off x="5030244"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39BDCCB-8333-4ED9-9556-EAB45E667B00}">
      <dsp:nvSpPr>
        <dsp:cNvPr id="0" name=""/>
        <dsp:cNvSpPr/>
      </dsp:nvSpPr>
      <dsp:spPr>
        <a:xfrm>
          <a:off x="5296540"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Extra opens</a:t>
          </a:r>
        </a:p>
      </dsp:txBody>
      <dsp:txXfrm>
        <a:off x="5296540" y="1657914"/>
        <a:ext cx="1642787" cy="981485"/>
      </dsp:txXfrm>
    </dsp:sp>
    <dsp:sp modelId="{EEE5AA7E-0A68-4495-8E26-5F3BE5B33226}">
      <dsp:nvSpPr>
        <dsp:cNvPr id="0" name=""/>
        <dsp:cNvSpPr/>
      </dsp:nvSpPr>
      <dsp:spPr>
        <a:xfrm>
          <a:off x="5296540"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26 February</a:t>
          </a:r>
        </a:p>
      </dsp:txBody>
      <dsp:txXfrm>
        <a:off x="5296540" y="2639399"/>
        <a:ext cx="1642787" cy="344846"/>
      </dsp:txXfrm>
    </dsp:sp>
    <dsp:sp modelId="{4D47442E-434E-4FA3-9545-7BE2F13582B3}">
      <dsp:nvSpPr>
        <dsp:cNvPr id="0" name=""/>
        <dsp:cNvSpPr/>
      </dsp:nvSpPr>
      <dsp:spPr>
        <a:xfrm>
          <a:off x="5124736" y="1657914"/>
          <a:ext cx="0" cy="98148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F558D1-3ADE-4235-91D8-DDA523D67B71}">
      <dsp:nvSpPr>
        <dsp:cNvPr id="0" name=""/>
        <dsp:cNvSpPr/>
      </dsp:nvSpPr>
      <dsp:spPr>
        <a:xfrm>
          <a:off x="5094430" y="1626877"/>
          <a:ext cx="61849" cy="62072"/>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126EF-9861-4521-9713-6FD3BA92A3B3}">
      <dsp:nvSpPr>
        <dsp:cNvPr id="0" name=""/>
        <dsp:cNvSpPr/>
      </dsp:nvSpPr>
      <dsp:spPr>
        <a:xfrm rot="8100000">
          <a:off x="5992995" y="382522"/>
          <a:ext cx="242967" cy="242967"/>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4B324-77FA-43DB-8026-721037734EBF}">
      <dsp:nvSpPr>
        <dsp:cNvPr id="0" name=""/>
        <dsp:cNvSpPr/>
      </dsp:nvSpPr>
      <dsp:spPr>
        <a:xfrm>
          <a:off x="6019987"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2A7759-A78B-47CB-9099-F6AD34597CA5}">
      <dsp:nvSpPr>
        <dsp:cNvPr id="0" name=""/>
        <dsp:cNvSpPr/>
      </dsp:nvSpPr>
      <dsp:spPr>
        <a:xfrm>
          <a:off x="6286283"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sp:txBody>
      <dsp:txXfrm>
        <a:off x="6286283" y="676428"/>
        <a:ext cx="1642787" cy="981485"/>
      </dsp:txXfrm>
    </dsp:sp>
    <dsp:sp modelId="{6749E0AB-4B46-4F4A-AA72-8E7E37D9EB13}">
      <dsp:nvSpPr>
        <dsp:cNvPr id="0" name=""/>
        <dsp:cNvSpPr/>
      </dsp:nvSpPr>
      <dsp:spPr>
        <a:xfrm>
          <a:off x="6286283"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June</a:t>
          </a:r>
        </a:p>
      </dsp:txBody>
      <dsp:txXfrm>
        <a:off x="6286283" y="331582"/>
        <a:ext cx="1642787" cy="344846"/>
      </dsp:txXfrm>
    </dsp:sp>
    <dsp:sp modelId="{0A13FC7B-E04F-48C3-BC23-E73215B21296}">
      <dsp:nvSpPr>
        <dsp:cNvPr id="0" name=""/>
        <dsp:cNvSpPr/>
      </dsp:nvSpPr>
      <dsp:spPr>
        <a:xfrm>
          <a:off x="6114479" y="676428"/>
          <a:ext cx="0" cy="981485"/>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8BE5796-0860-487D-831A-232EEB1DCD7F}">
      <dsp:nvSpPr>
        <dsp:cNvPr id="0" name=""/>
        <dsp:cNvSpPr/>
      </dsp:nvSpPr>
      <dsp:spPr>
        <a:xfrm>
          <a:off x="6084173" y="1626877"/>
          <a:ext cx="61849" cy="62072"/>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52307-D5B3-4177-A9CC-F9FB9952CE89}">
      <dsp:nvSpPr>
        <dsp:cNvPr id="0" name=""/>
        <dsp:cNvSpPr/>
      </dsp:nvSpPr>
      <dsp:spPr>
        <a:xfrm rot="18900000">
          <a:off x="6982738" y="2690338"/>
          <a:ext cx="242967" cy="242967"/>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9D265-074A-4B09-A3D3-49795ECEE349}">
      <dsp:nvSpPr>
        <dsp:cNvPr id="0" name=""/>
        <dsp:cNvSpPr/>
      </dsp:nvSpPr>
      <dsp:spPr>
        <a:xfrm>
          <a:off x="7009730"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8BED6B7-F3FB-4395-BC37-AE0B54F0392E}">
      <dsp:nvSpPr>
        <dsp:cNvPr id="0" name=""/>
        <dsp:cNvSpPr/>
      </dsp:nvSpPr>
      <dsp:spPr>
        <a:xfrm>
          <a:off x="7276026"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GB" sz="1100" kern="1200"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7276026" y="1657914"/>
        <a:ext cx="1642787" cy="981485"/>
      </dsp:txXfrm>
    </dsp:sp>
    <dsp:sp modelId="{094F82B1-9AD5-425C-903C-BB56F1862A07}">
      <dsp:nvSpPr>
        <dsp:cNvPr id="0" name=""/>
        <dsp:cNvSpPr/>
      </dsp:nvSpPr>
      <dsp:spPr>
        <a:xfrm>
          <a:off x="7276026"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5 July</a:t>
          </a:r>
          <a:endPar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endParaRPr>
        </a:p>
      </dsp:txBody>
      <dsp:txXfrm>
        <a:off x="7276026" y="2639399"/>
        <a:ext cx="1642787" cy="344846"/>
      </dsp:txXfrm>
    </dsp:sp>
    <dsp:sp modelId="{82B5ADF5-D7B3-481B-BB8F-5E918D55E515}">
      <dsp:nvSpPr>
        <dsp:cNvPr id="0" name=""/>
        <dsp:cNvSpPr/>
      </dsp:nvSpPr>
      <dsp:spPr>
        <a:xfrm>
          <a:off x="7104222" y="1657914"/>
          <a:ext cx="0" cy="981485"/>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50AB42-5BE1-4CDB-922C-A42202C6BC7E}">
      <dsp:nvSpPr>
        <dsp:cNvPr id="0" name=""/>
        <dsp:cNvSpPr/>
      </dsp:nvSpPr>
      <dsp:spPr>
        <a:xfrm>
          <a:off x="7073916" y="1626877"/>
          <a:ext cx="61849" cy="62072"/>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D06A9-7338-462B-B047-9FCAD7444B86}">
      <dsp:nvSpPr>
        <dsp:cNvPr id="0" name=""/>
        <dsp:cNvSpPr/>
      </dsp:nvSpPr>
      <dsp:spPr>
        <a:xfrm>
          <a:off x="245046"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6AF98-CEB4-4B40-9A10-672DBF01BA87}">
      <dsp:nvSpPr>
        <dsp:cNvPr id="0" name=""/>
        <dsp:cNvSpPr/>
      </dsp:nvSpPr>
      <dsp:spPr>
        <a:xfrm>
          <a:off x="406149" y="840906"/>
          <a:ext cx="433740" cy="4337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57D0D7-66D6-41ED-92D3-998E281C192B}">
      <dsp:nvSpPr>
        <dsp:cNvPr id="0" name=""/>
        <dsp:cNvSpPr/>
      </dsp:nvSpPr>
      <dsp:spPr>
        <a:xfrm>
          <a:off x="3390"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Start your application from</a:t>
          </a:r>
        </a:p>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14 May 2024</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3390" y="1671208"/>
        <a:ext cx="1239257" cy="759045"/>
      </dsp:txXfrm>
    </dsp:sp>
    <dsp:sp modelId="{BCA4B69A-2DF3-4AC8-BB19-2B3390F9B89A}">
      <dsp:nvSpPr>
        <dsp:cNvPr id="0" name=""/>
        <dsp:cNvSpPr/>
      </dsp:nvSpPr>
      <dsp:spPr>
        <a:xfrm>
          <a:off x="1701173"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8CBB5-CD31-4EE2-8AB7-18F160BC3A19}">
      <dsp:nvSpPr>
        <dsp:cNvPr id="0" name=""/>
        <dsp:cNvSpPr/>
      </dsp:nvSpPr>
      <dsp:spPr>
        <a:xfrm>
          <a:off x="1862277" y="840906"/>
          <a:ext cx="433740" cy="4337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FFF142-CF47-4163-8467-A5A22CDAF05E}">
      <dsp:nvSpPr>
        <dsp:cNvPr id="0" name=""/>
        <dsp:cNvSpPr/>
      </dsp:nvSpPr>
      <dsp:spPr>
        <a:xfrm>
          <a:off x="1459518"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Universities and colleges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can’t see </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your other choices when you apply.</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1459518" y="1671208"/>
        <a:ext cx="1239257" cy="759045"/>
      </dsp:txXfrm>
    </dsp:sp>
    <dsp:sp modelId="{61A2CFD1-CA00-4AA4-86E7-9626B9315F3B}">
      <dsp:nvSpPr>
        <dsp:cNvPr id="0" name=""/>
        <dsp:cNvSpPr/>
      </dsp:nvSpPr>
      <dsp:spPr>
        <a:xfrm>
          <a:off x="3157301"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7A96EE-E92B-4D9A-A9EE-001D0A075164}">
      <dsp:nvSpPr>
        <dsp:cNvPr id="0" name=""/>
        <dsp:cNvSpPr/>
      </dsp:nvSpPr>
      <dsp:spPr>
        <a:xfrm>
          <a:off x="3318405" y="840906"/>
          <a:ext cx="433740" cy="4337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CF0CCE-5ACC-4D81-9209-2856B0C04CB4}">
      <dsp:nvSpPr>
        <dsp:cNvPr id="0" name=""/>
        <dsp:cNvSpPr/>
      </dsp:nvSpPr>
      <dsp:spPr>
        <a:xfrm>
          <a:off x="2915646"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Apply by the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2915646" y="1671208"/>
        <a:ext cx="1239257" cy="759045"/>
      </dsp:txXfrm>
    </dsp:sp>
    <dsp:sp modelId="{E5B3BBBA-5C56-4A57-A9F9-FCF1F1EEFDA3}">
      <dsp:nvSpPr>
        <dsp:cNvPr id="0" name=""/>
        <dsp:cNvSpPr/>
      </dsp:nvSpPr>
      <dsp:spPr>
        <a:xfrm>
          <a:off x="4613429"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CF4059-C846-40B1-99E7-C59AE40CA7A9}">
      <dsp:nvSpPr>
        <dsp:cNvPr id="0" name=""/>
        <dsp:cNvSpPr/>
      </dsp:nvSpPr>
      <dsp:spPr>
        <a:xfrm>
          <a:off x="4774533" y="840906"/>
          <a:ext cx="433740" cy="4337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04E952-EA2B-4088-AEF3-94654AB73254}">
      <dsp:nvSpPr>
        <dsp:cNvPr id="0" name=""/>
        <dsp:cNvSpPr/>
      </dsp:nvSpPr>
      <dsp:spPr>
        <a:xfrm>
          <a:off x="4371774"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unless applying to study medicine, veterinary, medicine/science, dentistry – then it’s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four choices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4371774" y="1671208"/>
        <a:ext cx="1239257" cy="759045"/>
      </dsp:txXfrm>
    </dsp:sp>
    <dsp:sp modelId="{47D38A9A-169A-4D47-9FFD-1980C155B5E1}">
      <dsp:nvSpPr>
        <dsp:cNvPr id="0" name=""/>
        <dsp:cNvSpPr/>
      </dsp:nvSpPr>
      <dsp:spPr>
        <a:xfrm>
          <a:off x="6069557"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8B9B5F-7C28-4DA0-9A92-137D3F89AD8A}">
      <dsp:nvSpPr>
        <dsp:cNvPr id="0" name=""/>
        <dsp:cNvSpPr/>
      </dsp:nvSpPr>
      <dsp:spPr>
        <a:xfrm>
          <a:off x="6230661" y="840906"/>
          <a:ext cx="433740" cy="4337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A730BD-79FD-4266-A7B6-A279342EF5F7}">
      <dsp:nvSpPr>
        <dsp:cNvPr id="0" name=""/>
        <dsp:cNvSpPr/>
      </dsp:nvSpPr>
      <dsp:spPr>
        <a:xfrm>
          <a:off x="5827902"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You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can’t apply to both </a:t>
          </a:r>
          <a:r>
            <a:rPr lang="en-GB" sz="1200" b="0" kern="1200" cap="none" dirty="0">
              <a:latin typeface="Roboto Light" panose="02000000000000000000" pitchFamily="2" charset="0"/>
              <a:ea typeface="Roboto Light" panose="02000000000000000000" pitchFamily="2" charset="0"/>
              <a:cs typeface="Roboto Light" panose="02000000000000000000" pitchFamily="2" charset="0"/>
            </a:rPr>
            <a:t>O</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xford and Cambridge.</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5827902" y="1671208"/>
        <a:ext cx="1239257" cy="759045"/>
      </dsp:txXfrm>
    </dsp:sp>
    <dsp:sp modelId="{0979B6CB-E9E0-4EA4-A8DA-ADB5ABDBAA80}">
      <dsp:nvSpPr>
        <dsp:cNvPr id="0" name=""/>
        <dsp:cNvSpPr/>
      </dsp:nvSpPr>
      <dsp:spPr>
        <a:xfrm>
          <a:off x="7525685"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42EB50-7ED6-4268-AFB3-380348FFE572}">
      <dsp:nvSpPr>
        <dsp:cNvPr id="0" name=""/>
        <dsp:cNvSpPr/>
      </dsp:nvSpPr>
      <dsp:spPr>
        <a:xfrm>
          <a:off x="7686789" y="840906"/>
          <a:ext cx="433740" cy="43374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4F775-76E3-4D13-9667-D1480096CD50}">
      <dsp:nvSpPr>
        <dsp:cNvPr id="0" name=""/>
        <dsp:cNvSpPr/>
      </dsp:nvSpPr>
      <dsp:spPr>
        <a:xfrm>
          <a:off x="7284030"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Applying </a:t>
          </a:r>
          <a:r>
            <a:rPr lang="en-GB" sz="1200" b="0" kern="1200" cap="none" dirty="0">
              <a:latin typeface="Roboto Light" panose="02000000000000000000" pitchFamily="2" charset="0"/>
              <a:ea typeface="Roboto Light" panose="02000000000000000000" pitchFamily="2" charset="0"/>
              <a:cs typeface="Roboto Light" panose="02000000000000000000" pitchFamily="2" charset="0"/>
            </a:rPr>
            <a:t>costs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£28.50</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7284030" y="1671208"/>
        <a:ext cx="1239257" cy="7590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606509" y="1015724"/>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214278" y="1904872"/>
          <a:ext cx="1552148" cy="1181597"/>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registers for a UCAS Hub account to carry out research and start application.</a:t>
          </a:r>
        </a:p>
      </dsp:txBody>
      <dsp:txXfrm>
        <a:off x="214278" y="1904872"/>
        <a:ext cx="1552148" cy="1181597"/>
      </dsp:txXfrm>
    </dsp:sp>
    <dsp:sp modelId="{E9A2C174-6753-414D-8E90-1FBFE35C0187}">
      <dsp:nvSpPr>
        <dsp:cNvPr id="0" name=""/>
        <dsp:cNvSpPr/>
      </dsp:nvSpPr>
      <dsp:spPr>
        <a:xfrm>
          <a:off x="2339937" y="1013411"/>
          <a:ext cx="698466" cy="6984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1963798" y="1899231"/>
          <a:ext cx="1552148" cy="1189118"/>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completes all sections of the application and sends it to their school/college.</a:t>
          </a:r>
        </a:p>
      </dsp:txBody>
      <dsp:txXfrm>
        <a:off x="1963798" y="1899231"/>
        <a:ext cx="1552148" cy="1189118"/>
      </dsp:txXfrm>
    </dsp:sp>
    <dsp:sp modelId="{A30E2E11-3A94-40D2-98DC-094E6DF5690D}">
      <dsp:nvSpPr>
        <dsp:cNvPr id="0" name=""/>
        <dsp:cNvSpPr/>
      </dsp:nvSpPr>
      <dsp:spPr>
        <a:xfrm>
          <a:off x="4139153" y="1050985"/>
          <a:ext cx="698466" cy="6984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3712991" y="1925098"/>
          <a:ext cx="1552148" cy="1154630"/>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Teacher or adviser reviews the application and adds reference and predicted grades.</a:t>
          </a:r>
        </a:p>
      </dsp:txBody>
      <dsp:txXfrm>
        <a:off x="3712991" y="1925098"/>
        <a:ext cx="1552148" cy="1154630"/>
      </dsp:txXfrm>
    </dsp:sp>
    <dsp:sp modelId="{8575EAAD-FB5D-42A8-833B-B42B551AD81E}">
      <dsp:nvSpPr>
        <dsp:cNvPr id="0" name=""/>
        <dsp:cNvSpPr/>
      </dsp:nvSpPr>
      <dsp:spPr>
        <a:xfrm>
          <a:off x="5792767" y="1088924"/>
          <a:ext cx="698466" cy="6984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5465243" y="1945208"/>
          <a:ext cx="1552148" cy="1127815"/>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Applications are sent to UCAS by the school or college on behalf of the student.</a:t>
          </a:r>
        </a:p>
      </dsp:txBody>
      <dsp:txXfrm>
        <a:off x="5465243" y="1945208"/>
        <a:ext cx="1552148" cy="1127815"/>
      </dsp:txXfrm>
    </dsp:sp>
    <dsp:sp modelId="{AB5DB8CD-4053-491E-8AF5-5F47C3511C01}">
      <dsp:nvSpPr>
        <dsp:cNvPr id="0" name=""/>
        <dsp:cNvSpPr/>
      </dsp:nvSpPr>
      <dsp:spPr>
        <a:xfrm>
          <a:off x="7625042" y="1053399"/>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7193653" y="1943236"/>
          <a:ext cx="1552148" cy="1130445"/>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Universities and colleges make their decisions on the application. </a:t>
          </a:r>
        </a:p>
      </dsp:txBody>
      <dsp:txXfrm>
        <a:off x="7193653" y="1943236"/>
        <a:ext cx="1552148" cy="113044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37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218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764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311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780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94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10</a:t>
            </a:fld>
            <a:endParaRPr lang="en-US"/>
          </a:p>
        </p:txBody>
      </p:sp>
    </p:spTree>
    <p:extLst>
      <p:ext uri="{BB962C8B-B14F-4D97-AF65-F5344CB8AC3E}">
        <p14:creationId xmlns:p14="http://schemas.microsoft.com/office/powerpoint/2010/main" val="140874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2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6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17</a:t>
            </a:fld>
            <a:endParaRPr lang="en-US"/>
          </a:p>
        </p:txBody>
      </p:sp>
    </p:spTree>
    <p:extLst>
      <p:ext uri="{BB962C8B-B14F-4D97-AF65-F5344CB8AC3E}">
        <p14:creationId xmlns:p14="http://schemas.microsoft.com/office/powerpoint/2010/main" val="48481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18</a:t>
            </a:fld>
            <a:endParaRPr lang="en-US"/>
          </a:p>
        </p:txBody>
      </p:sp>
    </p:spTree>
    <p:extLst>
      <p:ext uri="{BB962C8B-B14F-4D97-AF65-F5344CB8AC3E}">
        <p14:creationId xmlns:p14="http://schemas.microsoft.com/office/powerpoint/2010/main" val="259771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20</a:t>
            </a:fld>
            <a:endParaRPr lang="en-US"/>
          </a:p>
        </p:txBody>
      </p:sp>
    </p:spTree>
    <p:extLst>
      <p:ext uri="{BB962C8B-B14F-4D97-AF65-F5344CB8AC3E}">
        <p14:creationId xmlns:p14="http://schemas.microsoft.com/office/powerpoint/2010/main" val="378346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110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24</a:t>
            </a:fld>
            <a:endParaRPr lang="en-US" dirty="0"/>
          </a:p>
        </p:txBody>
      </p:sp>
    </p:spTree>
    <p:extLst>
      <p:ext uri="{BB962C8B-B14F-4D97-AF65-F5344CB8AC3E}">
        <p14:creationId xmlns:p14="http://schemas.microsoft.com/office/powerpoint/2010/main" val="971878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0487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1177391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6495777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024925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619255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4998754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5662406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66978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4463720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18520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0709401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309011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231019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70134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140384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9846630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1839306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9756575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23167058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3761121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38258144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6181324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25623868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3155315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3091597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863634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394953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6933185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4814891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031950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8569082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600801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134284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076313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653616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8761016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298349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6980030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8702258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302621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6323189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4749447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2576613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468638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5147032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9971759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7457314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9552669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33784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24342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10496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3604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42577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445802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655256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38050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133186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4755378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0710164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486682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5904986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0885564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3221378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1935952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5347609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0153638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7659935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241101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4224164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41866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7741394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6273850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38647693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163461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3119284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18 April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7925097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4282630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825398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2510867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287337" y="1635125"/>
            <a:ext cx="8569325" cy="14516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4261227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3A84A-07EE-8AC1-69A6-94434B45BD92}"/>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3" name="Footer Placeholder 2">
            <a:extLst>
              <a:ext uri="{FF2B5EF4-FFF2-40B4-BE49-F238E27FC236}">
                <a16:creationId xmlns:a16="http://schemas.microsoft.com/office/drawing/2014/main" id="{9CA8E954-307B-E040-BCDE-FC91B1354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4A10AF-F241-1D1E-D93A-1B8906E57C3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38351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18 April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18 April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287337" y="1635125"/>
            <a:ext cx="8569325" cy="14516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796475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2F78-183C-044B-0D4D-CB599B23644B}"/>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2C2A4389-FF85-0C40-A5B3-EC7BC3532AE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D2BA163-5486-0068-C02B-3AB42E14A335}"/>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7DAB200F-4B3E-ED0A-A0CC-EB1F8F4C4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2E700-1058-2CCC-ADF2-A31791FA707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6148327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4268005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B9F9-21DD-B290-739B-64C6639C327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00553C-C686-A2AF-7D71-BE198E3544D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CB292D-B941-D3AC-7B67-FF4B26AEC82E}"/>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C30081BD-FB1A-DE6B-7717-294E9E361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0C005-22AC-C962-7577-1C15099CCAB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215994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60FA-B0A7-1DC6-FE53-7429215B310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3FC213-F7DD-F361-EEE0-FA4A5693B7B4}"/>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475353C-61E3-8A97-CC62-B8D48D2744D4}"/>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9A4B52-DA97-F0CE-180D-C9C92BD5366E}"/>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6" name="Footer Placeholder 5">
            <a:extLst>
              <a:ext uri="{FF2B5EF4-FFF2-40B4-BE49-F238E27FC236}">
                <a16:creationId xmlns:a16="http://schemas.microsoft.com/office/drawing/2014/main" id="{65FB9BF8-C2E5-FAE3-F196-ACB80009E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52900-7EBA-AFB4-6968-DA2E27B012B7}"/>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7916044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22AD-503D-AE4D-B6FA-23D50A4ED90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08CDAA-97E8-3625-09CF-BF050CB2423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EF983ED2-B198-D70D-D3B0-9FAF3140D1CB}"/>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A896ECC-B918-B60C-5D14-20E0E80DCEE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57BA0A9-4E58-0480-8FCA-194CC9976259}"/>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AE48A40-566D-6ED2-83B6-2B81D3226DF0}"/>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8" name="Footer Placeholder 7">
            <a:extLst>
              <a:ext uri="{FF2B5EF4-FFF2-40B4-BE49-F238E27FC236}">
                <a16:creationId xmlns:a16="http://schemas.microsoft.com/office/drawing/2014/main" id="{899CF864-4308-0A34-32C8-471D41294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7F2625-B292-B825-9E0A-70359F401DC6}"/>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41391604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50C9-DD47-375B-5EE8-112564F811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035EF0-9073-1B69-A2FE-41E441E99691}"/>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4" name="Footer Placeholder 3">
            <a:extLst>
              <a:ext uri="{FF2B5EF4-FFF2-40B4-BE49-F238E27FC236}">
                <a16:creationId xmlns:a16="http://schemas.microsoft.com/office/drawing/2014/main" id="{D68CDBA1-4F8F-AB10-63AB-F36A96CFB8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CE1FA-1046-863C-8A1C-E07C95E082A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7847251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3A84A-07EE-8AC1-69A6-94434B45BD92}"/>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3" name="Footer Placeholder 2">
            <a:extLst>
              <a:ext uri="{FF2B5EF4-FFF2-40B4-BE49-F238E27FC236}">
                <a16:creationId xmlns:a16="http://schemas.microsoft.com/office/drawing/2014/main" id="{9CA8E954-307B-E040-BCDE-FC91B1354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4A10AF-F241-1D1E-D93A-1B8906E57C3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94640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5821-5EA4-F87D-1B44-8E0F5E27E22E}"/>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62D56E2-B781-4614-9EF1-1570B040A1E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F83D2BF-28F7-62BD-D1B4-E85930CBD3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0970FB2-9D6B-F246-D02A-061BAA16885F}"/>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6" name="Footer Placeholder 5">
            <a:extLst>
              <a:ext uri="{FF2B5EF4-FFF2-40B4-BE49-F238E27FC236}">
                <a16:creationId xmlns:a16="http://schemas.microsoft.com/office/drawing/2014/main" id="{5DD456D1-FD0E-E780-EC2B-B26F33405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6159E-5D33-CD0C-633C-174A907F41C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879762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07E9-4E01-FAD2-558E-A4A9089D10E4}"/>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7023E42-E8EF-B4A4-193E-1A9CD24724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082B4A1-D135-0246-0F22-2DC114F4482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2C5627B-918D-1449-C2B9-4C1D1828C9CE}"/>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6" name="Footer Placeholder 5">
            <a:extLst>
              <a:ext uri="{FF2B5EF4-FFF2-40B4-BE49-F238E27FC236}">
                <a16:creationId xmlns:a16="http://schemas.microsoft.com/office/drawing/2014/main" id="{5BBC8AC4-92C1-AD24-0687-B36799FAA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B0EE9-85CE-04AC-7140-0F8834FBE3A3}"/>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6190034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F7E7-134E-D0ED-596D-6C65CBD2CE1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F9B2A1-0855-C752-E39B-DE7B6ED026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568FD2-80DA-7244-6BAD-8638F0D4C19F}"/>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655D9C6B-3D4D-6435-1911-8D9B2EC34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70048-4EB5-CD93-D1D7-4C5DAD4D975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253999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E906E-29AF-3E16-CB17-9436A888AD64}"/>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5BB02E-7765-E1A9-204E-579E9D6914AE}"/>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C2FA6F-8A28-788F-9ED8-95CDE471F5E5}"/>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89DC7FDF-C026-13DA-4A4D-9899A2E54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943CB-1F41-7E86-D689-1B05762CCBE1}"/>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8781774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9" y="2937293"/>
            <a:ext cx="8223250" cy="276999"/>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9048270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5" y="4865145"/>
            <a:ext cx="2342597" cy="235972"/>
          </a:xfrm>
          <a:prstGeom prst="rect">
            <a:avLst/>
          </a:prstGeom>
        </p:spPr>
        <p:txBody>
          <a:bodyPr vert="horz" lIns="91440" tIns="45720" rIns="0" bIns="45720" rtlCol="0" anchor="ctr"/>
          <a:lstStyle>
            <a:lvl1pPr algn="r">
              <a:defRPr sz="900">
                <a:solidFill>
                  <a:schemeClr val="tx1"/>
                </a:solidFill>
              </a:defRPr>
            </a:lvl1pPr>
          </a:lstStyle>
          <a:p>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6" y="4865145"/>
            <a:ext cx="4482625" cy="226342"/>
          </a:xfrm>
          <a:prstGeom prst="rect">
            <a:avLst/>
          </a:prstGeom>
        </p:spPr>
        <p:txBody>
          <a:bodyPr vert="horz" lIns="91440" tIns="45720" rIns="91440" bIns="45720" rtlCol="0" anchor="ctr"/>
          <a:lstStyle>
            <a:lvl1pPr algn="l">
              <a:defRPr sz="900">
                <a:solidFill>
                  <a:schemeClr val="tx1"/>
                </a:solidFill>
              </a:defRPr>
            </a:lvl1pPr>
          </a:lstStyle>
          <a:p>
            <a:endParaRPr lang="en-US" b="1" dirty="0"/>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40" y="4885610"/>
            <a:ext cx="614789" cy="185412"/>
          </a:xfrm>
          <a:prstGeom prst="rect">
            <a:avLst/>
          </a:prstGeom>
        </p:spPr>
      </p:pic>
    </p:spTree>
    <p:extLst>
      <p:ext uri="{BB962C8B-B14F-4D97-AF65-F5344CB8AC3E}">
        <p14:creationId xmlns:p14="http://schemas.microsoft.com/office/powerpoint/2010/main" val="15018373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972C74-E300-F250-863B-FCB0639E13CA}"/>
              </a:ext>
            </a:extLst>
          </p:cNvPr>
          <p:cNvSpPr>
            <a:spLocks noGrp="1"/>
          </p:cNvSpPr>
          <p:nvPr>
            <p:ph type="dt" sz="half" idx="10"/>
          </p:nvPr>
        </p:nvSpPr>
        <p:spPr/>
        <p:txBody>
          <a:bodyPr/>
          <a:lstStyle/>
          <a:p>
            <a:fld id="{DD571998-F165-4B19-AB1C-A60FC410F4B0}" type="datetimeFigureOut">
              <a:rPr lang="en-GB" smtClean="0"/>
              <a:t>18/04/2024</a:t>
            </a:fld>
            <a:endParaRPr lang="en-GB"/>
          </a:p>
        </p:txBody>
      </p:sp>
      <p:sp>
        <p:nvSpPr>
          <p:cNvPr id="3" name="Footer Placeholder 2">
            <a:extLst>
              <a:ext uri="{FF2B5EF4-FFF2-40B4-BE49-F238E27FC236}">
                <a16:creationId xmlns:a16="http://schemas.microsoft.com/office/drawing/2014/main" id="{708D0E5F-C28D-9294-DE67-3FC2ED29AD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3D6E5B-A0B7-B33D-C3E5-0426F38132F9}"/>
              </a:ext>
            </a:extLst>
          </p:cNvPr>
          <p:cNvSpPr>
            <a:spLocks noGrp="1"/>
          </p:cNvSpPr>
          <p:nvPr>
            <p:ph type="sldNum" sz="quarter" idx="12"/>
          </p:nvPr>
        </p:nvSpPr>
        <p:spPr/>
        <p:txBody>
          <a:bodyPr/>
          <a:lstStyle/>
          <a:p>
            <a:fld id="{D85ED650-4D6F-49C7-A0B2-AD060EE9EB95}" type="slidenum">
              <a:rPr lang="en-GB" smtClean="0"/>
              <a:t>‹#›</a:t>
            </a:fld>
            <a:endParaRPr lang="en-GB"/>
          </a:p>
        </p:txBody>
      </p:sp>
    </p:spTree>
    <p:extLst>
      <p:ext uri="{BB962C8B-B14F-4D97-AF65-F5344CB8AC3E}">
        <p14:creationId xmlns:p14="http://schemas.microsoft.com/office/powerpoint/2010/main" val="39008937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52CB-6F15-90EE-BEDC-B90D3C5ECD9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571FFC-BFF3-BB1B-3CFF-7CEA701961F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745A99-D0A3-756B-BEB0-F5AE61744E36}"/>
              </a:ext>
            </a:extLst>
          </p:cNvPr>
          <p:cNvSpPr>
            <a:spLocks noGrp="1"/>
          </p:cNvSpPr>
          <p:nvPr>
            <p:ph type="dt" sz="half" idx="10"/>
          </p:nvPr>
        </p:nvSpPr>
        <p:spPr/>
        <p:txBody>
          <a:bodyPr/>
          <a:lstStyle/>
          <a:p>
            <a:fld id="{DD571998-F165-4B19-AB1C-A60FC410F4B0}" type="datetimeFigureOut">
              <a:rPr lang="en-GB" smtClean="0"/>
              <a:t>18/04/2024</a:t>
            </a:fld>
            <a:endParaRPr lang="en-GB"/>
          </a:p>
        </p:txBody>
      </p:sp>
      <p:sp>
        <p:nvSpPr>
          <p:cNvPr id="5" name="Footer Placeholder 4">
            <a:extLst>
              <a:ext uri="{FF2B5EF4-FFF2-40B4-BE49-F238E27FC236}">
                <a16:creationId xmlns:a16="http://schemas.microsoft.com/office/drawing/2014/main" id="{67A58C78-AD8E-2819-DF64-47D029EA59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8D3077-E8C6-49EA-40A4-C099DA88F643}"/>
              </a:ext>
            </a:extLst>
          </p:cNvPr>
          <p:cNvSpPr>
            <a:spLocks noGrp="1"/>
          </p:cNvSpPr>
          <p:nvPr>
            <p:ph type="sldNum" sz="quarter" idx="12"/>
          </p:nvPr>
        </p:nvSpPr>
        <p:spPr/>
        <p:txBody>
          <a:bodyPr/>
          <a:lstStyle/>
          <a:p>
            <a:fld id="{D85ED650-4D6F-49C7-A0B2-AD060EE9EB95}" type="slidenum">
              <a:rPr lang="en-GB" smtClean="0"/>
              <a:t>‹#›</a:t>
            </a:fld>
            <a:endParaRPr lang="en-GB"/>
          </a:p>
        </p:txBody>
      </p:sp>
    </p:spTree>
    <p:extLst>
      <p:ext uri="{BB962C8B-B14F-4D97-AF65-F5344CB8AC3E}">
        <p14:creationId xmlns:p14="http://schemas.microsoft.com/office/powerpoint/2010/main" val="2050174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11953125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21415804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7.xml"/><Relationship Id="rId1"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23.xml"/><Relationship Id="rId21" Type="http://schemas.openxmlformats.org/officeDocument/2006/relationships/slideLayout" Target="../slideLayouts/slideLayout118.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63" Type="http://schemas.openxmlformats.org/officeDocument/2006/relationships/slideLayout" Target="../slideLayouts/slideLayout160.xml"/><Relationship Id="rId68" Type="http://schemas.openxmlformats.org/officeDocument/2006/relationships/slideLayout" Target="../slideLayouts/slideLayout165.xml"/><Relationship Id="rId84" Type="http://schemas.openxmlformats.org/officeDocument/2006/relationships/theme" Target="../theme/theme4.xml"/><Relationship Id="rId16" Type="http://schemas.openxmlformats.org/officeDocument/2006/relationships/slideLayout" Target="../slideLayouts/slideLayout113.xml"/><Relationship Id="rId11" Type="http://schemas.openxmlformats.org/officeDocument/2006/relationships/slideLayout" Target="../slideLayouts/slideLayout108.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53" Type="http://schemas.openxmlformats.org/officeDocument/2006/relationships/slideLayout" Target="../slideLayouts/slideLayout150.xml"/><Relationship Id="rId58" Type="http://schemas.openxmlformats.org/officeDocument/2006/relationships/slideLayout" Target="../slideLayouts/slideLayout155.xml"/><Relationship Id="rId74" Type="http://schemas.openxmlformats.org/officeDocument/2006/relationships/slideLayout" Target="../slideLayouts/slideLayout171.xml"/><Relationship Id="rId79" Type="http://schemas.openxmlformats.org/officeDocument/2006/relationships/slideLayout" Target="../slideLayouts/slideLayout176.xml"/><Relationship Id="rId5" Type="http://schemas.openxmlformats.org/officeDocument/2006/relationships/slideLayout" Target="../slideLayouts/slideLayout102.xml"/><Relationship Id="rId61" Type="http://schemas.openxmlformats.org/officeDocument/2006/relationships/slideLayout" Target="../slideLayouts/slideLayout158.xml"/><Relationship Id="rId82" Type="http://schemas.openxmlformats.org/officeDocument/2006/relationships/slideLayout" Target="../slideLayouts/slideLayout179.xml"/><Relationship Id="rId19" Type="http://schemas.openxmlformats.org/officeDocument/2006/relationships/slideLayout" Target="../slideLayouts/slideLayout11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56" Type="http://schemas.openxmlformats.org/officeDocument/2006/relationships/slideLayout" Target="../slideLayouts/slideLayout153.xml"/><Relationship Id="rId64" Type="http://schemas.openxmlformats.org/officeDocument/2006/relationships/slideLayout" Target="../slideLayouts/slideLayout161.xml"/><Relationship Id="rId69" Type="http://schemas.openxmlformats.org/officeDocument/2006/relationships/slideLayout" Target="../slideLayouts/slideLayout166.xml"/><Relationship Id="rId77" Type="http://schemas.openxmlformats.org/officeDocument/2006/relationships/slideLayout" Target="../slideLayouts/slideLayout174.xml"/><Relationship Id="rId8" Type="http://schemas.openxmlformats.org/officeDocument/2006/relationships/slideLayout" Target="../slideLayouts/slideLayout105.xml"/><Relationship Id="rId51" Type="http://schemas.openxmlformats.org/officeDocument/2006/relationships/slideLayout" Target="../slideLayouts/slideLayout148.xml"/><Relationship Id="rId72" Type="http://schemas.openxmlformats.org/officeDocument/2006/relationships/slideLayout" Target="../slideLayouts/slideLayout169.xml"/><Relationship Id="rId80" Type="http://schemas.openxmlformats.org/officeDocument/2006/relationships/slideLayout" Target="../slideLayouts/slideLayout177.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59" Type="http://schemas.openxmlformats.org/officeDocument/2006/relationships/slideLayout" Target="../slideLayouts/slideLayout156.xml"/><Relationship Id="rId67" Type="http://schemas.openxmlformats.org/officeDocument/2006/relationships/slideLayout" Target="../slideLayouts/slideLayout164.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54" Type="http://schemas.openxmlformats.org/officeDocument/2006/relationships/slideLayout" Target="../slideLayouts/slideLayout151.xml"/><Relationship Id="rId62" Type="http://schemas.openxmlformats.org/officeDocument/2006/relationships/slideLayout" Target="../slideLayouts/slideLayout159.xml"/><Relationship Id="rId70" Type="http://schemas.openxmlformats.org/officeDocument/2006/relationships/slideLayout" Target="../slideLayouts/slideLayout167.xml"/><Relationship Id="rId75" Type="http://schemas.openxmlformats.org/officeDocument/2006/relationships/slideLayout" Target="../slideLayouts/slideLayout172.xml"/><Relationship Id="rId83" Type="http://schemas.openxmlformats.org/officeDocument/2006/relationships/slideLayout" Target="../slideLayouts/slideLayout180.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 Id="rId57" Type="http://schemas.openxmlformats.org/officeDocument/2006/relationships/slideLayout" Target="../slideLayouts/slideLayout154.xml"/><Relationship Id="rId10" Type="http://schemas.openxmlformats.org/officeDocument/2006/relationships/slideLayout" Target="../slideLayouts/slideLayout107.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slideLayout" Target="../slideLayouts/slideLayout149.xml"/><Relationship Id="rId60" Type="http://schemas.openxmlformats.org/officeDocument/2006/relationships/slideLayout" Target="../slideLayouts/slideLayout157.xml"/><Relationship Id="rId65" Type="http://schemas.openxmlformats.org/officeDocument/2006/relationships/slideLayout" Target="../slideLayouts/slideLayout162.xml"/><Relationship Id="rId73" Type="http://schemas.openxmlformats.org/officeDocument/2006/relationships/slideLayout" Target="../slideLayouts/slideLayout170.xml"/><Relationship Id="rId78" Type="http://schemas.openxmlformats.org/officeDocument/2006/relationships/slideLayout" Target="../slideLayouts/slideLayout175.xml"/><Relationship Id="rId81" Type="http://schemas.openxmlformats.org/officeDocument/2006/relationships/slideLayout" Target="../slideLayouts/slideLayout17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9" Type="http://schemas.openxmlformats.org/officeDocument/2006/relationships/slideLayout" Target="../slideLayouts/slideLayout136.xml"/><Relationship Id="rId34" Type="http://schemas.openxmlformats.org/officeDocument/2006/relationships/slideLayout" Target="../slideLayouts/slideLayout131.xml"/><Relationship Id="rId50" Type="http://schemas.openxmlformats.org/officeDocument/2006/relationships/slideLayout" Target="../slideLayouts/slideLayout147.xml"/><Relationship Id="rId55" Type="http://schemas.openxmlformats.org/officeDocument/2006/relationships/slideLayout" Target="../slideLayouts/slideLayout152.xml"/><Relationship Id="rId76" Type="http://schemas.openxmlformats.org/officeDocument/2006/relationships/slideLayout" Target="../slideLayouts/slideLayout173.xml"/><Relationship Id="rId7" Type="http://schemas.openxmlformats.org/officeDocument/2006/relationships/slideLayout" Target="../slideLayouts/slideLayout104.xml"/><Relationship Id="rId71" Type="http://schemas.openxmlformats.org/officeDocument/2006/relationships/slideLayout" Target="../slideLayouts/slideLayout168.xml"/><Relationship Id="rId2" Type="http://schemas.openxmlformats.org/officeDocument/2006/relationships/slideLayout" Target="../slideLayouts/slideLayout99.xml"/><Relationship Id="rId29" Type="http://schemas.openxmlformats.org/officeDocument/2006/relationships/slideLayout" Target="../slideLayouts/slideLayout126.xml"/><Relationship Id="rId24" Type="http://schemas.openxmlformats.org/officeDocument/2006/relationships/slideLayout" Target="../slideLayouts/slideLayout121.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66"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18 April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 id="2147483838" r:id="rId82"/>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4D4B7-58CA-529C-A63E-28F9D167E2A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0C8277-79B1-6DB3-E7E5-CDC5C41C4E7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152A60-3F1E-B978-2628-AFE3F7D1915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5DCCD5F3-3A8B-DABD-2CDD-50B187C3EB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0919FF-8450-0F64-2F24-B00806776F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934048-2CC6-2F43-B534-A31EC26EAA3F}" type="slidenum">
              <a:rPr lang="en-US" smtClean="0"/>
              <a:t>‹#›</a:t>
            </a:fld>
            <a:endParaRPr lang="en-US"/>
          </a:p>
        </p:txBody>
      </p:sp>
    </p:spTree>
    <p:extLst>
      <p:ext uri="{BB962C8B-B14F-4D97-AF65-F5344CB8AC3E}">
        <p14:creationId xmlns:p14="http://schemas.microsoft.com/office/powerpoint/2010/main" val="321699668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EEF79-3EAF-D917-DD85-D70493F895E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38387B-F92B-E7B3-803B-652440F99D9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E85C59-0345-E247-5497-AF1352DA2B9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D571998-F165-4B19-AB1C-A60FC410F4B0}" type="datetimeFigureOut">
              <a:rPr lang="en-GB" smtClean="0"/>
              <a:t>18/04/2024</a:t>
            </a:fld>
            <a:endParaRPr lang="en-GB"/>
          </a:p>
        </p:txBody>
      </p:sp>
      <p:sp>
        <p:nvSpPr>
          <p:cNvPr id="5" name="Footer Placeholder 4">
            <a:extLst>
              <a:ext uri="{FF2B5EF4-FFF2-40B4-BE49-F238E27FC236}">
                <a16:creationId xmlns:a16="http://schemas.microsoft.com/office/drawing/2014/main" id="{BC6DC353-8694-38D8-F9F4-FA840815F5E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ECA75D-1F0F-1052-4B91-015849C89C1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85ED650-4D6F-49C7-A0B2-AD060EE9EB95}" type="slidenum">
              <a:rPr lang="en-GB" smtClean="0"/>
              <a:t>‹#›</a:t>
            </a:fld>
            <a:endParaRPr lang="en-GB"/>
          </a:p>
        </p:txBody>
      </p:sp>
    </p:spTree>
    <p:extLst>
      <p:ext uri="{BB962C8B-B14F-4D97-AF65-F5344CB8AC3E}">
        <p14:creationId xmlns:p14="http://schemas.microsoft.com/office/powerpoint/2010/main" val="2691057863"/>
      </p:ext>
    </p:extLst>
  </p:cSld>
  <p:clrMap bg1="lt1" tx1="dk1" bg2="lt2" tx2="dk2" accent1="accent1" accent2="accent2" accent3="accent3" accent4="accent4" accent5="accent5" accent6="accent6" hlink="hlink" folHlink="folHlink"/>
  <p:sldLayoutIdLst>
    <p:sldLayoutId id="2147483840" r:id="rId1"/>
    <p:sldLayoutId id="2147483841"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18 April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152763336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 id="2147483877" r:id="rId35"/>
    <p:sldLayoutId id="2147483878" r:id="rId36"/>
    <p:sldLayoutId id="2147483879" r:id="rId37"/>
    <p:sldLayoutId id="2147483880" r:id="rId38"/>
    <p:sldLayoutId id="2147483881" r:id="rId39"/>
    <p:sldLayoutId id="2147483882" r:id="rId40"/>
    <p:sldLayoutId id="2147483883" r:id="rId41"/>
    <p:sldLayoutId id="2147483884" r:id="rId42"/>
    <p:sldLayoutId id="2147483885" r:id="rId43"/>
    <p:sldLayoutId id="2147483886" r:id="rId44"/>
    <p:sldLayoutId id="2147483887" r:id="rId45"/>
    <p:sldLayoutId id="2147483888" r:id="rId46"/>
    <p:sldLayoutId id="2147483889" r:id="rId47"/>
    <p:sldLayoutId id="2147483890" r:id="rId48"/>
    <p:sldLayoutId id="2147483891" r:id="rId49"/>
    <p:sldLayoutId id="2147483892" r:id="rId50"/>
    <p:sldLayoutId id="2147483893" r:id="rId51"/>
    <p:sldLayoutId id="2147483894" r:id="rId52"/>
    <p:sldLayoutId id="2147483895" r:id="rId53"/>
    <p:sldLayoutId id="2147483896" r:id="rId54"/>
    <p:sldLayoutId id="2147483897" r:id="rId55"/>
    <p:sldLayoutId id="2147483898" r:id="rId56"/>
    <p:sldLayoutId id="2147483899" r:id="rId57"/>
    <p:sldLayoutId id="2147483900" r:id="rId58"/>
    <p:sldLayoutId id="2147483901" r:id="rId59"/>
    <p:sldLayoutId id="2147483902" r:id="rId60"/>
    <p:sldLayoutId id="2147483903" r:id="rId61"/>
    <p:sldLayoutId id="2147483904" r:id="rId62"/>
    <p:sldLayoutId id="2147483905" r:id="rId63"/>
    <p:sldLayoutId id="2147483906" r:id="rId64"/>
    <p:sldLayoutId id="2147483907" r:id="rId65"/>
    <p:sldLayoutId id="2147483908" r:id="rId66"/>
    <p:sldLayoutId id="2147483909" r:id="rId67"/>
    <p:sldLayoutId id="2147483910" r:id="rId68"/>
    <p:sldLayoutId id="2147483911" r:id="rId69"/>
    <p:sldLayoutId id="2147483912" r:id="rId70"/>
    <p:sldLayoutId id="2147483913" r:id="rId71"/>
    <p:sldLayoutId id="2147483914" r:id="rId72"/>
    <p:sldLayoutId id="2147483915" r:id="rId73"/>
    <p:sldLayoutId id="2147483916" r:id="rId74"/>
    <p:sldLayoutId id="2147483917" r:id="rId75"/>
    <p:sldLayoutId id="2147483918" r:id="rId76"/>
    <p:sldLayoutId id="2147483919" r:id="rId77"/>
    <p:sldLayoutId id="2147483920" r:id="rId78"/>
    <p:sldLayoutId id="2147483921" r:id="rId79"/>
    <p:sldLayoutId id="2147483922" r:id="rId80"/>
    <p:sldLayoutId id="2147483923" r:id="rId81"/>
    <p:sldLayoutId id="2147483924" r:id="rId82"/>
    <p:sldLayoutId id="2147483925" r:id="rId83"/>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ucas.com/node/446041" TargetMode="Externa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xml"/><Relationship Id="rId7" Type="http://schemas.openxmlformats.org/officeDocument/2006/relationships/image" Target="../media/image37.svg"/><Relationship Id="rId2" Type="http://schemas.openxmlformats.org/officeDocument/2006/relationships/slideLayout" Target="../slideLayouts/slideLayout64.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ucas.com/explore/search/videos?query=&amp;refinementList%5Bvideo_channels_name%5D%5B0%5D=Hub%20Live%20Videos" TargetMode="External"/><Relationship Id="rId1" Type="http://schemas.openxmlformats.org/officeDocument/2006/relationships/slideLayout" Target="../slideLayouts/slideLayout64.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hyperlink" Target="https://accommodation.ucas.com/" TargetMode="External"/><Relationship Id="rId2" Type="http://schemas.openxmlformats.org/officeDocument/2006/relationships/image" Target="../media/image45.png"/><Relationship Id="rId1" Type="http://schemas.openxmlformats.org/officeDocument/2006/relationships/slideLayout" Target="../slideLayouts/slideLayout64.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3.svg"/><Relationship Id="rId4" Type="http://schemas.openxmlformats.org/officeDocument/2006/relationships/diagramData" Target="../diagrams/data2.xml"/><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2.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2.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0.xml"/><Relationship Id="rId1" Type="http://schemas.openxmlformats.org/officeDocument/2006/relationships/tags" Target="../tags/tag6.xml"/><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27.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96.xml"/><Relationship Id="rId1" Type="http://schemas.openxmlformats.org/officeDocument/2006/relationships/tags" Target="../tags/tag8.xml"/><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5.xml"/><Relationship Id="rId1" Type="http://schemas.openxmlformats.org/officeDocument/2006/relationships/tags" Target="../tags/tag9.xml"/><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0.xml"/><Relationship Id="rId7" Type="http://schemas.openxmlformats.org/officeDocument/2006/relationships/diagramColors" Target="../diagrams/colors3.xml"/><Relationship Id="rId2" Type="http://schemas.openxmlformats.org/officeDocument/2006/relationships/slideLayout" Target="../slideLayouts/slideLayout180.xml"/><Relationship Id="rId1" Type="http://schemas.openxmlformats.org/officeDocument/2006/relationships/tags" Target="../tags/tag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1.xml"/><Relationship Id="rId7" Type="http://schemas.openxmlformats.org/officeDocument/2006/relationships/diagramColors" Target="../diagrams/colors4.xml"/><Relationship Id="rId2" Type="http://schemas.openxmlformats.org/officeDocument/2006/relationships/slideLayout" Target="../slideLayouts/slideLayout160.xml"/><Relationship Id="rId1" Type="http://schemas.openxmlformats.org/officeDocument/2006/relationships/tags" Target="../tags/tag1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63.xml"/><Relationship Id="rId1" Type="http://schemas.openxmlformats.org/officeDocument/2006/relationships/tags" Target="../tags/tag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78.xml"/><Relationship Id="rId1" Type="http://schemas.openxmlformats.org/officeDocument/2006/relationships/tags" Target="../tags/tag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14.xml"/><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15.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slideLayout" Target="../slideLayouts/slideLayout14.xml"/><Relationship Id="rId16" Type="http://schemas.openxmlformats.org/officeDocument/2006/relationships/image" Target="../media/image99.svg"/><Relationship Id="rId1" Type="http://schemas.openxmlformats.org/officeDocument/2006/relationships/tags" Target="../tags/tag16.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8.xml"/><Relationship Id="rId1" Type="http://schemas.openxmlformats.org/officeDocument/2006/relationships/tags" Target="../tags/tag17.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78.xml"/><Relationship Id="rId1" Type="http://schemas.openxmlformats.org/officeDocument/2006/relationships/tags" Target="../tags/tag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1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56.xml"/><Relationship Id="rId1" Type="http://schemas.openxmlformats.org/officeDocument/2006/relationships/tags" Target="../tags/tag20.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66.xml"/><Relationship Id="rId1" Type="http://schemas.openxmlformats.org/officeDocument/2006/relationships/tags" Target="../tags/tag21.xml"/><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64.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80.xml"/><Relationship Id="rId1" Type="http://schemas.openxmlformats.org/officeDocument/2006/relationships/tags" Target="../tags/tag22.xml"/></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80.xml"/><Relationship Id="rId1" Type="http://schemas.openxmlformats.org/officeDocument/2006/relationships/tags" Target="../tags/tag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76.xml"/><Relationship Id="rId1" Type="http://schemas.openxmlformats.org/officeDocument/2006/relationships/tags" Target="../tags/tag24.xml"/></Relationships>
</file>

<file path=ppt/slides/_rels/slide44.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4.svg"/><Relationship Id="rId7"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55.xml"/><Relationship Id="rId6" Type="http://schemas.openxmlformats.org/officeDocument/2006/relationships/hyperlink" Target="https://www.ucas.com/parents-signup" TargetMode="External"/><Relationship Id="rId5" Type="http://schemas.openxmlformats.org/officeDocument/2006/relationships/image" Target="../media/image116.svg"/><Relationship Id="rId4" Type="http://schemas.openxmlformats.org/officeDocument/2006/relationships/image" Target="../media/image115.png"/><Relationship Id="rId9" Type="http://schemas.openxmlformats.org/officeDocument/2006/relationships/hyperlink" Target="https://www.ucas.com/undergraduate/applying-university/ucas-undergraduate-advice-parents-and-guardians#:~:text=guide%20for%20parents-,Guides%20to%20help%20you,-Parent%2C%20Guardian%2C%20an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slideLayout" Target="../slideLayouts/slideLayout60.xml"/><Relationship Id="rId1" Type="http://schemas.openxmlformats.org/officeDocument/2006/relationships/tags" Target="../tags/tag2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undergraduate/what-and-where-study/subject-tasters"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77.xml"/><Relationship Id="rId5" Type="http://schemas.openxmlformats.org/officeDocument/2006/relationships/image" Target="../media/image25.png"/><Relationship Id="rId4" Type="http://schemas.openxmlformats.org/officeDocument/2006/relationships/hyperlink" Target="https://www.ucas.com/careers/careers-quiz"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89.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Roboto" panose="02000000000000000000" pitchFamily="2" charset="0"/>
              </a:rPr>
              <a:t>Parents evening </a:t>
            </a:r>
            <a:br>
              <a:rPr lang="en-US" dirty="0">
                <a:latin typeface="Roboto" panose="02000000000000000000" pitchFamily="2" charset="0"/>
              </a:rPr>
            </a:br>
            <a:r>
              <a:rPr lang="en-US" dirty="0">
                <a:latin typeface="Roboto" panose="02000000000000000000" pitchFamily="2" charset="0"/>
              </a:rPr>
              <a:t>presentation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dirty="0">
                <a:latin typeface="Roboto Light" panose="02000000000000000000" pitchFamily="2" charset="0"/>
                <a:ea typeface="Roboto Light" panose="02000000000000000000" pitchFamily="2" charset="0"/>
                <a:cs typeface="Roboto Light" panose="02000000000000000000" pitchFamily="2" charset="0"/>
              </a:rPr>
              <a:t>Last updated April 2024</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2"/>
          </p:nvPr>
        </p:nvSpPr>
        <p:spPr/>
        <p:txBody>
          <a:bodyPr/>
          <a:lstStyle/>
          <a:p>
            <a:fld id="{59F323AB-CA4F-FD4D-A9F9-7AB88D73544A}" type="datetime4">
              <a:rPr lang="en-GB" smtClean="0"/>
              <a:t>18 April 2024</a:t>
            </a:fld>
            <a:endParaRPr lang="en-US"/>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3"/>
          </p:nvPr>
        </p:nvSpPr>
        <p:spPr/>
        <p:txBody>
          <a:bodyPr/>
          <a:lstStyle/>
          <a:p>
            <a:r>
              <a:rPr lang="en-US" dirty="0"/>
              <a:t>Security marking: </a:t>
            </a:r>
            <a:r>
              <a:rPr lang="en-US" b="1" dirty="0"/>
              <a:t>PUBLIC</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idx="4294967295"/>
          </p:nvPr>
        </p:nvSpPr>
        <p:spPr>
          <a:xfrm>
            <a:off x="234668" y="-171759"/>
            <a:ext cx="7612063" cy="1017588"/>
          </a:xfrm>
        </p:spPr>
        <p:txBody>
          <a:bodyPr/>
          <a:lstStyle/>
          <a:p>
            <a:r>
              <a:rPr lang="en-GB" sz="3200" dirty="0">
                <a:solidFill>
                  <a:srgbClr val="5DB88D"/>
                </a:solidFill>
                <a:latin typeface="Roboto" panose="02000000000000000000" pitchFamily="2" charset="0"/>
              </a:rPr>
              <a:t>Build</a:t>
            </a:r>
            <a:r>
              <a:rPr lang="en-GB" sz="3200" dirty="0">
                <a:latin typeface="Roboto" panose="02000000000000000000" pitchFamily="2" charset="0"/>
              </a:rPr>
              <a:t> your profile. </a:t>
            </a:r>
            <a:r>
              <a:rPr lang="en-GB" sz="3200" dirty="0">
                <a:solidFill>
                  <a:srgbClr val="5DB88D"/>
                </a:solidFill>
                <a:latin typeface="Roboto" panose="02000000000000000000" pitchFamily="2" charset="0"/>
              </a:rPr>
              <a:t>Favourite</a:t>
            </a:r>
            <a:r>
              <a:rPr lang="en-GB" sz="3200" dirty="0">
                <a:latin typeface="Roboto" panose="02000000000000000000" pitchFamily="2" charset="0"/>
              </a:rPr>
              <a:t> as you go. </a:t>
            </a:r>
          </a:p>
        </p:txBody>
      </p:sp>
      <p:sp>
        <p:nvSpPr>
          <p:cNvPr id="4" name="Content Placeholder 9">
            <a:extLst>
              <a:ext uri="{FF2B5EF4-FFF2-40B4-BE49-F238E27FC236}">
                <a16:creationId xmlns:a16="http://schemas.microsoft.com/office/drawing/2014/main" id="{D864206B-DAB7-F0D0-7B1D-FDCEB7131FA1}"/>
              </a:ext>
            </a:extLst>
          </p:cNvPr>
          <p:cNvSpPr txBox="1">
            <a:spLocks/>
          </p:cNvSpPr>
          <p:nvPr/>
        </p:nvSpPr>
        <p:spPr>
          <a:xfrm>
            <a:off x="248873" y="3166050"/>
            <a:ext cx="4390239"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Build your shortlist </a:t>
            </a:r>
          </a:p>
          <a:p>
            <a:pPr marL="0" indent="0">
              <a:buNone/>
            </a:pPr>
            <a:r>
              <a:rPr lang="en-GB" sz="1600" dirty="0">
                <a:latin typeface="Roboto Light" panose="02000000000000000000" pitchFamily="2" charset="0"/>
              </a:rPr>
              <a:t>Save for courses, universities, colleges, subjects, apprenticeships and more! Use to shortlist your top 5 choices, manage, keep those favourite information pages to hand. </a:t>
            </a:r>
          </a:p>
        </p:txBody>
      </p:sp>
      <p:sp>
        <p:nvSpPr>
          <p:cNvPr id="8" name="Content Placeholder 9">
            <a:extLst>
              <a:ext uri="{FF2B5EF4-FFF2-40B4-BE49-F238E27FC236}">
                <a16:creationId xmlns:a16="http://schemas.microsoft.com/office/drawing/2014/main" id="{E556C23E-B81B-7C4F-B04D-B6C71D8D8AE6}"/>
              </a:ext>
            </a:extLst>
          </p:cNvPr>
          <p:cNvSpPr txBox="1">
            <a:spLocks/>
          </p:cNvSpPr>
          <p:nvPr/>
        </p:nvSpPr>
        <p:spPr>
          <a:xfrm>
            <a:off x="4130928" y="1015439"/>
            <a:ext cx="4858467"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Explore your future </a:t>
            </a:r>
          </a:p>
          <a:p>
            <a:pPr marL="0" indent="0">
              <a:buNone/>
            </a:pPr>
            <a:r>
              <a:rPr lang="en-GB" sz="1600" dirty="0">
                <a:latin typeface="Roboto Light" panose="02000000000000000000" pitchFamily="2" charset="0"/>
              </a:rPr>
              <a:t>What to do? Where to go? </a:t>
            </a:r>
            <a:r>
              <a:rPr lang="en-GB" sz="1600" b="1" dirty="0">
                <a:latin typeface="Roboto Light" panose="02000000000000000000" pitchFamily="2" charset="0"/>
              </a:rPr>
              <a:t>Discover</a:t>
            </a:r>
            <a:r>
              <a:rPr lang="en-GB" sz="1600" dirty="0">
                <a:latin typeface="Roboto Light" panose="02000000000000000000" pitchFamily="2" charset="0"/>
              </a:rPr>
              <a:t> all the options with our subject, industry, and career guides. </a:t>
            </a:r>
            <a:r>
              <a:rPr lang="en-GB" sz="1600" b="1" dirty="0">
                <a:latin typeface="Roboto Light" panose="02000000000000000000" pitchFamily="2" charset="0"/>
              </a:rPr>
              <a:t>Explore</a:t>
            </a:r>
            <a:r>
              <a:rPr lang="en-GB" sz="1600" dirty="0">
                <a:latin typeface="Roboto Light" panose="02000000000000000000" pitchFamily="2" charset="0"/>
              </a:rPr>
              <a:t> city, employer and accommodation information. </a:t>
            </a:r>
            <a:r>
              <a:rPr lang="en-GB" sz="1600" b="1" dirty="0">
                <a:latin typeface="Roboto Light" panose="02000000000000000000" pitchFamily="2" charset="0"/>
              </a:rPr>
              <a:t>Compare</a:t>
            </a:r>
            <a:r>
              <a:rPr lang="en-GB" sz="1600" dirty="0">
                <a:latin typeface="Roboto Light" panose="02000000000000000000" pitchFamily="2" charset="0"/>
              </a:rPr>
              <a:t> apprenticeships and course opportunities for you. </a:t>
            </a:r>
          </a:p>
        </p:txBody>
      </p:sp>
      <p:sp>
        <p:nvSpPr>
          <p:cNvPr id="12" name="Slide Number Placeholder 4">
            <a:extLst>
              <a:ext uri="{FF2B5EF4-FFF2-40B4-BE49-F238E27FC236}">
                <a16:creationId xmlns:a16="http://schemas.microsoft.com/office/drawing/2014/main" id="{09FBBAFD-28E4-95CA-E65C-050369DC1E55}"/>
              </a:ext>
            </a:extLst>
          </p:cNvPr>
          <p:cNvSpPr txBox="1">
            <a:spLocks/>
          </p:cNvSpPr>
          <p:nvPr/>
        </p:nvSpPr>
        <p:spPr>
          <a:xfrm>
            <a:off x="8306441" y="4865145"/>
            <a:ext cx="550222"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   </a:t>
            </a:r>
            <a:fld id="{D7A593A7-184A-6D43-8A36-702213271FF9}" type="slidenum">
              <a:rPr lang="en-US" sz="900" smtClean="0"/>
              <a:pPr/>
              <a:t>10</a:t>
            </a:fld>
            <a:endParaRPr lang="en-US" sz="900"/>
          </a:p>
        </p:txBody>
      </p:sp>
      <p:pic>
        <p:nvPicPr>
          <p:cNvPr id="2" name="Picture 1">
            <a:extLst>
              <a:ext uri="{FF2B5EF4-FFF2-40B4-BE49-F238E27FC236}">
                <a16:creationId xmlns:a16="http://schemas.microsoft.com/office/drawing/2014/main" id="{D47C683C-BD92-F923-6EF2-136009570F63}"/>
              </a:ext>
            </a:extLst>
          </p:cNvPr>
          <p:cNvPicPr>
            <a:picLocks noGrp="1" noRot="1" noChangeAspect="1" noMove="1" noResize="1" noEditPoints="1" noAdjustHandles="1" noChangeArrowheads="1" noChangeShapeType="1" noCrop="1"/>
          </p:cNvPicPr>
          <p:nvPr/>
        </p:nvPicPr>
        <p:blipFill rotWithShape="1">
          <a:blip r:embed="rId3"/>
          <a:srcRect t="2054"/>
          <a:stretch/>
        </p:blipFill>
        <p:spPr>
          <a:xfrm>
            <a:off x="4613216" y="3040494"/>
            <a:ext cx="4062844" cy="1687640"/>
          </a:xfrm>
          <a:prstGeom prst="roundRect">
            <a:avLst>
              <a:gd name="adj" fmla="val 6480"/>
            </a:avLst>
          </a:prstGeom>
        </p:spPr>
      </p:pic>
      <p:pic>
        <p:nvPicPr>
          <p:cNvPr id="9" name="Picture 8" descr="A collage of images of various objects&#10;&#10;Description automatically generated">
            <a:extLst>
              <a:ext uri="{FF2B5EF4-FFF2-40B4-BE49-F238E27FC236}">
                <a16:creationId xmlns:a16="http://schemas.microsoft.com/office/drawing/2014/main" id="{DF381311-4EB3-D566-E3CF-7E2D2E09F80A}"/>
              </a:ext>
            </a:extLst>
          </p:cNvPr>
          <p:cNvPicPr>
            <a:picLocks noGrp="1" noRot="1" noChangeAspect="1" noMove="1" noResize="1" noEditPoints="1" noAdjustHandles="1" noChangeArrowheads="1" noChangeShapeType="1" noCrop="1"/>
          </p:cNvPicPr>
          <p:nvPr/>
        </p:nvPicPr>
        <p:blipFill rotWithShape="1">
          <a:blip r:embed="rId4"/>
          <a:srcRect l="1213" t="-1" r="1" b="48175"/>
          <a:stretch/>
        </p:blipFill>
        <p:spPr>
          <a:xfrm>
            <a:off x="154605" y="1044792"/>
            <a:ext cx="3938763" cy="1658288"/>
          </a:xfrm>
          <a:prstGeom prst="roundRect">
            <a:avLst>
              <a:gd name="adj" fmla="val 5409"/>
            </a:avLst>
          </a:prstGeom>
          <a:noFill/>
        </p:spPr>
      </p:pic>
    </p:spTree>
    <p:extLst>
      <p:ext uri="{BB962C8B-B14F-4D97-AF65-F5344CB8AC3E}">
        <p14:creationId xmlns:p14="http://schemas.microsoft.com/office/powerpoint/2010/main" val="3194891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F1BC62B-46AA-2920-1B9A-1EB4AFA8D25F}"/>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6" name="Slide Number Placeholder 5">
            <a:extLst>
              <a:ext uri="{FF2B5EF4-FFF2-40B4-BE49-F238E27FC236}">
                <a16:creationId xmlns:a16="http://schemas.microsoft.com/office/drawing/2014/main" id="{844B7C61-3846-497E-A941-FF5668C78774}"/>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7" name="Footer Placeholder 6">
            <a:extLst>
              <a:ext uri="{FF2B5EF4-FFF2-40B4-BE49-F238E27FC236}">
                <a16:creationId xmlns:a16="http://schemas.microsoft.com/office/drawing/2014/main" id="{8713758D-714E-57FC-C172-3633C057EE08}"/>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1F753F2B-9AB3-F3C8-87DC-9626561581B7}"/>
              </a:ext>
            </a:extLst>
          </p:cNvPr>
          <p:cNvSpPr>
            <a:spLocks noGrp="1"/>
          </p:cNvSpPr>
          <p:nvPr>
            <p:ph type="title" idx="4294967295"/>
          </p:nvPr>
        </p:nvSpPr>
        <p:spPr>
          <a:xfrm>
            <a:off x="360219" y="222793"/>
            <a:ext cx="3832225" cy="987425"/>
          </a:xfrm>
        </p:spPr>
        <p:txBody>
          <a:bodyPr/>
          <a:lstStyle/>
          <a:p>
            <a:r>
              <a:rPr lang="en-GB" dirty="0">
                <a:solidFill>
                  <a:schemeClr val="accent3"/>
                </a:solidFill>
              </a:rPr>
              <a:t>Subject</a:t>
            </a:r>
            <a:r>
              <a:rPr lang="en-GB" dirty="0"/>
              <a:t> Spotlights</a:t>
            </a:r>
          </a:p>
        </p:txBody>
      </p:sp>
      <p:sp>
        <p:nvSpPr>
          <p:cNvPr id="15" name="Text Placeholder 14">
            <a:extLst>
              <a:ext uri="{FF2B5EF4-FFF2-40B4-BE49-F238E27FC236}">
                <a16:creationId xmlns:a16="http://schemas.microsoft.com/office/drawing/2014/main" id="{BF15F5CB-7961-2DEF-0266-72CD09A9FA05}"/>
              </a:ext>
            </a:extLst>
          </p:cNvPr>
          <p:cNvSpPr>
            <a:spLocks noGrp="1"/>
          </p:cNvSpPr>
          <p:nvPr>
            <p:ph type="body" sz="half" idx="4294967295"/>
          </p:nvPr>
        </p:nvSpPr>
        <p:spPr>
          <a:xfrm>
            <a:off x="267038" y="1429221"/>
            <a:ext cx="4037925" cy="3088025"/>
          </a:xfrm>
        </p:spPr>
        <p:txBody>
          <a:bodyPr/>
          <a:lstStyle/>
          <a:p>
            <a:pPr marL="0" indent="0">
              <a:buNone/>
            </a:pPr>
            <a:r>
              <a:rPr lang="en-GB" sz="1400" b="0" i="0" dirty="0">
                <a:solidFill>
                  <a:srgbClr val="333333"/>
                </a:solidFill>
                <a:effectLst/>
                <a:latin typeface="Roboto Light" panose="02000000000000000000" pitchFamily="2" charset="0"/>
              </a:rPr>
              <a:t>Learn from some of the UK's finest academics as they give you a genuine, insightful, and engaging experience of studying their courses at their universities.</a:t>
            </a:r>
          </a:p>
          <a:p>
            <a:pPr marL="444500" indent="-266700">
              <a:buFont typeface="Arial" panose="020B0604020202020204" pitchFamily="34" charset="0"/>
              <a:buChar char="•"/>
            </a:pPr>
            <a:r>
              <a:rPr lang="en-GB" sz="1400" dirty="0">
                <a:latin typeface="Roboto Light" panose="02000000000000000000" pitchFamily="2" charset="0"/>
              </a:rPr>
              <a:t>On-demand interactive video </a:t>
            </a:r>
            <a:r>
              <a:rPr lang="en-GB" sz="1400" b="1" dirty="0">
                <a:solidFill>
                  <a:schemeClr val="accent3"/>
                </a:solidFill>
                <a:latin typeface="Roboto Light" panose="02000000000000000000" pitchFamily="2" charset="0"/>
              </a:rPr>
              <a:t>experiences</a:t>
            </a:r>
            <a:r>
              <a:rPr lang="en-GB" sz="1400" dirty="0">
                <a:latin typeface="Roboto Light" panose="02000000000000000000" pitchFamily="2" charset="0"/>
              </a:rPr>
              <a:t> </a:t>
            </a:r>
          </a:p>
          <a:p>
            <a:pPr marL="444500" indent="-266700">
              <a:buFont typeface="Arial" panose="020B0604020202020204" pitchFamily="34" charset="0"/>
              <a:buChar char="•"/>
            </a:pPr>
            <a:r>
              <a:rPr lang="en-GB" sz="1400" dirty="0">
                <a:latin typeface="Roboto Light" panose="02000000000000000000" pitchFamily="2" charset="0"/>
              </a:rPr>
              <a:t>Have a go at </a:t>
            </a:r>
            <a:r>
              <a:rPr lang="en-GB" sz="1400" b="1" dirty="0">
                <a:solidFill>
                  <a:schemeClr val="accent3"/>
                </a:solidFill>
                <a:latin typeface="Roboto Light" panose="02000000000000000000" pitchFamily="2" charset="0"/>
              </a:rPr>
              <a:t>interactive quizzes </a:t>
            </a:r>
            <a:r>
              <a:rPr lang="en-GB" sz="1400" dirty="0">
                <a:latin typeface="Roboto Light" panose="02000000000000000000" pitchFamily="2" charset="0"/>
              </a:rPr>
              <a:t>and</a:t>
            </a:r>
            <a:r>
              <a:rPr lang="en-GB" sz="1400" dirty="0">
                <a:solidFill>
                  <a:schemeClr val="accent3"/>
                </a:solidFill>
                <a:latin typeface="Roboto Light" panose="02000000000000000000" pitchFamily="2" charset="0"/>
              </a:rPr>
              <a:t> </a:t>
            </a:r>
            <a:r>
              <a:rPr lang="en-GB" sz="1400" b="1" dirty="0">
                <a:solidFill>
                  <a:schemeClr val="accent3"/>
                </a:solidFill>
                <a:latin typeface="Roboto Light" panose="02000000000000000000" pitchFamily="2" charset="0"/>
              </a:rPr>
              <a:t>activities</a:t>
            </a:r>
          </a:p>
          <a:p>
            <a:pPr marL="444500" indent="-266700">
              <a:buFont typeface="Arial" panose="020B0604020202020204" pitchFamily="34" charset="0"/>
              <a:buChar char="•"/>
            </a:pPr>
            <a:r>
              <a:rPr lang="en-GB" sz="1400" dirty="0">
                <a:latin typeface="Roboto Light" panose="02000000000000000000" pitchFamily="2" charset="0"/>
              </a:rPr>
              <a:t>Get</a:t>
            </a:r>
            <a:r>
              <a:rPr lang="en-GB" sz="1400" dirty="0">
                <a:solidFill>
                  <a:schemeClr val="accent3"/>
                </a:solidFill>
                <a:latin typeface="Roboto Light" panose="02000000000000000000" pitchFamily="2" charset="0"/>
              </a:rPr>
              <a:t> </a:t>
            </a:r>
            <a:r>
              <a:rPr lang="en-GB" sz="1400" b="1" dirty="0">
                <a:solidFill>
                  <a:schemeClr val="accent3"/>
                </a:solidFill>
                <a:latin typeface="Roboto Light" panose="02000000000000000000" pitchFamily="2" charset="0"/>
              </a:rPr>
              <a:t>feedback</a:t>
            </a:r>
            <a:r>
              <a:rPr lang="en-GB" sz="1400" dirty="0">
                <a:latin typeface="Roboto Light" panose="02000000000000000000" pitchFamily="2" charset="0"/>
              </a:rPr>
              <a:t> on how you’ve done. </a:t>
            </a:r>
          </a:p>
          <a:p>
            <a:pPr marL="444500" indent="-266700">
              <a:buFont typeface="Arial" panose="020B0604020202020204" pitchFamily="34" charset="0"/>
              <a:buChar char="•"/>
            </a:pPr>
            <a:r>
              <a:rPr lang="en-GB" sz="1400" b="1" dirty="0">
                <a:solidFill>
                  <a:schemeClr val="accent3"/>
                </a:solidFill>
                <a:latin typeface="Roboto Light" panose="02000000000000000000" pitchFamily="2" charset="0"/>
              </a:rPr>
              <a:t>Try</a:t>
            </a:r>
            <a:r>
              <a:rPr lang="en-GB" sz="1400" dirty="0">
                <a:latin typeface="Roboto Light" panose="02000000000000000000" pitchFamily="2" charset="0"/>
              </a:rPr>
              <a:t> university degrees before you apply. </a:t>
            </a:r>
          </a:p>
          <a:p>
            <a:pPr marL="444500" indent="-266700">
              <a:buFont typeface="Arial" panose="020B0604020202020204" pitchFamily="34" charset="0"/>
              <a:buChar char="•"/>
            </a:pPr>
            <a:r>
              <a:rPr lang="en-GB" sz="1400" b="1" dirty="0">
                <a:solidFill>
                  <a:schemeClr val="accent3"/>
                </a:solidFill>
                <a:latin typeface="Roboto Light" panose="02000000000000000000" pitchFamily="2" charset="0"/>
              </a:rPr>
              <a:t>Certificate</a:t>
            </a:r>
            <a:r>
              <a:rPr lang="en-GB" sz="1400" dirty="0">
                <a:latin typeface="Roboto Light" panose="02000000000000000000" pitchFamily="2" charset="0"/>
              </a:rPr>
              <a:t> of completion </a:t>
            </a:r>
          </a:p>
          <a:p>
            <a:pPr marL="0" indent="0">
              <a:buNone/>
            </a:pPr>
            <a:endParaRPr lang="en-GB" sz="1400" dirty="0">
              <a:latin typeface="Roboto Light" panose="02000000000000000000" pitchFamily="2" charset="0"/>
            </a:endParaRPr>
          </a:p>
          <a:p>
            <a:pPr marL="0" indent="0">
              <a:buNone/>
            </a:pPr>
            <a:r>
              <a:rPr lang="en-GB" sz="1400" dirty="0">
                <a:latin typeface="Roboto Light" panose="02000000000000000000" pitchFamily="2" charset="0"/>
              </a:rPr>
              <a:t>Explore more Springpod </a:t>
            </a:r>
            <a:r>
              <a:rPr lang="en-GB" sz="1400" dirty="0">
                <a:latin typeface="Roboto Light" panose="02000000000000000000" pitchFamily="2" charset="0"/>
                <a:hlinkClick r:id="rId2"/>
              </a:rPr>
              <a:t>Subject Spotlights</a:t>
            </a:r>
            <a:r>
              <a:rPr lang="en-GB" sz="1400" dirty="0">
                <a:latin typeface="Roboto Light" panose="02000000000000000000" pitchFamily="2" charset="0"/>
              </a:rPr>
              <a:t>. </a:t>
            </a:r>
          </a:p>
        </p:txBody>
      </p:sp>
      <p:pic>
        <p:nvPicPr>
          <p:cNvPr id="19" name="Picture 18">
            <a:extLst>
              <a:ext uri="{FF2B5EF4-FFF2-40B4-BE49-F238E27FC236}">
                <a16:creationId xmlns:a16="http://schemas.microsoft.com/office/drawing/2014/main" id="{8AF6CF13-EA8B-7901-EE6C-F989629A3E16}"/>
              </a:ext>
            </a:extLst>
          </p:cNvPr>
          <p:cNvPicPr>
            <a:picLocks noGrp="1" noRot="1" noChangeAspect="1" noMove="1" noResize="1" noEditPoints="1" noAdjustHandles="1" noChangeArrowheads="1" noChangeShapeType="1" noCrop="1"/>
          </p:cNvPicPr>
          <p:nvPr/>
        </p:nvPicPr>
        <p:blipFill rotWithShape="1">
          <a:blip r:embed="rId3"/>
          <a:srcRect l="5557" t="7148" r="5735" b="8644"/>
          <a:stretch/>
        </p:blipFill>
        <p:spPr>
          <a:xfrm>
            <a:off x="4682836" y="994774"/>
            <a:ext cx="4100945" cy="3484862"/>
          </a:xfrm>
          <a:prstGeom prst="roundRect">
            <a:avLst>
              <a:gd name="adj" fmla="val 4395"/>
            </a:avLst>
          </a:prstGeom>
          <a:ln w="3175">
            <a:solidFill>
              <a:schemeClr val="tx1"/>
            </a:solidFill>
          </a:ln>
        </p:spPr>
      </p:pic>
    </p:spTree>
    <p:extLst>
      <p:ext uri="{BB962C8B-B14F-4D97-AF65-F5344CB8AC3E}">
        <p14:creationId xmlns:p14="http://schemas.microsoft.com/office/powerpoint/2010/main" val="3468319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E7F2E6-182C-41D7-B524-8D8F3FDA5E51}"/>
              </a:ext>
            </a:extLst>
          </p:cNvPr>
          <p:cNvSpPr>
            <a:spLocks noGrp="1"/>
          </p:cNvSpPr>
          <p:nvPr>
            <p:ph type="dt" sz="half" idx="2"/>
          </p:nvPr>
        </p:nvSpPr>
        <p:spPr/>
        <p:txBody>
          <a:bodyPr/>
          <a:lstStyle/>
          <a:p>
            <a:fld id="{F84D988E-9C91-5F48-87DB-536CAAFE0145}" type="datetime4">
              <a:rPr lang="en-GB"/>
              <a:pPr/>
              <a:t>18 April 2024</a:t>
            </a:fld>
            <a:endParaRPr lang="en-US"/>
          </a:p>
        </p:txBody>
      </p:sp>
      <p:sp>
        <p:nvSpPr>
          <p:cNvPr id="6" name="Slide Number Placeholder 5">
            <a:extLst>
              <a:ext uri="{FF2B5EF4-FFF2-40B4-BE49-F238E27FC236}">
                <a16:creationId xmlns:a16="http://schemas.microsoft.com/office/drawing/2014/main" id="{BF38761C-820A-49DE-9B55-5C3A6FDDC027}"/>
              </a:ext>
            </a:extLst>
          </p:cNvPr>
          <p:cNvSpPr>
            <a:spLocks noGrp="1"/>
          </p:cNvSpPr>
          <p:nvPr>
            <p:ph type="sldNum" sz="quarter" idx="4"/>
          </p:nvPr>
        </p:nvSpPr>
        <p:spPr/>
        <p:txBody>
          <a:bodyPr/>
          <a:lstStyle/>
          <a:p>
            <a:r>
              <a:rPr lang="en-US"/>
              <a:t>|   </a:t>
            </a:r>
            <a:fld id="{D7A593A7-184A-6D43-8A36-702213271FF9}" type="slidenum">
              <a:rPr lang="en-US"/>
              <a:pPr/>
              <a:t>12</a:t>
            </a:fld>
            <a:endParaRPr lang="en-US"/>
          </a:p>
        </p:txBody>
      </p:sp>
      <p:sp>
        <p:nvSpPr>
          <p:cNvPr id="5" name="Footer Placeholder 4">
            <a:extLst>
              <a:ext uri="{FF2B5EF4-FFF2-40B4-BE49-F238E27FC236}">
                <a16:creationId xmlns:a16="http://schemas.microsoft.com/office/drawing/2014/main" id="{B7831835-775B-4028-973A-870F67680A9F}"/>
              </a:ext>
            </a:extLst>
          </p:cNvPr>
          <p:cNvSpPr>
            <a:spLocks noGrp="1"/>
          </p:cNvSpPr>
          <p:nvPr>
            <p:ph type="ftr" sz="quarter" idx="3"/>
          </p:nvPr>
        </p:nvSpPr>
        <p:spPr/>
        <p:txBody>
          <a:bodyPr/>
          <a:lstStyle/>
          <a:p>
            <a:r>
              <a:rPr lang="en-US"/>
              <a:t>Security marking: PUBLIC</a:t>
            </a:r>
          </a:p>
        </p:txBody>
      </p:sp>
      <p:sp>
        <p:nvSpPr>
          <p:cNvPr id="8" name="TextBox 7">
            <a:extLst>
              <a:ext uri="{FF2B5EF4-FFF2-40B4-BE49-F238E27FC236}">
                <a16:creationId xmlns:a16="http://schemas.microsoft.com/office/drawing/2014/main" id="{675506BF-8954-C660-73E0-BCBF755F6022}"/>
              </a:ext>
            </a:extLst>
          </p:cNvPr>
          <p:cNvSpPr txBox="1"/>
          <p:nvPr/>
        </p:nvSpPr>
        <p:spPr>
          <a:xfrm>
            <a:off x="435769" y="599572"/>
            <a:ext cx="4857750" cy="646331"/>
          </a:xfrm>
          <a:prstGeom prst="rect">
            <a:avLst/>
          </a:prstGeom>
          <a:noFill/>
        </p:spPr>
        <p:txBody>
          <a:bodyPr wrap="square" rtlCol="0">
            <a:spAutoFit/>
          </a:bodyPr>
          <a:lstStyle/>
          <a:p>
            <a:pPr defTabSz="685800"/>
            <a:r>
              <a:rPr lang="en-GB" sz="3600" b="1" dirty="0">
                <a:solidFill>
                  <a:schemeClr val="accent3"/>
                </a:solidFill>
                <a:latin typeface="Roboto "/>
                <a:ea typeface="Roboto Light" panose="02000000000000000000" pitchFamily="2" charset="0"/>
                <a:cs typeface="Roboto Light" panose="02000000000000000000" pitchFamily="2" charset="0"/>
              </a:rPr>
              <a:t>Chat</a:t>
            </a:r>
            <a:r>
              <a:rPr lang="en-GB" sz="3600" b="1" dirty="0">
                <a:solidFill>
                  <a:srgbClr val="1F2834"/>
                </a:solidFill>
                <a:latin typeface="Roboto "/>
                <a:ea typeface="Roboto Light" panose="02000000000000000000" pitchFamily="2" charset="0"/>
                <a:cs typeface="Roboto Light" panose="02000000000000000000" pitchFamily="2" charset="0"/>
              </a:rPr>
              <a:t> to students</a:t>
            </a:r>
          </a:p>
        </p:txBody>
      </p:sp>
      <p:sp>
        <p:nvSpPr>
          <p:cNvPr id="17" name="TextBox 16">
            <a:extLst>
              <a:ext uri="{FF2B5EF4-FFF2-40B4-BE49-F238E27FC236}">
                <a16:creationId xmlns:a16="http://schemas.microsoft.com/office/drawing/2014/main" id="{4F884FB6-B396-9D09-9FDB-E7BBA911E7FE}"/>
              </a:ext>
            </a:extLst>
          </p:cNvPr>
          <p:cNvSpPr txBox="1"/>
          <p:nvPr/>
        </p:nvSpPr>
        <p:spPr>
          <a:xfrm>
            <a:off x="1247213" y="1545282"/>
            <a:ext cx="3038459" cy="50783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A peer-to-peer chat facility hosted on ucas.com powered by </a:t>
            </a:r>
            <a:r>
              <a:rPr lang="en-GB" sz="1350" dirty="0" err="1">
                <a:solidFill>
                  <a:srgbClr val="1F2834"/>
                </a:solidFill>
                <a:latin typeface="Roboto Light" panose="02000000000000000000" pitchFamily="2" charset="0"/>
                <a:ea typeface="Roboto Light" panose="02000000000000000000" pitchFamily="2" charset="0"/>
                <a:cs typeface="Roboto Light" panose="02000000000000000000" pitchFamily="2" charset="0"/>
              </a:rPr>
              <a:t>Unibuddy</a:t>
            </a:r>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19" name="Graphic 18" descr="Chat with solid fill">
            <a:extLst>
              <a:ext uri="{FF2B5EF4-FFF2-40B4-BE49-F238E27FC236}">
                <a16:creationId xmlns:a16="http://schemas.microsoft.com/office/drawing/2014/main" id="{28C3E2E5-A5A9-2B0E-26FF-BB76532342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947" y="1440183"/>
            <a:ext cx="685800" cy="685800"/>
          </a:xfrm>
          <a:prstGeom prst="rect">
            <a:avLst/>
          </a:prstGeom>
        </p:spPr>
      </p:pic>
      <p:pic>
        <p:nvPicPr>
          <p:cNvPr id="21" name="Graphic 20" descr="Online Network with solid fill">
            <a:extLst>
              <a:ext uri="{FF2B5EF4-FFF2-40B4-BE49-F238E27FC236}">
                <a16:creationId xmlns:a16="http://schemas.microsoft.com/office/drawing/2014/main" id="{EA531498-BF06-85ED-2047-373FFDBE1F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036" y="2367384"/>
            <a:ext cx="685800" cy="685800"/>
          </a:xfrm>
          <a:prstGeom prst="rect">
            <a:avLst/>
          </a:prstGeom>
        </p:spPr>
      </p:pic>
      <p:sp>
        <p:nvSpPr>
          <p:cNvPr id="23" name="TextBox 22">
            <a:extLst>
              <a:ext uri="{FF2B5EF4-FFF2-40B4-BE49-F238E27FC236}">
                <a16:creationId xmlns:a16="http://schemas.microsoft.com/office/drawing/2014/main" id="{994B83AB-533F-6001-880B-5C188E90FF41}"/>
              </a:ext>
            </a:extLst>
          </p:cNvPr>
          <p:cNvSpPr txBox="1"/>
          <p:nvPr/>
        </p:nvSpPr>
        <p:spPr>
          <a:xfrm>
            <a:off x="1142192" y="2352493"/>
            <a:ext cx="2772914" cy="71558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An opportunity to connect with current students, ask questions and learn about their experiences</a:t>
            </a:r>
          </a:p>
        </p:txBody>
      </p:sp>
      <p:sp>
        <p:nvSpPr>
          <p:cNvPr id="26" name="TextBox 25">
            <a:extLst>
              <a:ext uri="{FF2B5EF4-FFF2-40B4-BE49-F238E27FC236}">
                <a16:creationId xmlns:a16="http://schemas.microsoft.com/office/drawing/2014/main" id="{30C99E24-A4CB-F0E0-A2E8-F0D6F0A34778}"/>
              </a:ext>
            </a:extLst>
          </p:cNvPr>
          <p:cNvSpPr txBox="1"/>
          <p:nvPr/>
        </p:nvSpPr>
        <p:spPr>
          <a:xfrm>
            <a:off x="1142192" y="3543251"/>
            <a:ext cx="2772914" cy="50783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Over 4,900 active ambassadors, with unlimited chats available</a:t>
            </a:r>
          </a:p>
        </p:txBody>
      </p:sp>
      <p:pic>
        <p:nvPicPr>
          <p:cNvPr id="28" name="Graphic 27" descr="Group of people with solid fill">
            <a:extLst>
              <a:ext uri="{FF2B5EF4-FFF2-40B4-BE49-F238E27FC236}">
                <a16:creationId xmlns:a16="http://schemas.microsoft.com/office/drawing/2014/main" id="{37C5D27B-7F60-96E4-D054-476EBB313B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5036" y="3439074"/>
            <a:ext cx="685800" cy="685800"/>
          </a:xfrm>
          <a:prstGeom prst="rect">
            <a:avLst/>
          </a:prstGeom>
        </p:spPr>
      </p:pic>
      <p:pic>
        <p:nvPicPr>
          <p:cNvPr id="18" name="Picture 17">
            <a:extLst>
              <a:ext uri="{FF2B5EF4-FFF2-40B4-BE49-F238E27FC236}">
                <a16:creationId xmlns:a16="http://schemas.microsoft.com/office/drawing/2014/main" id="{C6ED2174-B31D-3DAC-BE49-856FBD505C1A}"/>
              </a:ext>
            </a:extLst>
          </p:cNvPr>
          <p:cNvPicPr>
            <a:picLocks noGrp="1" noRot="1" noChangeAspect="1" noMove="1" noResize="1" noEditPoints="1" noAdjustHandles="1" noChangeArrowheads="1" noChangeShapeType="1" noCrop="1"/>
          </p:cNvPicPr>
          <p:nvPr/>
        </p:nvPicPr>
        <p:blipFill rotWithShape="1">
          <a:blip r:embed="rId10"/>
          <a:srcRect l="5776" t="4263" r="6063" b="10995"/>
          <a:stretch/>
        </p:blipFill>
        <p:spPr>
          <a:xfrm>
            <a:off x="4682836" y="1003710"/>
            <a:ext cx="4099217" cy="3454403"/>
          </a:xfrm>
          <a:prstGeom prst="roundRect">
            <a:avLst>
              <a:gd name="adj" fmla="val 7576"/>
            </a:avLst>
          </a:prstGeom>
          <a:ln w="3175">
            <a:solidFill>
              <a:schemeClr val="tx1"/>
            </a:solidFill>
          </a:ln>
        </p:spPr>
      </p:pic>
    </p:spTree>
    <p:custDataLst>
      <p:tags r:id="rId1"/>
    </p:custDataLst>
    <p:extLst>
      <p:ext uri="{BB962C8B-B14F-4D97-AF65-F5344CB8AC3E}">
        <p14:creationId xmlns:p14="http://schemas.microsoft.com/office/powerpoint/2010/main" val="1734682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88AFBA-CEC4-4C66-8785-E5898D72E0BE}"/>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dirty="0"/>
              <a:t>Security marking: </a:t>
            </a:r>
            <a:r>
              <a:rPr lang="en-US" b="1" dirty="0"/>
              <a:t>PUBLIC</a:t>
            </a:r>
          </a:p>
        </p:txBody>
      </p:sp>
      <p:sp>
        <p:nvSpPr>
          <p:cNvPr id="13" name="Title 12">
            <a:extLst>
              <a:ext uri="{FF2B5EF4-FFF2-40B4-BE49-F238E27FC236}">
                <a16:creationId xmlns:a16="http://schemas.microsoft.com/office/drawing/2014/main" id="{8F73F9B9-72B1-4099-A4D6-4176BA4F5634}"/>
              </a:ext>
            </a:extLst>
          </p:cNvPr>
          <p:cNvSpPr>
            <a:spLocks noGrp="1"/>
          </p:cNvSpPr>
          <p:nvPr>
            <p:ph type="title" idx="4294967295"/>
          </p:nvPr>
        </p:nvSpPr>
        <p:spPr>
          <a:xfrm>
            <a:off x="384056" y="90807"/>
            <a:ext cx="7610475" cy="1019175"/>
          </a:xfrm>
        </p:spPr>
        <p:txBody>
          <a:bodyPr/>
          <a:lstStyle/>
          <a:p>
            <a:r>
              <a:rPr lang="en-GB" sz="3200" dirty="0">
                <a:solidFill>
                  <a:schemeClr val="accent3"/>
                </a:solidFill>
                <a:latin typeface="Roboto" panose="02000000000000000000" pitchFamily="2" charset="0"/>
              </a:rPr>
              <a:t>Personalised</a:t>
            </a:r>
            <a:r>
              <a:rPr lang="en-GB" sz="3200" dirty="0">
                <a:latin typeface="Roboto" panose="02000000000000000000" pitchFamily="2" charset="0"/>
              </a:rPr>
              <a:t> tools to help</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2"/>
          <a:srcRect l="5518" t="2243" r="6290" b="4391"/>
          <a:stretch/>
        </p:blipFill>
        <p:spPr>
          <a:xfrm>
            <a:off x="2349070" y="1588811"/>
            <a:ext cx="1840224" cy="2813076"/>
          </a:xfrm>
          <a:prstGeom prst="roundRect">
            <a:avLst/>
          </a:prstGeom>
          <a:ln w="3175">
            <a:solidFill>
              <a:schemeClr val="tx1"/>
            </a:solidFill>
          </a:ln>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UCAS Quiz</a:t>
            </a:r>
          </a:p>
          <a:p>
            <a:pPr marL="0" indent="0">
              <a:buNone/>
            </a:pPr>
            <a:r>
              <a:rPr lang="en-GB" sz="1800" dirty="0">
                <a:latin typeface="Roboto Light" panose="02000000000000000000" pitchFamily="2" charset="0"/>
              </a:rPr>
              <a:t>Find job and career ideas matched to your personality. </a:t>
            </a:r>
          </a:p>
          <a:p>
            <a:pPr marL="0" indent="0">
              <a:buNone/>
            </a:pPr>
            <a:r>
              <a:rPr lang="en-GB" sz="1800" dirty="0">
                <a:latin typeface="Roboto Light" panose="02000000000000000000" pitchFamily="2" charset="0"/>
              </a:rPr>
              <a:t>Plus a list of courses previous students studied in order to get there.</a:t>
            </a:r>
          </a:p>
          <a:p>
            <a:pPr marL="0" indent="0">
              <a:buNone/>
            </a:pPr>
            <a:r>
              <a:rPr lang="en-GB" sz="1800" b="1" dirty="0"/>
              <a:t> </a:t>
            </a:r>
          </a:p>
          <a:p>
            <a:pPr marL="0" indent="0">
              <a:buNone/>
            </a:pPr>
            <a:endParaRPr lang="en-GB" sz="1800" b="1" dirty="0"/>
          </a:p>
        </p:txBody>
      </p:sp>
      <p:pic>
        <p:nvPicPr>
          <p:cNvPr id="12" name="Picture 11">
            <a:extLst>
              <a:ext uri="{FF2B5EF4-FFF2-40B4-BE49-F238E27FC236}">
                <a16:creationId xmlns:a16="http://schemas.microsoft.com/office/drawing/2014/main" id="{A3AA15CE-815B-2DD6-F2A7-1387C1825C95}"/>
              </a:ext>
            </a:extLst>
          </p:cNvPr>
          <p:cNvPicPr>
            <a:picLocks noChangeAspect="1"/>
          </p:cNvPicPr>
          <p:nvPr/>
        </p:nvPicPr>
        <p:blipFill rotWithShape="1">
          <a:blip r:embed="rId3"/>
          <a:srcRect l="3310" t="3398" r="3957" b="2862"/>
          <a:stretch/>
        </p:blipFill>
        <p:spPr>
          <a:xfrm>
            <a:off x="6844025" y="1535728"/>
            <a:ext cx="1906772" cy="2866159"/>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BC5FF8A5-C51F-3EB1-C973-8FEBE0DE970D}"/>
              </a:ext>
            </a:extLst>
          </p:cNvPr>
          <p:cNvSpPr txBox="1">
            <a:spLocks/>
          </p:cNvSpPr>
          <p:nvPr/>
        </p:nvSpPr>
        <p:spPr>
          <a:xfrm>
            <a:off x="4766230" y="1635125"/>
            <a:ext cx="1942065" cy="2698175"/>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What to study next?</a:t>
            </a:r>
          </a:p>
          <a:p>
            <a:pPr marL="0" indent="0">
              <a:buNone/>
            </a:pPr>
            <a:r>
              <a:rPr lang="en-GB" sz="1800" dirty="0">
                <a:latin typeface="Roboto Light" panose="02000000000000000000" pitchFamily="2" charset="0"/>
              </a:rPr>
              <a:t>Broaden your horizons by exploring another subject area, that student’s who did your qualification went on to study. </a:t>
            </a:r>
          </a:p>
          <a:p>
            <a:pPr marL="0" indent="0">
              <a:buNone/>
            </a:pPr>
            <a:endParaRPr lang="en-GB" sz="1800" b="1" dirty="0"/>
          </a:p>
        </p:txBody>
      </p:sp>
    </p:spTree>
    <p:extLst>
      <p:ext uri="{BB962C8B-B14F-4D97-AF65-F5344CB8AC3E}">
        <p14:creationId xmlns:p14="http://schemas.microsoft.com/office/powerpoint/2010/main" val="123473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B07656C-B328-47EE-971F-4B4B4C64659C}"/>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a:t>Security marking: </a:t>
            </a:r>
            <a:r>
              <a:rPr lang="en-US" b="1"/>
              <a:t>PUBLIC</a:t>
            </a:r>
          </a:p>
        </p:txBody>
      </p:sp>
      <p:sp>
        <p:nvSpPr>
          <p:cNvPr id="8" name="Title 7">
            <a:extLst>
              <a:ext uri="{FF2B5EF4-FFF2-40B4-BE49-F238E27FC236}">
                <a16:creationId xmlns:a16="http://schemas.microsoft.com/office/drawing/2014/main" id="{1E866257-E37A-4361-8755-455ED10E1B03}"/>
              </a:ext>
            </a:extLst>
          </p:cNvPr>
          <p:cNvSpPr>
            <a:spLocks noGrp="1"/>
          </p:cNvSpPr>
          <p:nvPr>
            <p:ph type="title" idx="4294967295"/>
          </p:nvPr>
        </p:nvSpPr>
        <p:spPr>
          <a:xfrm>
            <a:off x="0" y="52388"/>
            <a:ext cx="7610475" cy="1019175"/>
          </a:xfrm>
        </p:spPr>
        <p:txBody>
          <a:bodyPr/>
          <a:lstStyle/>
          <a:p>
            <a:r>
              <a:rPr lang="en-GB" dirty="0">
                <a:solidFill>
                  <a:schemeClr val="accent3"/>
                </a:solidFill>
                <a:latin typeface="Roboto" panose="02000000000000000000" pitchFamily="2" charset="0"/>
              </a:rPr>
              <a:t>Advice</a:t>
            </a:r>
            <a:r>
              <a:rPr lang="en-GB" dirty="0">
                <a:latin typeface="Roboto" panose="02000000000000000000" pitchFamily="2" charset="0"/>
              </a:rPr>
              <a:t> and events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4294967295"/>
          </p:nvPr>
        </p:nvSpPr>
        <p:spPr>
          <a:xfrm>
            <a:off x="139217" y="1501775"/>
            <a:ext cx="2343149" cy="2974975"/>
          </a:xfrm>
        </p:spPr>
        <p:txBody>
          <a:bodyPr/>
          <a:lstStyle/>
          <a:p>
            <a:pPr marL="0" indent="0">
              <a:buNone/>
            </a:pPr>
            <a:r>
              <a:rPr lang="en-GB" sz="1800" b="1" dirty="0">
                <a:latin typeface="Roboto Light" panose="02000000000000000000" pitchFamily="2" charset="0"/>
              </a:rPr>
              <a:t>Hub lives </a:t>
            </a:r>
            <a:r>
              <a:rPr lang="en-US" sz="1800" dirty="0">
                <a:solidFill>
                  <a:srgbClr val="000000"/>
                </a:solidFill>
                <a:latin typeface="Roboto Light" panose="02000000000000000000" pitchFamily="2" charset="0"/>
              </a:rPr>
              <a:t> </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Watch expert interviews </a:t>
            </a:r>
            <a:r>
              <a:rPr lang="en-GB" sz="1800" dirty="0">
                <a:solidFill>
                  <a:srgbClr val="1E2834"/>
                </a:solidFill>
                <a:latin typeface="Roboto Light" panose="02000000000000000000" pitchFamily="2" charset="0"/>
                <a:hlinkClick r:id="rId2"/>
              </a:rPr>
              <a:t>on demand</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Make an informed decision about the right path for you. University, apprenticeships or the world of work. </a:t>
            </a:r>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4294967295"/>
          </p:nvPr>
        </p:nvSpPr>
        <p:spPr>
          <a:xfrm>
            <a:off x="4571999" y="1557588"/>
            <a:ext cx="2274181" cy="2974975"/>
          </a:xfrm>
        </p:spPr>
        <p:txBody>
          <a:bodyPr/>
          <a:lstStyle/>
          <a:p>
            <a:pPr marL="0" indent="0">
              <a:buNone/>
            </a:pPr>
            <a:r>
              <a:rPr lang="en-GB" sz="1800" b="1" dirty="0">
                <a:latin typeface="Roboto Light" panose="02000000000000000000" pitchFamily="2" charset="0"/>
              </a:rPr>
              <a:t>Your events </a:t>
            </a:r>
          </a:p>
          <a:p>
            <a:pPr marL="0" indent="0" algn="l" rtl="0" fontAlgn="base">
              <a:buNone/>
            </a:pPr>
            <a:r>
              <a:rPr lang="en-GB" sz="1800" dirty="0">
                <a:solidFill>
                  <a:srgbClr val="1E2834"/>
                </a:solidFill>
                <a:latin typeface="Roboto Light" panose="02000000000000000000" pitchFamily="2" charset="0"/>
              </a:rPr>
              <a:t>Filter to explore events, open days and tours to suit your needs. </a:t>
            </a:r>
          </a:p>
          <a:p>
            <a:pPr marL="0" indent="0" algn="l" rtl="0" fontAlgn="base">
              <a:buNone/>
            </a:pPr>
            <a:r>
              <a:rPr lang="en-GB" sz="1800" dirty="0">
                <a:solidFill>
                  <a:srgbClr val="1E2834"/>
                </a:solidFill>
                <a:latin typeface="Roboto Light" panose="02000000000000000000" pitchFamily="2" charset="0"/>
              </a:rPr>
              <a:t>Register straight from the Hub for our UCAS Discovery events, with exciting new zones covering all pathways</a:t>
            </a:r>
            <a:r>
              <a:rPr lang="en-GB" sz="1800" b="0" i="0" dirty="0">
                <a:solidFill>
                  <a:srgbClr val="000000"/>
                </a:solidFill>
                <a:effectLst/>
                <a:latin typeface="Roboto Light" panose="02000000000000000000" pitchFamily="2" charset="0"/>
              </a:rPr>
              <a:t>. </a:t>
            </a:r>
            <a:endParaRPr lang="en-GB" dirty="0">
              <a:latin typeface="Roboto Light" panose="02000000000000000000" pitchFamily="2" charset="0"/>
            </a:endParaRPr>
          </a:p>
        </p:txBody>
      </p:sp>
      <p:pic>
        <p:nvPicPr>
          <p:cNvPr id="11" name="Picture 10">
            <a:extLst>
              <a:ext uri="{FF2B5EF4-FFF2-40B4-BE49-F238E27FC236}">
                <a16:creationId xmlns:a16="http://schemas.microsoft.com/office/drawing/2014/main" id="{DC8B2A5F-A240-9769-E59D-25CC73DB602D}"/>
              </a:ext>
            </a:extLst>
          </p:cNvPr>
          <p:cNvPicPr>
            <a:picLocks noChangeAspect="1"/>
          </p:cNvPicPr>
          <p:nvPr/>
        </p:nvPicPr>
        <p:blipFill>
          <a:blip r:embed="rId3"/>
          <a:stretch>
            <a:fillRect/>
          </a:stretch>
        </p:blipFill>
        <p:spPr>
          <a:xfrm>
            <a:off x="2482164" y="1435408"/>
            <a:ext cx="1919896" cy="2975174"/>
          </a:xfrm>
          <a:prstGeom prst="roundRect">
            <a:avLst>
              <a:gd name="adj" fmla="val 12818"/>
            </a:avLst>
          </a:prstGeom>
        </p:spPr>
      </p:pic>
      <p:pic>
        <p:nvPicPr>
          <p:cNvPr id="15" name="Picture 14">
            <a:extLst>
              <a:ext uri="{FF2B5EF4-FFF2-40B4-BE49-F238E27FC236}">
                <a16:creationId xmlns:a16="http://schemas.microsoft.com/office/drawing/2014/main" id="{F60FCD0D-C8A7-B33F-8033-6DC3A7A76CC6}"/>
              </a:ext>
            </a:extLst>
          </p:cNvPr>
          <p:cNvPicPr>
            <a:picLocks noChangeAspect="1"/>
          </p:cNvPicPr>
          <p:nvPr/>
        </p:nvPicPr>
        <p:blipFill rotWithShape="1">
          <a:blip r:embed="rId4"/>
          <a:srcRect l="777" r="432"/>
          <a:stretch/>
        </p:blipFill>
        <p:spPr>
          <a:xfrm>
            <a:off x="6947153" y="1381738"/>
            <a:ext cx="2003951" cy="3118987"/>
          </a:xfrm>
          <a:prstGeom prst="roundRect">
            <a:avLst>
              <a:gd name="adj" fmla="val 14362"/>
            </a:avLst>
          </a:prstGeom>
        </p:spPr>
      </p:pic>
    </p:spTree>
    <p:extLst>
      <p:ext uri="{BB962C8B-B14F-4D97-AF65-F5344CB8AC3E}">
        <p14:creationId xmlns:p14="http://schemas.microsoft.com/office/powerpoint/2010/main" val="3275340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52C09A-2DCA-1143-ADF2-B49327BEA03C}"/>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6" name="Slide Number Placeholder 5">
            <a:extLst>
              <a:ext uri="{FF2B5EF4-FFF2-40B4-BE49-F238E27FC236}">
                <a16:creationId xmlns:a16="http://schemas.microsoft.com/office/drawing/2014/main" id="{6DC082DF-D8E0-51B0-57D3-5F68986F4A59}"/>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7" name="Footer Placeholder 6">
            <a:extLst>
              <a:ext uri="{FF2B5EF4-FFF2-40B4-BE49-F238E27FC236}">
                <a16:creationId xmlns:a16="http://schemas.microsoft.com/office/drawing/2014/main" id="{01B950D7-A599-4502-B4F2-7534B5A46546}"/>
              </a:ext>
            </a:extLst>
          </p:cNvPr>
          <p:cNvSpPr>
            <a:spLocks noGrp="1"/>
          </p:cNvSpPr>
          <p:nvPr>
            <p:ph type="ftr" sz="quarter" idx="3"/>
          </p:nvPr>
        </p:nvSpPr>
        <p:spPr/>
        <p:txBody>
          <a:bodyPr/>
          <a:lstStyle/>
          <a:p>
            <a:r>
              <a:rPr lang="en-US" dirty="0"/>
              <a:t>Security marking: </a:t>
            </a:r>
            <a:r>
              <a:rPr lang="en-US" b="1" dirty="0"/>
              <a:t>PUBLIC</a:t>
            </a:r>
          </a:p>
        </p:txBody>
      </p:sp>
      <p:sp>
        <p:nvSpPr>
          <p:cNvPr id="8" name="Title 12">
            <a:extLst>
              <a:ext uri="{FF2B5EF4-FFF2-40B4-BE49-F238E27FC236}">
                <a16:creationId xmlns:a16="http://schemas.microsoft.com/office/drawing/2014/main" id="{2F4B71EF-C9D0-CBBF-85A5-16761B9B7377}"/>
              </a:ext>
            </a:extLst>
          </p:cNvPr>
          <p:cNvSpPr>
            <a:spLocks noGrp="1"/>
          </p:cNvSpPr>
          <p:nvPr>
            <p:ph type="title" idx="4294967295"/>
          </p:nvPr>
        </p:nvSpPr>
        <p:spPr>
          <a:xfrm>
            <a:off x="304882" y="-49932"/>
            <a:ext cx="7610475" cy="1019176"/>
          </a:xfrm>
        </p:spPr>
        <p:txBody>
          <a:bodyPr/>
          <a:lstStyle/>
          <a:p>
            <a:r>
              <a:rPr lang="en-GB" dirty="0">
                <a:latin typeface="Roboto" panose="02000000000000000000" pitchFamily="2" charset="0"/>
              </a:rPr>
              <a:t>What else do you </a:t>
            </a:r>
            <a:r>
              <a:rPr lang="en-GB" dirty="0">
                <a:solidFill>
                  <a:schemeClr val="accent3"/>
                </a:solidFill>
                <a:latin typeface="Roboto" panose="02000000000000000000" pitchFamily="2" charset="0"/>
              </a:rPr>
              <a:t>need</a:t>
            </a:r>
            <a:r>
              <a:rPr lang="en-GB" dirty="0">
                <a:latin typeface="Roboto" panose="02000000000000000000" pitchFamily="2" charset="0"/>
              </a:rPr>
              <a:t>?</a:t>
            </a:r>
          </a:p>
        </p:txBody>
      </p:sp>
      <p:pic>
        <p:nvPicPr>
          <p:cNvPr id="9" name="Picture 8">
            <a:extLst>
              <a:ext uri="{FF2B5EF4-FFF2-40B4-BE49-F238E27FC236}">
                <a16:creationId xmlns:a16="http://schemas.microsoft.com/office/drawing/2014/main" id="{389383B3-032C-B9E4-8483-05F98281AFC4}"/>
              </a:ext>
            </a:extLst>
          </p:cNvPr>
          <p:cNvPicPr>
            <a:picLocks noChangeAspect="1"/>
          </p:cNvPicPr>
          <p:nvPr/>
        </p:nvPicPr>
        <p:blipFill rotWithShape="1">
          <a:blip r:embed="rId2"/>
          <a:srcRect l="5215" t="4949" r="9426" b="3473"/>
          <a:stretch/>
        </p:blipFill>
        <p:spPr>
          <a:xfrm>
            <a:off x="6996596" y="1402978"/>
            <a:ext cx="1772994" cy="2704148"/>
          </a:xfrm>
          <a:prstGeom prst="roundRect">
            <a:avLst/>
          </a:prstGeom>
          <a:ln w="3175">
            <a:solidFill>
              <a:schemeClr val="tx1"/>
            </a:solidFill>
          </a:ln>
        </p:spPr>
      </p:pic>
      <p:sp>
        <p:nvSpPr>
          <p:cNvPr id="14" name="Content Placeholder 9">
            <a:extLst>
              <a:ext uri="{FF2B5EF4-FFF2-40B4-BE49-F238E27FC236}">
                <a16:creationId xmlns:a16="http://schemas.microsoft.com/office/drawing/2014/main" id="{869B0B22-B0FB-29C2-17A6-85AE5B242D84}"/>
              </a:ext>
            </a:extLst>
          </p:cNvPr>
          <p:cNvSpPr txBox="1">
            <a:spLocks/>
          </p:cNvSpPr>
          <p:nvPr/>
        </p:nvSpPr>
        <p:spPr>
          <a:xfrm>
            <a:off x="304882" y="1402978"/>
            <a:ext cx="2184928" cy="357533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latin typeface="Roboto Light" panose="02000000000000000000" pitchFamily="2" charset="0"/>
              </a:rPr>
              <a:t>Accommodation</a:t>
            </a:r>
            <a:endParaRPr lang="en-US" sz="1800" b="1" dirty="0">
              <a:solidFill>
                <a:srgbClr val="000000"/>
              </a:solidFill>
              <a:latin typeface="Roboto Light" panose="02000000000000000000" pitchFamily="2" charset="0"/>
            </a:endParaRPr>
          </a:p>
          <a:p>
            <a:pPr marL="0" indent="0">
              <a:buFont typeface="Wingdings" pitchFamily="2" charset="2"/>
              <a:buNone/>
            </a:pPr>
            <a:r>
              <a:rPr lang="en-GB" sz="1800" dirty="0">
                <a:solidFill>
                  <a:srgbClr val="1E2834"/>
                </a:solidFill>
                <a:latin typeface="Roboto Light" panose="02000000000000000000" pitchFamily="2" charset="0"/>
              </a:rPr>
              <a:t>High on the list when considering where to study, but it’s not always easy to compare what’s on offer. Understand what options there are using our </a:t>
            </a:r>
            <a:r>
              <a:rPr lang="en-GB" sz="1800" dirty="0">
                <a:solidFill>
                  <a:srgbClr val="1E2834"/>
                </a:solidFill>
                <a:latin typeface="Roboto Light" panose="02000000000000000000" pitchFamily="2" charset="0"/>
                <a:hlinkClick r:id="rId3"/>
              </a:rPr>
              <a:t>accommodation search</a:t>
            </a:r>
            <a:r>
              <a:rPr lang="en-GB" sz="1800" dirty="0">
                <a:solidFill>
                  <a:srgbClr val="1E2834"/>
                </a:solidFill>
                <a:latin typeface="Roboto Light" panose="02000000000000000000" pitchFamily="2" charset="0"/>
              </a:rPr>
              <a:t>.</a:t>
            </a:r>
          </a:p>
          <a:p>
            <a:endParaRPr lang="en-GB" dirty="0"/>
          </a:p>
        </p:txBody>
      </p:sp>
      <p:pic>
        <p:nvPicPr>
          <p:cNvPr id="15" name="Picture 14" descr="Graphical user interface, text, application&#10;&#10;Description automatically generated">
            <a:extLst>
              <a:ext uri="{FF2B5EF4-FFF2-40B4-BE49-F238E27FC236}">
                <a16:creationId xmlns:a16="http://schemas.microsoft.com/office/drawing/2014/main" id="{0BA9E5AB-B10E-8865-6208-DF423561F495}"/>
              </a:ext>
            </a:extLst>
          </p:cNvPr>
          <p:cNvPicPr>
            <a:picLocks noChangeAspect="1"/>
          </p:cNvPicPr>
          <p:nvPr/>
        </p:nvPicPr>
        <p:blipFill rotWithShape="1">
          <a:blip r:embed="rId4"/>
          <a:srcRect t="8502" b="10594"/>
          <a:stretch/>
        </p:blipFill>
        <p:spPr>
          <a:xfrm>
            <a:off x="2566468" y="1635125"/>
            <a:ext cx="1816807" cy="2609038"/>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9BA7F917-DC33-0BED-B129-54324E123BEE}"/>
              </a:ext>
            </a:extLst>
          </p:cNvPr>
          <p:cNvSpPr txBox="1">
            <a:spLocks/>
          </p:cNvSpPr>
          <p:nvPr/>
        </p:nvSpPr>
        <p:spPr>
          <a:xfrm>
            <a:off x="4666744" y="1402978"/>
            <a:ext cx="2184927" cy="3149580"/>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rgbClr val="1E2834"/>
                </a:solidFill>
                <a:latin typeface="Roboto Light" panose="02000000000000000000" pitchFamily="2" charset="0"/>
              </a:rPr>
              <a:t>Personal Statement Builder </a:t>
            </a:r>
          </a:p>
          <a:p>
            <a:pPr marL="0" indent="0">
              <a:buNone/>
            </a:pPr>
            <a:r>
              <a:rPr lang="en-GB" sz="1800" dirty="0">
                <a:solidFill>
                  <a:srgbClr val="1E2834"/>
                </a:solidFill>
                <a:latin typeface="Roboto Light" panose="02000000000000000000" pitchFamily="2" charset="0"/>
              </a:rPr>
              <a:t>Designed to help you think about what to include, and how to lay it all out. It counts how many characters you’ve used, so it’s easy to see when you’re close to the 4,000 character limit.</a:t>
            </a:r>
          </a:p>
        </p:txBody>
      </p:sp>
    </p:spTree>
    <p:extLst>
      <p:ext uri="{BB962C8B-B14F-4D97-AF65-F5344CB8AC3E}">
        <p14:creationId xmlns:p14="http://schemas.microsoft.com/office/powerpoint/2010/main" val="25442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ctrTitle"/>
          </p:nvPr>
        </p:nvSpPr>
        <p:spPr>
          <a:xfrm>
            <a:off x="633735" y="877522"/>
            <a:ext cx="2883187" cy="778120"/>
          </a:xfrm>
        </p:spPr>
        <p:txBody>
          <a:bodyPr/>
          <a:lstStyle/>
          <a:p>
            <a:r>
              <a:rPr lang="en-US" sz="4000" dirty="0"/>
              <a:t>Apprenticeships</a:t>
            </a:r>
          </a:p>
        </p:txBody>
      </p:sp>
      <p:sp>
        <p:nvSpPr>
          <p:cNvPr id="5" name="Subtitle 3">
            <a:extLst>
              <a:ext uri="{FF2B5EF4-FFF2-40B4-BE49-F238E27FC236}">
                <a16:creationId xmlns:a16="http://schemas.microsoft.com/office/drawing/2014/main" id="{3D564D6A-4380-6ACF-ECFF-F1DC3607BE19}"/>
              </a:ext>
            </a:extLst>
          </p:cNvPr>
          <p:cNvSpPr>
            <a:spLocks noGrp="1"/>
          </p:cNvSpPr>
          <p:nvPr>
            <p:ph type="subTitle" idx="1"/>
          </p:nvPr>
        </p:nvSpPr>
        <p:spPr>
          <a:xfrm>
            <a:off x="633735" y="1899630"/>
            <a:ext cx="4491318" cy="590550"/>
          </a:xfrm>
        </p:spPr>
        <p:txBody>
          <a:bodyPr/>
          <a:lstStyle/>
          <a:p>
            <a:r>
              <a:rPr lang="en-GB" sz="3600" dirty="0"/>
              <a:t>What are </a:t>
            </a:r>
          </a:p>
          <a:p>
            <a:r>
              <a:rPr lang="en-GB" sz="3600" dirty="0"/>
              <a:t>apprenticeships?</a:t>
            </a:r>
          </a:p>
        </p:txBody>
      </p:sp>
      <p:grpSp>
        <p:nvGrpSpPr>
          <p:cNvPr id="8" name="Group 7">
            <a:extLst>
              <a:ext uri="{FF2B5EF4-FFF2-40B4-BE49-F238E27FC236}">
                <a16:creationId xmlns:a16="http://schemas.microsoft.com/office/drawing/2014/main" id="{14F0C05E-7313-E237-EA63-E3589C87FE46}"/>
              </a:ext>
            </a:extLst>
          </p:cNvPr>
          <p:cNvGrpSpPr/>
          <p:nvPr/>
        </p:nvGrpSpPr>
        <p:grpSpPr>
          <a:xfrm>
            <a:off x="3048000" y="633534"/>
            <a:ext cx="6096000" cy="4064000"/>
            <a:chOff x="3048000" y="633534"/>
            <a:chExt cx="6096000" cy="4064000"/>
          </a:xfrm>
        </p:grpSpPr>
        <p:graphicFrame>
          <p:nvGraphicFramePr>
            <p:cNvPr id="3" name="Diagram 2">
              <a:extLst>
                <a:ext uri="{FF2B5EF4-FFF2-40B4-BE49-F238E27FC236}">
                  <a16:creationId xmlns:a16="http://schemas.microsoft.com/office/drawing/2014/main" id="{9FCB4C19-16F1-9353-1CE5-E30DD292EEF7}"/>
                </a:ext>
              </a:extLst>
            </p:cNvPr>
            <p:cNvGraphicFramePr/>
            <p:nvPr/>
          </p:nvGraphicFramePr>
          <p:xfrm>
            <a:off x="3048000" y="633534"/>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Graphic 3" descr="Money outline">
              <a:extLst>
                <a:ext uri="{FF2B5EF4-FFF2-40B4-BE49-F238E27FC236}">
                  <a16:creationId xmlns:a16="http://schemas.microsoft.com/office/drawing/2014/main" id="{50EFFDDB-7B2C-9FFB-AFAE-BB8837B5C7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62675" y="3429000"/>
              <a:ext cx="847725" cy="847725"/>
            </a:xfrm>
            <a:prstGeom prst="rect">
              <a:avLst/>
            </a:prstGeom>
          </p:spPr>
        </p:pic>
      </p:grpSp>
      <p:sp>
        <p:nvSpPr>
          <p:cNvPr id="2" name="TextBox 1">
            <a:extLst>
              <a:ext uri="{FF2B5EF4-FFF2-40B4-BE49-F238E27FC236}">
                <a16:creationId xmlns:a16="http://schemas.microsoft.com/office/drawing/2014/main" id="{1F9921DE-2AC3-9351-B095-9FD6805F670B}"/>
              </a:ext>
            </a:extLst>
          </p:cNvPr>
          <p:cNvSpPr txBox="1"/>
          <p:nvPr/>
        </p:nvSpPr>
        <p:spPr>
          <a:xfrm>
            <a:off x="5513832" y="4757813"/>
            <a:ext cx="35204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2834"/>
                </a:solidFill>
                <a:effectLst/>
                <a:uLnTx/>
                <a:uFillTx/>
                <a:latin typeface="Calibri" panose="020F0502020204030204"/>
                <a:ea typeface="+mn-ea"/>
                <a:cs typeface="+mn-cs"/>
              </a:rPr>
              <a:t>* Foundation apprenticeships in Scotland are unpaid</a:t>
            </a:r>
          </a:p>
        </p:txBody>
      </p:sp>
      <p:sp>
        <p:nvSpPr>
          <p:cNvPr id="6" name="TextBox 5">
            <a:extLst>
              <a:ext uri="{FF2B5EF4-FFF2-40B4-BE49-F238E27FC236}">
                <a16:creationId xmlns:a16="http://schemas.microsoft.com/office/drawing/2014/main" id="{2F9082C7-EA07-0B00-7308-7C157DEB2FF7}"/>
              </a:ext>
            </a:extLst>
          </p:cNvPr>
          <p:cNvSpPr txBox="1"/>
          <p:nvPr/>
        </p:nvSpPr>
        <p:spPr>
          <a:xfrm>
            <a:off x="258763" y="4634862"/>
            <a:ext cx="4572000" cy="369332"/>
          </a:xfrm>
          <a:prstGeom prst="rect">
            <a:avLst/>
          </a:prstGeom>
          <a:noFill/>
        </p:spPr>
        <p:txBody>
          <a:bodyPr wrap="square">
            <a:spAutoFit/>
          </a:bodyPr>
          <a:lstStyle/>
          <a:p>
            <a:pPr marL="0" indent="0">
              <a:buClr>
                <a:schemeClr val="bg1"/>
              </a:buClr>
              <a:buNone/>
            </a:pPr>
            <a:r>
              <a:rPr lang="en-GB" b="1" dirty="0">
                <a:latin typeface="Roboto Light "/>
                <a:ea typeface="Roboto Light" panose="02000000000000000000" pitchFamily="2" charset="0"/>
                <a:cs typeface="Roboto Light" panose="02000000000000000000" pitchFamily="2" charset="0"/>
              </a:rPr>
              <a:t>www.ucas.com/apprenticeships</a:t>
            </a:r>
          </a:p>
        </p:txBody>
      </p:sp>
    </p:spTree>
    <p:custDataLst>
      <p:tags r:id="rId1"/>
    </p:custDataLst>
    <p:extLst>
      <p:ext uri="{BB962C8B-B14F-4D97-AF65-F5344CB8AC3E}">
        <p14:creationId xmlns:p14="http://schemas.microsoft.com/office/powerpoint/2010/main" val="268533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493028CA-4B0F-6CD8-A4DB-50D3AC5066BD}"/>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7" name="Slide Number Placeholder 6">
            <a:extLst>
              <a:ext uri="{FF2B5EF4-FFF2-40B4-BE49-F238E27FC236}">
                <a16:creationId xmlns:a16="http://schemas.microsoft.com/office/drawing/2014/main" id="{3AF4D526-8796-1EC1-342A-DCFE25F2C1D4}"/>
              </a:ext>
            </a:extLst>
          </p:cNvPr>
          <p:cNvSpPr>
            <a:spLocks noGrp="1"/>
          </p:cNvSpPr>
          <p:nvPr>
            <p:ph type="sldNum" sz="quarter" idx="4"/>
          </p:nvPr>
        </p:nvSpPr>
        <p:spPr/>
        <p:txBody>
          <a:bodyPr/>
          <a:lstStyle/>
          <a:p>
            <a:r>
              <a:rPr lang="en-US"/>
              <a:t>|   </a:t>
            </a:r>
            <a:fld id="{D7A593A7-184A-6D43-8A36-702213271FF9}" type="slidenum">
              <a:rPr lang="en-US" smtClean="0"/>
              <a:pPr/>
              <a:t>17</a:t>
            </a:fld>
            <a:endParaRPr lang="en-US"/>
          </a:p>
        </p:txBody>
      </p:sp>
      <p:sp>
        <p:nvSpPr>
          <p:cNvPr id="8" name="Footer Placeholder 7">
            <a:extLst>
              <a:ext uri="{FF2B5EF4-FFF2-40B4-BE49-F238E27FC236}">
                <a16:creationId xmlns:a16="http://schemas.microsoft.com/office/drawing/2014/main" id="{699F1CD0-87E0-2E04-7A19-78B80D3D69FB}"/>
              </a:ext>
            </a:extLst>
          </p:cNvPr>
          <p:cNvSpPr>
            <a:spLocks noGrp="1"/>
          </p:cNvSpPr>
          <p:nvPr>
            <p:ph type="ftr" sz="quarter" idx="3"/>
          </p:nvPr>
        </p:nvSpPr>
        <p:spPr/>
        <p:txBody>
          <a:bodyPr/>
          <a:lstStyle/>
          <a:p>
            <a:r>
              <a:rPr lang="en-US" dirty="0"/>
              <a:t>Security marking: </a:t>
            </a:r>
            <a:r>
              <a:rPr lang="en-US" b="1" dirty="0"/>
              <a:t>PUBLIC</a:t>
            </a:r>
          </a:p>
        </p:txBody>
      </p:sp>
      <p:sp>
        <p:nvSpPr>
          <p:cNvPr id="3" name="Content Placeholder 2">
            <a:extLst>
              <a:ext uri="{FF2B5EF4-FFF2-40B4-BE49-F238E27FC236}">
                <a16:creationId xmlns:a16="http://schemas.microsoft.com/office/drawing/2014/main" id="{9613B2A4-0C2C-98C2-BDA9-E908E5FDFED5}"/>
              </a:ext>
            </a:extLst>
          </p:cNvPr>
          <p:cNvSpPr>
            <a:spLocks noGrp="1"/>
          </p:cNvSpPr>
          <p:nvPr>
            <p:ph sz="half" idx="4294967295"/>
          </p:nvPr>
        </p:nvSpPr>
        <p:spPr>
          <a:xfrm>
            <a:off x="287338" y="1234540"/>
            <a:ext cx="8509000" cy="430212"/>
          </a:xfrm>
        </p:spPr>
        <p:txBody>
          <a:bodyPr/>
          <a:lstStyle/>
          <a:p>
            <a:pPr marL="0" indent="0">
              <a:buNone/>
            </a:pPr>
            <a:r>
              <a:rPr lang="en-GB" sz="1400" b="0" i="0" dirty="0">
                <a:solidFill>
                  <a:srgbClr val="4D5156"/>
                </a:solidFill>
                <a:effectLst/>
                <a:latin typeface="Roboto Light "/>
              </a:rPr>
              <a:t>There are </a:t>
            </a:r>
            <a:r>
              <a:rPr lang="en-GB" sz="1400" b="1" i="0" dirty="0">
                <a:solidFill>
                  <a:srgbClr val="040C28"/>
                </a:solidFill>
                <a:effectLst/>
                <a:latin typeface="Roboto Light "/>
              </a:rPr>
              <a:t>over 600</a:t>
            </a:r>
            <a:r>
              <a:rPr lang="en-GB" sz="1400" b="1" i="0" dirty="0">
                <a:solidFill>
                  <a:srgbClr val="4D5156"/>
                </a:solidFill>
                <a:effectLst/>
                <a:latin typeface="Roboto Light "/>
              </a:rPr>
              <a:t> </a:t>
            </a:r>
            <a:r>
              <a:rPr lang="en-GB" sz="1400" b="0" i="0" dirty="0">
                <a:solidFill>
                  <a:srgbClr val="4D5156"/>
                </a:solidFill>
                <a:effectLst/>
                <a:latin typeface="Roboto Light "/>
              </a:rPr>
              <a:t>possible apprenticeship 'standards' (training programmes) which exist. It’s probably easier to name an industry that doesn’t have an apprenticeship then to list all that do. </a:t>
            </a:r>
            <a:r>
              <a:rPr lang="en-GB" sz="1400" dirty="0">
                <a:solidFill>
                  <a:srgbClr val="4D5156"/>
                </a:solidFill>
                <a:latin typeface="Roboto Light "/>
              </a:rPr>
              <a:t>Here are just a few ….</a:t>
            </a:r>
            <a:endParaRPr lang="en-GB" sz="1100" dirty="0"/>
          </a:p>
        </p:txBody>
      </p:sp>
      <p:sp>
        <p:nvSpPr>
          <p:cNvPr id="9" name="Title 8">
            <a:extLst>
              <a:ext uri="{FF2B5EF4-FFF2-40B4-BE49-F238E27FC236}">
                <a16:creationId xmlns:a16="http://schemas.microsoft.com/office/drawing/2014/main" id="{312C15AF-234E-B101-E173-E8763562A57A}"/>
              </a:ext>
            </a:extLst>
          </p:cNvPr>
          <p:cNvSpPr>
            <a:spLocks noGrp="1"/>
          </p:cNvSpPr>
          <p:nvPr>
            <p:ph type="title" idx="4294967295"/>
          </p:nvPr>
        </p:nvSpPr>
        <p:spPr>
          <a:xfrm>
            <a:off x="178024" y="171225"/>
            <a:ext cx="7610475" cy="790575"/>
          </a:xfrm>
        </p:spPr>
        <p:txBody>
          <a:bodyPr/>
          <a:lstStyle/>
          <a:p>
            <a:r>
              <a:rPr lang="en-GB" dirty="0">
                <a:latin typeface="Roboto "/>
              </a:rPr>
              <a:t>The </a:t>
            </a:r>
            <a:r>
              <a:rPr lang="en-GB" dirty="0">
                <a:solidFill>
                  <a:schemeClr val="accent1"/>
                </a:solidFill>
                <a:latin typeface="Roboto "/>
              </a:rPr>
              <a:t>A – Z </a:t>
            </a:r>
            <a:r>
              <a:rPr lang="en-GB" dirty="0">
                <a:latin typeface="Roboto "/>
              </a:rPr>
              <a:t>of apprenticeships</a:t>
            </a:r>
          </a:p>
        </p:txBody>
      </p:sp>
      <p:sp>
        <p:nvSpPr>
          <p:cNvPr id="12" name="TextBox 11">
            <a:extLst>
              <a:ext uri="{FF2B5EF4-FFF2-40B4-BE49-F238E27FC236}">
                <a16:creationId xmlns:a16="http://schemas.microsoft.com/office/drawing/2014/main" id="{2906A9D0-C52B-9337-9F77-1C4C0287AC6A}"/>
              </a:ext>
            </a:extLst>
          </p:cNvPr>
          <p:cNvSpPr txBox="1"/>
          <p:nvPr/>
        </p:nvSpPr>
        <p:spPr>
          <a:xfrm>
            <a:off x="287338" y="1849418"/>
            <a:ext cx="2636337" cy="3046988"/>
          </a:xfrm>
          <a:prstGeom prst="rect">
            <a:avLst/>
          </a:prstGeom>
          <a:noFill/>
        </p:spPr>
        <p:txBody>
          <a:bodyPr wrap="square">
            <a:spAutoFit/>
          </a:bodyPr>
          <a:lstStyle/>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Accounting and Taxation</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Architect</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Boat Builder</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Building Surveyors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Civil Engineer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Cyber Security Technician</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Data Analyst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Doctor (from 2023)</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Early Years</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Ecologist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Farrier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Food Technologist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Game Programmer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Geospatial mapping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Harbour Master </a:t>
            </a:r>
          </a:p>
          <a:p>
            <a:pPr lvl="0">
              <a:tabLst>
                <a:tab pos="457200" algn="l"/>
              </a:tabLst>
            </a:pPr>
            <a:endParaRPr lang="en-GB" sz="1200" dirty="0">
              <a:effectLst/>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TextBox 13">
            <a:extLst>
              <a:ext uri="{FF2B5EF4-FFF2-40B4-BE49-F238E27FC236}">
                <a16:creationId xmlns:a16="http://schemas.microsoft.com/office/drawing/2014/main" id="{30E0752B-AE72-CAB5-928A-A6BDC91BD473}"/>
              </a:ext>
            </a:extLst>
          </p:cNvPr>
          <p:cNvSpPr txBox="1"/>
          <p:nvPr/>
        </p:nvSpPr>
        <p:spPr>
          <a:xfrm>
            <a:off x="2857502" y="1849418"/>
            <a:ext cx="3031542" cy="3231654"/>
          </a:xfrm>
          <a:prstGeom prst="rect">
            <a:avLst/>
          </a:prstGeom>
          <a:noFill/>
        </p:spPr>
        <p:txBody>
          <a:bodyPr wrap="square">
            <a:spAutoFit/>
          </a:bodyPr>
          <a:lstStyle/>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Historic Environment Adviser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Internal audit professional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Intelligence analyst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Journalist</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Junior 2D artist (visual effects)</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Knitted product manufacturing</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Laboratory scientist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Licensed conveyor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Midwife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Marketing Manager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Nuclear Scientist and Engineer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Nursing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Operational firefighter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Orthodontic therapist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Paralegal </a:t>
            </a:r>
          </a:p>
          <a:p>
            <a:pPr>
              <a:tabLst>
                <a:tab pos="457200" algn="l"/>
              </a:tabLst>
            </a:pPr>
            <a:endParaRPr lang="en-GB" sz="1200" dirty="0">
              <a:latin typeface="Roboto Light" panose="02000000000000000000" pitchFamily="2" charset="0"/>
              <a:ea typeface="Roboto Light" panose="02000000000000000000" pitchFamily="2" charset="0"/>
              <a:cs typeface="Roboto Light" panose="02000000000000000000" pitchFamily="2" charset="0"/>
            </a:endParaRPr>
          </a:p>
          <a:p>
            <a:pPr>
              <a:tabLst>
                <a:tab pos="457200" algn="l"/>
              </a:tabLst>
            </a:pPr>
            <a:endParaRPr lang="en-GB" sz="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TextBox 15">
            <a:extLst>
              <a:ext uri="{FF2B5EF4-FFF2-40B4-BE49-F238E27FC236}">
                <a16:creationId xmlns:a16="http://schemas.microsoft.com/office/drawing/2014/main" id="{C7701DF6-EFF2-0B0A-F156-BB9389D98E2A}"/>
              </a:ext>
            </a:extLst>
          </p:cNvPr>
          <p:cNvSpPr txBox="1"/>
          <p:nvPr/>
        </p:nvSpPr>
        <p:spPr>
          <a:xfrm>
            <a:off x="5822870" y="1839788"/>
            <a:ext cx="3123827" cy="3231654"/>
          </a:xfrm>
          <a:prstGeom prst="rect">
            <a:avLst/>
          </a:prstGeom>
          <a:noFill/>
        </p:spPr>
        <p:txBody>
          <a:bodyPr wrap="square">
            <a:spAutoFit/>
          </a:bodyPr>
          <a:lstStyle/>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Physiotherapist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Quality practitioner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Rail engineer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Research scientist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Social worker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Software Developer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Teacher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Town planning assistant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Utilities engineering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Veterinary nurse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Vehicle damage assessor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Water process technician</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Workplace pensions consultant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Youth worker  </a:t>
            </a:r>
          </a:p>
          <a:p>
            <a:pPr>
              <a:tabLst>
                <a:tab pos="457200" algn="l"/>
              </a:tabLst>
            </a:pPr>
            <a:endParaRPr lang="en-GB" sz="800" dirty="0">
              <a:latin typeface="Roboto Light" panose="02000000000000000000" pitchFamily="2" charset="0"/>
              <a:ea typeface="Roboto Light" panose="02000000000000000000" pitchFamily="2" charset="0"/>
              <a:cs typeface="Roboto Light" panose="02000000000000000000" pitchFamily="2" charset="0"/>
            </a:endParaRPr>
          </a:p>
          <a:p>
            <a:pP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www.apprenticeships.gov.uk/#</a:t>
            </a:r>
          </a:p>
          <a:p>
            <a:pPr marL="342900" indent="-342900">
              <a:buFont typeface="Arial" panose="020B0604020202020204" pitchFamily="34" charset="0"/>
              <a:buChar char="•"/>
              <a:tabLst>
                <a:tab pos="457200" algn="l"/>
              </a:tabLst>
            </a:pPr>
            <a:endParaRPr lang="en-GB" sz="1200" dirty="0">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123286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8B46C-2EBE-10F7-1D8E-2D67EF5CCEA8}"/>
              </a:ext>
            </a:extLst>
          </p:cNvPr>
          <p:cNvSpPr>
            <a:spLocks noGrp="1"/>
          </p:cNvSpPr>
          <p:nvPr>
            <p:ph type="dt" sz="half" idx="2"/>
          </p:nvPr>
        </p:nvSpPr>
        <p:spPr/>
        <p:txBody>
          <a:bodyPr/>
          <a:lstStyle/>
          <a:p>
            <a:fld id="{E13ED7F5-D386-9F4E-93F6-FF04FAB3DF3D}" type="datetime4">
              <a:rPr lang="en-GB" smtClean="0"/>
              <a:t>18 April 2024</a:t>
            </a:fld>
            <a:endParaRPr lang="en-US" dirty="0"/>
          </a:p>
        </p:txBody>
      </p:sp>
      <p:sp>
        <p:nvSpPr>
          <p:cNvPr id="3" name="Slide Number Placeholder 2">
            <a:extLst>
              <a:ext uri="{FF2B5EF4-FFF2-40B4-BE49-F238E27FC236}">
                <a16:creationId xmlns:a16="http://schemas.microsoft.com/office/drawing/2014/main" id="{EF888392-D5C3-A69C-9E7B-61D6052FD572}"/>
              </a:ext>
            </a:extLst>
          </p:cNvPr>
          <p:cNvSpPr>
            <a:spLocks noGrp="1"/>
          </p:cNvSpPr>
          <p:nvPr>
            <p:ph type="sldNum" sz="quarter" idx="4"/>
          </p:nvPr>
        </p:nvSpPr>
        <p:spPr/>
        <p:txBody>
          <a:bodyPr/>
          <a:lstStyle/>
          <a:p>
            <a:r>
              <a:rPr lang="en-US"/>
              <a:t>|   </a:t>
            </a:r>
            <a:fld id="{D7A593A7-184A-6D43-8A36-702213271FF9}" type="slidenum">
              <a:rPr lang="en-US" smtClean="0"/>
              <a:pPr/>
              <a:t>18</a:t>
            </a:fld>
            <a:endParaRPr lang="en-US"/>
          </a:p>
        </p:txBody>
      </p:sp>
      <p:sp>
        <p:nvSpPr>
          <p:cNvPr id="4" name="Footer Placeholder 3">
            <a:extLst>
              <a:ext uri="{FF2B5EF4-FFF2-40B4-BE49-F238E27FC236}">
                <a16:creationId xmlns:a16="http://schemas.microsoft.com/office/drawing/2014/main" id="{3E0C2A9D-394B-5E13-80CF-DD6BAAA57A80}"/>
              </a:ext>
            </a:extLst>
          </p:cNvPr>
          <p:cNvSpPr>
            <a:spLocks noGrp="1"/>
          </p:cNvSpPr>
          <p:nvPr>
            <p:ph type="ftr" sz="quarter" idx="3"/>
          </p:nvPr>
        </p:nvSpPr>
        <p:spPr/>
        <p:txBody>
          <a:bodyPr/>
          <a:lstStyle/>
          <a:p>
            <a:r>
              <a:rPr lang="en-US" dirty="0"/>
              <a:t>Security marking: </a:t>
            </a:r>
            <a:r>
              <a:rPr lang="en-US" b="1" dirty="0"/>
              <a:t>PUBLIC</a:t>
            </a:r>
          </a:p>
        </p:txBody>
      </p:sp>
      <p:sp>
        <p:nvSpPr>
          <p:cNvPr id="26" name="Title 25">
            <a:extLst>
              <a:ext uri="{FF2B5EF4-FFF2-40B4-BE49-F238E27FC236}">
                <a16:creationId xmlns:a16="http://schemas.microsoft.com/office/drawing/2014/main" id="{2325B985-6535-184A-7621-1C96EBDBC051}"/>
              </a:ext>
            </a:extLst>
          </p:cNvPr>
          <p:cNvSpPr>
            <a:spLocks noGrp="1"/>
          </p:cNvSpPr>
          <p:nvPr>
            <p:ph type="title" idx="4294967295"/>
          </p:nvPr>
        </p:nvSpPr>
        <p:spPr>
          <a:xfrm>
            <a:off x="153749" y="396565"/>
            <a:ext cx="7610475" cy="1019175"/>
          </a:xfrm>
        </p:spPr>
        <p:txBody>
          <a:bodyPr/>
          <a:lstStyle/>
          <a:p>
            <a:r>
              <a:rPr lang="en-GB" sz="3200" b="1" dirty="0">
                <a:latin typeface="Roboto "/>
              </a:rPr>
              <a:t>What am I doing now?</a:t>
            </a:r>
            <a:br>
              <a:rPr lang="en-GB" sz="3200" b="1" dirty="0">
                <a:latin typeface="Roboto "/>
              </a:rPr>
            </a:br>
            <a:endParaRPr lang="en-GB" dirty="0"/>
          </a:p>
        </p:txBody>
      </p:sp>
      <p:sp>
        <p:nvSpPr>
          <p:cNvPr id="8" name="Text Placeholder 7">
            <a:extLst>
              <a:ext uri="{FF2B5EF4-FFF2-40B4-BE49-F238E27FC236}">
                <a16:creationId xmlns:a16="http://schemas.microsoft.com/office/drawing/2014/main" id="{5B7725AA-C440-992E-A905-E7C9D85F8906}"/>
              </a:ext>
            </a:extLst>
          </p:cNvPr>
          <p:cNvSpPr txBox="1">
            <a:spLocks noGrp="1" noRot="1" noMove="1" noResize="1" noEditPoints="1" noAdjustHandles="1" noChangeArrowheads="1" noChangeShapeType="1"/>
          </p:cNvSpPr>
          <p:nvPr/>
        </p:nvSpPr>
        <p:spPr>
          <a:xfrm>
            <a:off x="4692707" y="1316594"/>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b="1" dirty="0">
                <a:solidFill>
                  <a:schemeClr val="tx1"/>
                </a:solidFill>
              </a:rPr>
              <a:t>In England:</a:t>
            </a:r>
          </a:p>
        </p:txBody>
      </p:sp>
      <p:graphicFrame>
        <p:nvGraphicFramePr>
          <p:cNvPr id="9" name="Table 29">
            <a:extLst>
              <a:ext uri="{FF2B5EF4-FFF2-40B4-BE49-F238E27FC236}">
                <a16:creationId xmlns:a16="http://schemas.microsoft.com/office/drawing/2014/main" id="{94A8D419-87B4-1B04-9543-3DE6F30FFA2F}"/>
              </a:ext>
            </a:extLst>
          </p:cNvPr>
          <p:cNvGraphicFramePr>
            <a:graphicFrameLocks noGrp="1" noDrilldown="1" noMove="1" noResize="1"/>
          </p:cNvGraphicFramePr>
          <p:nvPr>
            <p:extLst>
              <p:ext uri="{D42A27DB-BD31-4B8C-83A1-F6EECF244321}">
                <p14:modId xmlns:p14="http://schemas.microsoft.com/office/powerpoint/2010/main" val="976276455"/>
              </p:ext>
            </p:extLst>
          </p:nvPr>
        </p:nvGraphicFramePr>
        <p:xfrm>
          <a:off x="4692707" y="1610581"/>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2685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2</a:t>
                      </a:r>
                    </a:p>
                  </a:txBody>
                  <a:tcPr>
                    <a:solidFill>
                      <a:srgbClr val="FBC651"/>
                    </a:solidFill>
                  </a:tcPr>
                </a:tc>
                <a:extLst>
                  <a:ext uri="{0D108BD9-81ED-4DB2-BD59-A6C34878D82A}">
                    <a16:rowId xmlns:a16="http://schemas.microsoft.com/office/drawing/2014/main" val="1912833817"/>
                  </a:ext>
                </a:extLst>
              </a:tr>
              <a:tr h="25294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Intermediate 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10" name="Table 9">
            <a:extLst>
              <a:ext uri="{FF2B5EF4-FFF2-40B4-BE49-F238E27FC236}">
                <a16:creationId xmlns:a16="http://schemas.microsoft.com/office/drawing/2014/main" id="{213E3FCB-E91E-0FF9-FA31-1DAB620F9925}"/>
              </a:ext>
            </a:extLst>
          </p:cNvPr>
          <p:cNvGraphicFramePr>
            <a:graphicFrameLocks noGrp="1" noDrilldown="1" noMove="1" noResize="1"/>
          </p:cNvGraphicFramePr>
          <p:nvPr>
            <p:extLst>
              <p:ext uri="{D42A27DB-BD31-4B8C-83A1-F6EECF244321}">
                <p14:modId xmlns:p14="http://schemas.microsoft.com/office/powerpoint/2010/main" val="1531691942"/>
              </p:ext>
            </p:extLst>
          </p:nvPr>
        </p:nvGraphicFramePr>
        <p:xfrm>
          <a:off x="7457656" y="1610581"/>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377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4-7</a:t>
                      </a:r>
                    </a:p>
                  </a:txBody>
                  <a:tcPr>
                    <a:solidFill>
                      <a:srgbClr val="3B92D9"/>
                    </a:solidFill>
                  </a:tcPr>
                </a:tc>
                <a:extLst>
                  <a:ext uri="{0D108BD9-81ED-4DB2-BD59-A6C34878D82A}">
                    <a16:rowId xmlns:a16="http://schemas.microsoft.com/office/drawing/2014/main" val="1912833817"/>
                  </a:ext>
                </a:extLst>
              </a:tr>
              <a:tr h="1938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sp>
        <p:nvSpPr>
          <p:cNvPr id="11" name="Text Placeholder 7">
            <a:extLst>
              <a:ext uri="{FF2B5EF4-FFF2-40B4-BE49-F238E27FC236}">
                <a16:creationId xmlns:a16="http://schemas.microsoft.com/office/drawing/2014/main" id="{5139B7E6-EF8D-39C6-8E39-14C9B4F73F2C}"/>
              </a:ext>
            </a:extLst>
          </p:cNvPr>
          <p:cNvSpPr txBox="1">
            <a:spLocks noGrp="1" noRot="1" noMove="1" noResize="1" noEditPoints="1" noAdjustHandles="1" noChangeArrowheads="1" noChangeShapeType="1"/>
          </p:cNvSpPr>
          <p:nvPr/>
        </p:nvSpPr>
        <p:spPr>
          <a:xfrm>
            <a:off x="4708626" y="2404524"/>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b="1" dirty="0">
                <a:solidFill>
                  <a:schemeClr val="tx1"/>
                </a:solidFill>
              </a:rPr>
              <a:t>In Wales:</a:t>
            </a:r>
          </a:p>
        </p:txBody>
      </p:sp>
      <p:graphicFrame>
        <p:nvGraphicFramePr>
          <p:cNvPr id="12" name="Table 29">
            <a:extLst>
              <a:ext uri="{FF2B5EF4-FFF2-40B4-BE49-F238E27FC236}">
                <a16:creationId xmlns:a16="http://schemas.microsoft.com/office/drawing/2014/main" id="{0B19DF2C-6D32-EE6E-861A-A5E11BBF919A}"/>
              </a:ext>
            </a:extLst>
          </p:cNvPr>
          <p:cNvGraphicFramePr>
            <a:graphicFrameLocks noGrp="1" noDrilldown="1" noMove="1" noResize="1"/>
          </p:cNvGraphicFramePr>
          <p:nvPr>
            <p:extLst>
              <p:ext uri="{D42A27DB-BD31-4B8C-83A1-F6EECF244321}">
                <p14:modId xmlns:p14="http://schemas.microsoft.com/office/powerpoint/2010/main" val="1991636906"/>
              </p:ext>
            </p:extLst>
          </p:nvPr>
        </p:nvGraphicFramePr>
        <p:xfrm>
          <a:off x="4720115" y="2665135"/>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24917">
                <a:tc>
                  <a:txBody>
                    <a:bodyPr/>
                    <a:lstStyle/>
                    <a:p>
                      <a:pPr algn="ctr"/>
                      <a:r>
                        <a:rPr lang="en-GB" sz="1150" dirty="0">
                          <a:solidFill>
                            <a:schemeClr val="tx1"/>
                          </a:solidFill>
                        </a:rPr>
                        <a:t>Level 2 </a:t>
                      </a:r>
                      <a:endParaRPr lang="en-GB" sz="1150" b="0" dirty="0">
                        <a:solidFill>
                          <a:schemeClr val="tx1"/>
                        </a:solidFill>
                      </a:endParaRPr>
                    </a:p>
                  </a:txBody>
                  <a:tcPr>
                    <a:solidFill>
                      <a:srgbClr val="FBC651"/>
                    </a:solidFill>
                  </a:tcPr>
                </a:tc>
                <a:extLst>
                  <a:ext uri="{0D108BD9-81ED-4DB2-BD59-A6C34878D82A}">
                    <a16:rowId xmlns:a16="http://schemas.microsoft.com/office/drawing/2014/main" val="1912833817"/>
                  </a:ext>
                </a:extLst>
              </a:tr>
              <a:tr h="1357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Foundation 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13" name="Table 12">
            <a:extLst>
              <a:ext uri="{FF2B5EF4-FFF2-40B4-BE49-F238E27FC236}">
                <a16:creationId xmlns:a16="http://schemas.microsoft.com/office/drawing/2014/main" id="{FA5E0B45-26BD-2916-6B4F-E4D0C500648E}"/>
              </a:ext>
            </a:extLst>
          </p:cNvPr>
          <p:cNvGraphicFramePr>
            <a:graphicFrameLocks noGrp="1" noDrilldown="1" noMove="1" noResize="1"/>
          </p:cNvGraphicFramePr>
          <p:nvPr>
            <p:extLst>
              <p:ext uri="{D42A27DB-BD31-4B8C-83A1-F6EECF244321}">
                <p14:modId xmlns:p14="http://schemas.microsoft.com/office/powerpoint/2010/main" val="2220342597"/>
              </p:ext>
            </p:extLst>
          </p:nvPr>
        </p:nvGraphicFramePr>
        <p:xfrm>
          <a:off x="6102589" y="2665135"/>
          <a:ext cx="1245076" cy="737908"/>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9594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3</a:t>
                      </a:r>
                    </a:p>
                  </a:txBody>
                  <a:tcPr anchor="ctr">
                    <a:solidFill>
                      <a:srgbClr val="5DB88D"/>
                    </a:solidFill>
                  </a:tcPr>
                </a:tc>
                <a:extLst>
                  <a:ext uri="{0D108BD9-81ED-4DB2-BD59-A6C34878D82A}">
                    <a16:rowId xmlns:a16="http://schemas.microsoft.com/office/drawing/2014/main" val="1912833817"/>
                  </a:ext>
                </a:extLst>
              </a:tr>
              <a:tr h="33541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Apprenticeship</a:t>
                      </a:r>
                    </a:p>
                    <a:p>
                      <a:pPr algn="ctr"/>
                      <a:endParaRPr lang="en-GB" sz="1150" dirty="0"/>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14" name="Table 13">
            <a:extLst>
              <a:ext uri="{FF2B5EF4-FFF2-40B4-BE49-F238E27FC236}">
                <a16:creationId xmlns:a16="http://schemas.microsoft.com/office/drawing/2014/main" id="{6A93FFD0-B607-DD51-42ED-16B1C299C126}"/>
              </a:ext>
            </a:extLst>
          </p:cNvPr>
          <p:cNvGraphicFramePr>
            <a:graphicFrameLocks noGrp="1" noDrilldown="1" noMove="1" noResize="1"/>
          </p:cNvGraphicFramePr>
          <p:nvPr>
            <p:extLst>
              <p:ext uri="{D42A27DB-BD31-4B8C-83A1-F6EECF244321}">
                <p14:modId xmlns:p14="http://schemas.microsoft.com/office/powerpoint/2010/main" val="1093105537"/>
              </p:ext>
            </p:extLst>
          </p:nvPr>
        </p:nvGraphicFramePr>
        <p:xfrm>
          <a:off x="7485064" y="2665135"/>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Levels 4-7</a:t>
                      </a:r>
                    </a:p>
                  </a:txBody>
                  <a:tcPr>
                    <a:solidFill>
                      <a:srgbClr val="3B92D9"/>
                    </a:solidFill>
                  </a:tcPr>
                </a:tc>
                <a:extLst>
                  <a:ext uri="{0D108BD9-81ED-4DB2-BD59-A6C34878D82A}">
                    <a16:rowId xmlns:a16="http://schemas.microsoft.com/office/drawing/2014/main" val="1912833817"/>
                  </a:ext>
                </a:extLst>
              </a:tr>
              <a:tr h="1938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sp>
        <p:nvSpPr>
          <p:cNvPr id="15" name="Text Placeholder 7">
            <a:extLst>
              <a:ext uri="{FF2B5EF4-FFF2-40B4-BE49-F238E27FC236}">
                <a16:creationId xmlns:a16="http://schemas.microsoft.com/office/drawing/2014/main" id="{C83CC068-8067-358A-44A9-98715AA1CBE8}"/>
              </a:ext>
            </a:extLst>
          </p:cNvPr>
          <p:cNvSpPr txBox="1">
            <a:spLocks noGrp="1" noRot="1" noMove="1" noResize="1" noEditPoints="1" noAdjustHandles="1" noChangeArrowheads="1" noChangeShapeType="1"/>
          </p:cNvSpPr>
          <p:nvPr/>
        </p:nvSpPr>
        <p:spPr>
          <a:xfrm>
            <a:off x="4720115" y="3472817"/>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b="1" dirty="0">
                <a:solidFill>
                  <a:schemeClr val="tx1"/>
                </a:solidFill>
              </a:rPr>
              <a:t>In Northern Ireland:</a:t>
            </a:r>
          </a:p>
        </p:txBody>
      </p:sp>
      <p:graphicFrame>
        <p:nvGraphicFramePr>
          <p:cNvPr id="16" name="Table 29">
            <a:extLst>
              <a:ext uri="{FF2B5EF4-FFF2-40B4-BE49-F238E27FC236}">
                <a16:creationId xmlns:a16="http://schemas.microsoft.com/office/drawing/2014/main" id="{9C518E31-62C1-9424-9A5F-A099122087B5}"/>
              </a:ext>
            </a:extLst>
          </p:cNvPr>
          <p:cNvGraphicFramePr>
            <a:graphicFrameLocks noGrp="1" noDrilldown="1" noMove="1" noResize="1"/>
          </p:cNvGraphicFramePr>
          <p:nvPr>
            <p:extLst>
              <p:ext uri="{D42A27DB-BD31-4B8C-83A1-F6EECF244321}">
                <p14:modId xmlns:p14="http://schemas.microsoft.com/office/powerpoint/2010/main" val="1537052568"/>
              </p:ext>
            </p:extLst>
          </p:nvPr>
        </p:nvGraphicFramePr>
        <p:xfrm>
          <a:off x="4720115" y="3766804"/>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6200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2</a:t>
                      </a:r>
                    </a:p>
                  </a:txBody>
                  <a:tcPr>
                    <a:solidFill>
                      <a:srgbClr val="FBC651"/>
                    </a:solidFill>
                  </a:tcPr>
                </a:tc>
                <a:extLst>
                  <a:ext uri="{0D108BD9-81ED-4DB2-BD59-A6C34878D82A}">
                    <a16:rowId xmlns:a16="http://schemas.microsoft.com/office/drawing/2014/main" val="1912833817"/>
                  </a:ext>
                </a:extLst>
              </a:tr>
              <a:tr h="193899">
                <a:tc>
                  <a:txBody>
                    <a:bodyPr/>
                    <a:lstStyle/>
                    <a:p>
                      <a:pPr algn="ctr"/>
                      <a:r>
                        <a:rPr lang="en-GB" sz="1150" b="0" dirty="0">
                          <a:solidFill>
                            <a:schemeClr val="tx1"/>
                          </a:solidFill>
                        </a:rPr>
                        <a:t>Level 2</a:t>
                      </a:r>
                    </a:p>
                    <a:p>
                      <a:pPr algn="ctr"/>
                      <a:r>
                        <a:rPr lang="en-GB" sz="1150" b="0" dirty="0">
                          <a:solidFill>
                            <a:schemeClr val="tx1"/>
                          </a:solidFill>
                        </a:rPr>
                        <a:t>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17" name="Table 16">
            <a:extLst>
              <a:ext uri="{FF2B5EF4-FFF2-40B4-BE49-F238E27FC236}">
                <a16:creationId xmlns:a16="http://schemas.microsoft.com/office/drawing/2014/main" id="{BD6224FE-24AF-1EB5-A815-E1640994A48D}"/>
              </a:ext>
            </a:extLst>
          </p:cNvPr>
          <p:cNvGraphicFramePr>
            <a:graphicFrameLocks noGrp="1" noDrilldown="1" noMove="1" noResize="1"/>
          </p:cNvGraphicFramePr>
          <p:nvPr>
            <p:extLst>
              <p:ext uri="{D42A27DB-BD31-4B8C-83A1-F6EECF244321}">
                <p14:modId xmlns:p14="http://schemas.microsoft.com/office/powerpoint/2010/main" val="2165722847"/>
              </p:ext>
            </p:extLst>
          </p:nvPr>
        </p:nvGraphicFramePr>
        <p:xfrm>
          <a:off x="6102589" y="3766804"/>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4663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3</a:t>
                      </a:r>
                    </a:p>
                  </a:txBody>
                  <a:tcPr>
                    <a:solidFill>
                      <a:srgbClr val="5DB88D"/>
                    </a:solidFill>
                  </a:tcPr>
                </a:tc>
                <a:extLst>
                  <a:ext uri="{0D108BD9-81ED-4DB2-BD59-A6C34878D82A}">
                    <a16:rowId xmlns:a16="http://schemas.microsoft.com/office/drawing/2014/main" val="1912833817"/>
                  </a:ext>
                </a:extLst>
              </a:tr>
              <a:tr h="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Level 3 Apprenticeship</a:t>
                      </a:r>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18" name="Table 17">
            <a:extLst>
              <a:ext uri="{FF2B5EF4-FFF2-40B4-BE49-F238E27FC236}">
                <a16:creationId xmlns:a16="http://schemas.microsoft.com/office/drawing/2014/main" id="{4A1BDBF1-6DC0-B474-7A2B-886536756E43}"/>
              </a:ext>
            </a:extLst>
          </p:cNvPr>
          <p:cNvGraphicFramePr>
            <a:graphicFrameLocks noGrp="1" noDrilldown="1" noMove="1" noResize="1"/>
          </p:cNvGraphicFramePr>
          <p:nvPr>
            <p:extLst>
              <p:ext uri="{D42A27DB-BD31-4B8C-83A1-F6EECF244321}">
                <p14:modId xmlns:p14="http://schemas.microsoft.com/office/powerpoint/2010/main" val="4283033404"/>
              </p:ext>
            </p:extLst>
          </p:nvPr>
        </p:nvGraphicFramePr>
        <p:xfrm>
          <a:off x="7485064" y="3766804"/>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3895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4-7</a:t>
                      </a:r>
                    </a:p>
                  </a:txBody>
                  <a:tcPr>
                    <a:solidFill>
                      <a:srgbClr val="3B92D9"/>
                    </a:solidFill>
                  </a:tcPr>
                </a:tc>
                <a:extLst>
                  <a:ext uri="{0D108BD9-81ED-4DB2-BD59-A6C34878D82A}">
                    <a16:rowId xmlns:a16="http://schemas.microsoft.com/office/drawing/2014/main" val="1912833817"/>
                  </a:ext>
                </a:extLst>
              </a:tr>
              <a:tr h="1938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graphicFrame>
        <p:nvGraphicFramePr>
          <p:cNvPr id="19" name="Table 18">
            <a:extLst>
              <a:ext uri="{FF2B5EF4-FFF2-40B4-BE49-F238E27FC236}">
                <a16:creationId xmlns:a16="http://schemas.microsoft.com/office/drawing/2014/main" id="{720CB89B-6826-70B1-E7E8-A7390036A7B9}"/>
              </a:ext>
            </a:extLst>
          </p:cNvPr>
          <p:cNvGraphicFramePr>
            <a:graphicFrameLocks noGrp="1" noDrilldown="1" noMove="1" noResize="1"/>
          </p:cNvGraphicFramePr>
          <p:nvPr>
            <p:extLst>
              <p:ext uri="{D42A27DB-BD31-4B8C-83A1-F6EECF244321}">
                <p14:modId xmlns:p14="http://schemas.microsoft.com/office/powerpoint/2010/main" val="1576370080"/>
              </p:ext>
            </p:extLst>
          </p:nvPr>
        </p:nvGraphicFramePr>
        <p:xfrm>
          <a:off x="6102589" y="1601812"/>
          <a:ext cx="1245076" cy="70925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672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3</a:t>
                      </a:r>
                    </a:p>
                  </a:txBody>
                  <a:tcPr>
                    <a:solidFill>
                      <a:srgbClr val="5DB88D"/>
                    </a:solidFill>
                  </a:tcPr>
                </a:tc>
                <a:extLst>
                  <a:ext uri="{0D108BD9-81ED-4DB2-BD59-A6C34878D82A}">
                    <a16:rowId xmlns:a16="http://schemas.microsoft.com/office/drawing/2014/main" val="1912833817"/>
                  </a:ext>
                </a:extLst>
              </a:tr>
              <a:tr h="16129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Advanced Apprenticeship</a:t>
                      </a:r>
                    </a:p>
                  </a:txBody>
                  <a:tcPr anchor="ctr">
                    <a:solidFill>
                      <a:srgbClr val="C0D3CB"/>
                    </a:solidFill>
                  </a:tcPr>
                </a:tc>
                <a:extLst>
                  <a:ext uri="{0D108BD9-81ED-4DB2-BD59-A6C34878D82A}">
                    <a16:rowId xmlns:a16="http://schemas.microsoft.com/office/drawing/2014/main" val="4135122571"/>
                  </a:ext>
                </a:extLst>
              </a:tr>
            </a:tbl>
          </a:graphicData>
        </a:graphic>
      </p:graphicFrame>
      <p:sp>
        <p:nvSpPr>
          <p:cNvPr id="41" name="TextBox 40">
            <a:extLst>
              <a:ext uri="{FF2B5EF4-FFF2-40B4-BE49-F238E27FC236}">
                <a16:creationId xmlns:a16="http://schemas.microsoft.com/office/drawing/2014/main" id="{9D4CFFBF-FA7C-2608-ECFA-07DE3954E5D0}"/>
              </a:ext>
            </a:extLst>
          </p:cNvPr>
          <p:cNvSpPr txBox="1"/>
          <p:nvPr/>
        </p:nvSpPr>
        <p:spPr>
          <a:xfrm>
            <a:off x="4572000" y="837473"/>
            <a:ext cx="5195886" cy="369332"/>
          </a:xfrm>
          <a:prstGeom prst="rect">
            <a:avLst/>
          </a:prstGeom>
          <a:noFill/>
        </p:spPr>
        <p:txBody>
          <a:bodyPr wrap="square">
            <a:spAutoFit/>
          </a:bodyPr>
          <a:lstStyle/>
          <a:p>
            <a:r>
              <a:rPr lang="en-GB" sz="1800" b="1" dirty="0"/>
              <a:t>Apprenticeships work in levels too!</a:t>
            </a:r>
          </a:p>
        </p:txBody>
      </p:sp>
      <p:grpSp>
        <p:nvGrpSpPr>
          <p:cNvPr id="5" name="Group 4">
            <a:extLst>
              <a:ext uri="{FF2B5EF4-FFF2-40B4-BE49-F238E27FC236}">
                <a16:creationId xmlns:a16="http://schemas.microsoft.com/office/drawing/2014/main" id="{043727C0-1AE9-540E-0478-083B7137B0A7}"/>
              </a:ext>
            </a:extLst>
          </p:cNvPr>
          <p:cNvGrpSpPr/>
          <p:nvPr/>
        </p:nvGrpSpPr>
        <p:grpSpPr>
          <a:xfrm>
            <a:off x="313753" y="953001"/>
            <a:ext cx="4097959" cy="3616941"/>
            <a:chOff x="4670319" y="769441"/>
            <a:chExt cx="4097959" cy="3616941"/>
          </a:xfrm>
        </p:grpSpPr>
        <p:grpSp>
          <p:nvGrpSpPr>
            <p:cNvPr id="29" name="Group 28">
              <a:extLst>
                <a:ext uri="{FF2B5EF4-FFF2-40B4-BE49-F238E27FC236}">
                  <a16:creationId xmlns:a16="http://schemas.microsoft.com/office/drawing/2014/main" id="{AC023052-9555-4B5D-013B-D6C89FA525C4}"/>
                </a:ext>
              </a:extLst>
            </p:cNvPr>
            <p:cNvGrpSpPr/>
            <p:nvPr/>
          </p:nvGrpSpPr>
          <p:grpSpPr>
            <a:xfrm>
              <a:off x="5133149" y="1768343"/>
              <a:ext cx="3100063" cy="1606814"/>
              <a:chOff x="743440" y="2155963"/>
              <a:chExt cx="3100063" cy="1606814"/>
            </a:xfrm>
          </p:grpSpPr>
          <p:grpSp>
            <p:nvGrpSpPr>
              <p:cNvPr id="30" name="Group 29">
                <a:extLst>
                  <a:ext uri="{FF2B5EF4-FFF2-40B4-BE49-F238E27FC236}">
                    <a16:creationId xmlns:a16="http://schemas.microsoft.com/office/drawing/2014/main" id="{081C3DA4-0B7B-66A7-0E1D-8E1F89ACC4D6}"/>
                  </a:ext>
                </a:extLst>
              </p:cNvPr>
              <p:cNvGrpSpPr/>
              <p:nvPr/>
            </p:nvGrpSpPr>
            <p:grpSpPr>
              <a:xfrm>
                <a:off x="743440" y="2209266"/>
                <a:ext cx="500456" cy="500456"/>
                <a:chOff x="1503755" y="1825461"/>
                <a:chExt cx="500456" cy="500456"/>
              </a:xfrm>
              <a:solidFill>
                <a:srgbClr val="1F2834"/>
              </a:solidFill>
            </p:grpSpPr>
            <p:sp>
              <p:nvSpPr>
                <p:cNvPr id="36" name="Oval 35">
                  <a:extLst>
                    <a:ext uri="{FF2B5EF4-FFF2-40B4-BE49-F238E27FC236}">
                      <a16:creationId xmlns:a16="http://schemas.microsoft.com/office/drawing/2014/main" id="{B2E3EE5C-0E55-F352-14BF-C72EB2CCD28B}"/>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17A6796D-B830-0062-C5DF-83182D01C2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31" name="TextBox 30">
                <a:extLst>
                  <a:ext uri="{FF2B5EF4-FFF2-40B4-BE49-F238E27FC236}">
                    <a16:creationId xmlns:a16="http://schemas.microsoft.com/office/drawing/2014/main" id="{4BA9BE1A-29E6-8C8D-EEF2-FC4705C8067A}"/>
                  </a:ext>
                </a:extLst>
              </p:cNvPr>
              <p:cNvSpPr txBox="1"/>
              <p:nvPr/>
            </p:nvSpPr>
            <p:spPr>
              <a:xfrm>
                <a:off x="1347106" y="2155963"/>
                <a:ext cx="2496397" cy="584775"/>
              </a:xfrm>
              <a:prstGeom prst="rect">
                <a:avLst/>
              </a:prstGeom>
              <a:noFill/>
            </p:spPr>
            <p:txBody>
              <a:bodyPr wrap="square">
                <a:spAutoFit/>
              </a:bodyPr>
              <a:lstStyle/>
              <a:p>
                <a:r>
                  <a:rPr lang="en-GB" sz="1600" dirty="0">
                    <a:latin typeface="Roboto Light "/>
                  </a:rPr>
                  <a:t>GCSE grade 9-4 is a </a:t>
                </a:r>
              </a:p>
              <a:p>
                <a:r>
                  <a:rPr lang="en-GB" sz="1600" b="1" dirty="0">
                    <a:latin typeface="Roboto Light "/>
                  </a:rPr>
                  <a:t>Level 2 qualification</a:t>
                </a:r>
                <a:endParaRPr lang="en-GB" sz="1600" dirty="0"/>
              </a:p>
            </p:txBody>
          </p:sp>
          <p:grpSp>
            <p:nvGrpSpPr>
              <p:cNvPr id="32" name="Group 31">
                <a:extLst>
                  <a:ext uri="{FF2B5EF4-FFF2-40B4-BE49-F238E27FC236}">
                    <a16:creationId xmlns:a16="http://schemas.microsoft.com/office/drawing/2014/main" id="{A83F740C-8DD1-E44A-6B98-7A737D236230}"/>
                  </a:ext>
                </a:extLst>
              </p:cNvPr>
              <p:cNvGrpSpPr/>
              <p:nvPr/>
            </p:nvGrpSpPr>
            <p:grpSpPr>
              <a:xfrm>
                <a:off x="743440" y="3211996"/>
                <a:ext cx="500456" cy="500456"/>
                <a:chOff x="1503755" y="1825461"/>
                <a:chExt cx="500456" cy="500456"/>
              </a:xfrm>
              <a:solidFill>
                <a:srgbClr val="1F2834"/>
              </a:solidFill>
            </p:grpSpPr>
            <p:sp>
              <p:nvSpPr>
                <p:cNvPr id="34" name="Oval 33">
                  <a:extLst>
                    <a:ext uri="{FF2B5EF4-FFF2-40B4-BE49-F238E27FC236}">
                      <a16:creationId xmlns:a16="http://schemas.microsoft.com/office/drawing/2014/main" id="{52B0A2A6-6FF0-D1DE-E232-D7A8C608E71C}"/>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AFD161F0-1376-94A5-D3FE-FA6D7C81B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33" name="TextBox 32">
                <a:extLst>
                  <a:ext uri="{FF2B5EF4-FFF2-40B4-BE49-F238E27FC236}">
                    <a16:creationId xmlns:a16="http://schemas.microsoft.com/office/drawing/2014/main" id="{70C81C7E-54CD-6691-899C-3A37997E6295}"/>
                  </a:ext>
                </a:extLst>
              </p:cNvPr>
              <p:cNvSpPr txBox="1"/>
              <p:nvPr/>
            </p:nvSpPr>
            <p:spPr>
              <a:xfrm>
                <a:off x="1347106" y="3178002"/>
                <a:ext cx="2328211" cy="584775"/>
              </a:xfrm>
              <a:prstGeom prst="rect">
                <a:avLst/>
              </a:prstGeom>
              <a:noFill/>
            </p:spPr>
            <p:txBody>
              <a:bodyPr wrap="square">
                <a:spAutoFit/>
              </a:bodyPr>
              <a:lstStyle/>
              <a:p>
                <a:r>
                  <a:rPr lang="en-GB" sz="1600" dirty="0">
                    <a:solidFill>
                      <a:schemeClr val="tx1"/>
                    </a:solidFill>
                    <a:latin typeface="Roboto Light "/>
                  </a:rPr>
                  <a:t>A level or T </a:t>
                </a:r>
                <a:r>
                  <a:rPr lang="en-GB" sz="1600" dirty="0">
                    <a:latin typeface="Roboto Light "/>
                  </a:rPr>
                  <a:t>l</a:t>
                </a:r>
                <a:r>
                  <a:rPr lang="en-GB" sz="1600" dirty="0">
                    <a:solidFill>
                      <a:schemeClr val="tx1"/>
                    </a:solidFill>
                    <a:latin typeface="Roboto Light "/>
                  </a:rPr>
                  <a:t>evel is a </a:t>
                </a:r>
                <a:endParaRPr lang="en-GB" sz="1600" dirty="0">
                  <a:latin typeface="Roboto Light "/>
                </a:endParaRPr>
              </a:p>
              <a:p>
                <a:r>
                  <a:rPr lang="en-GB" sz="1600" b="1" dirty="0">
                    <a:solidFill>
                      <a:schemeClr val="tx1"/>
                    </a:solidFill>
                    <a:latin typeface="Roboto Light "/>
                  </a:rPr>
                  <a:t>Level 3 qualification</a:t>
                </a:r>
                <a:endParaRPr lang="en-GB" sz="1600" dirty="0"/>
              </a:p>
            </p:txBody>
          </p:sp>
        </p:grpSp>
        <p:sp>
          <p:nvSpPr>
            <p:cNvPr id="39" name="TextBox 38">
              <a:extLst>
                <a:ext uri="{FF2B5EF4-FFF2-40B4-BE49-F238E27FC236}">
                  <a16:creationId xmlns:a16="http://schemas.microsoft.com/office/drawing/2014/main" id="{0374A1B2-E71D-5542-ABD8-138D4BE53A89}"/>
                </a:ext>
              </a:extLst>
            </p:cNvPr>
            <p:cNvSpPr txBox="1"/>
            <p:nvPr/>
          </p:nvSpPr>
          <p:spPr>
            <a:xfrm>
              <a:off x="4670319" y="769441"/>
              <a:ext cx="4025724" cy="923330"/>
            </a:xfrm>
            <a:prstGeom prst="rect">
              <a:avLst/>
            </a:prstGeom>
            <a:noFill/>
          </p:spPr>
          <p:txBody>
            <a:bodyPr wrap="square">
              <a:spAutoFit/>
            </a:bodyPr>
            <a:lstStyle/>
            <a:p>
              <a:endParaRPr lang="en-GB" sz="1800" dirty="0"/>
            </a:p>
            <a:p>
              <a:r>
                <a:rPr lang="en-GB" sz="1800" dirty="0">
                  <a:latin typeface="Roboto Light" panose="02000000000000000000" pitchFamily="2" charset="0"/>
                  <a:ea typeface="Roboto Light" panose="02000000000000000000" pitchFamily="2" charset="0"/>
                  <a:cs typeface="Roboto Light" panose="02000000000000000000" pitchFamily="2" charset="0"/>
                </a:rPr>
                <a:t>For example, </a:t>
              </a:r>
              <a:r>
                <a:rPr lang="en-GB" dirty="0">
                  <a:latin typeface="Roboto Light" panose="02000000000000000000" pitchFamily="2" charset="0"/>
                  <a:ea typeface="Roboto Light" panose="02000000000000000000" pitchFamily="2" charset="0"/>
                  <a:cs typeface="Roboto Light" panose="02000000000000000000" pitchFamily="2" charset="0"/>
                </a:rPr>
                <a:t>in </a:t>
              </a:r>
              <a:r>
                <a:rPr lang="en-GB" sz="1800" dirty="0">
                  <a:latin typeface="Roboto Light" panose="02000000000000000000" pitchFamily="2" charset="0"/>
                  <a:ea typeface="Roboto Light" panose="02000000000000000000" pitchFamily="2" charset="0"/>
                  <a:cs typeface="Roboto Light" panose="02000000000000000000" pitchFamily="2" charset="0"/>
                </a:rPr>
                <a:t>England, Northern Ireland and Wales: </a:t>
              </a:r>
            </a:p>
          </p:txBody>
        </p:sp>
        <p:sp>
          <p:nvSpPr>
            <p:cNvPr id="42" name="Text Placeholder 7">
              <a:extLst>
                <a:ext uri="{FF2B5EF4-FFF2-40B4-BE49-F238E27FC236}">
                  <a16:creationId xmlns:a16="http://schemas.microsoft.com/office/drawing/2014/main" id="{885F36D5-7139-5CD9-A323-8CC0081C35CA}"/>
                </a:ext>
              </a:extLst>
            </p:cNvPr>
            <p:cNvSpPr txBox="1">
              <a:spLocks/>
            </p:cNvSpPr>
            <p:nvPr/>
          </p:nvSpPr>
          <p:spPr>
            <a:xfrm>
              <a:off x="4758255" y="3575904"/>
              <a:ext cx="4010023" cy="81047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solidFill>
                    <a:schemeClr val="tx1"/>
                  </a:solidFill>
                  <a:latin typeface="Roboto Light" panose="02000000000000000000" pitchFamily="2" charset="0"/>
                </a:rPr>
                <a:t>Did you know?</a:t>
              </a:r>
            </a:p>
            <a:p>
              <a:pPr marL="0" indent="0">
                <a:buFont typeface="Wingdings" pitchFamily="2" charset="2"/>
                <a:buNone/>
              </a:pPr>
              <a:r>
                <a:rPr lang="en-GB" sz="1400" dirty="0">
                  <a:solidFill>
                    <a:schemeClr val="tx1"/>
                  </a:solidFill>
                  <a:latin typeface="Roboto Light" panose="02000000000000000000" pitchFamily="2" charset="0"/>
                </a:rPr>
                <a:t>An apprenticeship offering a degree may also be called a Level 6 or Higher Apprenticeship</a:t>
              </a:r>
            </a:p>
          </p:txBody>
        </p:sp>
      </p:grpSp>
    </p:spTree>
    <p:extLst>
      <p:ext uri="{BB962C8B-B14F-4D97-AF65-F5344CB8AC3E}">
        <p14:creationId xmlns:p14="http://schemas.microsoft.com/office/powerpoint/2010/main" val="2452900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73E6621-8913-71DB-58B5-3BB9C2A1473B}"/>
              </a:ext>
            </a:extLst>
          </p:cNvPr>
          <p:cNvSpPr>
            <a:spLocks noGrp="1"/>
          </p:cNvSpPr>
          <p:nvPr>
            <p:ph type="dt" sz="half" idx="2"/>
          </p:nvPr>
        </p:nvSpPr>
        <p:spPr/>
        <p:txBody>
          <a:bodyPr/>
          <a:lstStyle/>
          <a:p>
            <a:fld id="{E13ED7F5-D386-9F4E-93F6-FF04FAB3DF3D}" type="datetime4">
              <a:rPr lang="en-GB" smtClean="0"/>
              <a:pPr/>
              <a:t>18 April 2024</a:t>
            </a:fld>
            <a:endParaRPr lang="en-US" dirty="0"/>
          </a:p>
        </p:txBody>
      </p:sp>
      <p:sp>
        <p:nvSpPr>
          <p:cNvPr id="4" name="Slide Number Placeholder 3">
            <a:extLst>
              <a:ext uri="{FF2B5EF4-FFF2-40B4-BE49-F238E27FC236}">
                <a16:creationId xmlns:a16="http://schemas.microsoft.com/office/drawing/2014/main" id="{33CF114A-1719-C451-E25F-07D01E65C44F}"/>
              </a:ext>
            </a:extLst>
          </p:cNvPr>
          <p:cNvSpPr>
            <a:spLocks noGrp="1"/>
          </p:cNvSpPr>
          <p:nvPr>
            <p:ph type="sldNum" sz="quarter" idx="4"/>
          </p:nvPr>
        </p:nvSpPr>
        <p:spPr/>
        <p:txBody>
          <a:bodyPr/>
          <a:lstStyle/>
          <a:p>
            <a:r>
              <a:rPr lang="en-US" dirty="0"/>
              <a:t>|   </a:t>
            </a:r>
            <a:fld id="{D7A593A7-184A-6D43-8A36-702213271FF9}" type="slidenum">
              <a:rPr lang="en-US" smtClean="0"/>
              <a:pPr/>
              <a:t>19</a:t>
            </a:fld>
            <a:endParaRPr lang="en-US" dirty="0"/>
          </a:p>
        </p:txBody>
      </p:sp>
      <p:sp>
        <p:nvSpPr>
          <p:cNvPr id="5" name="Footer Placeholder 4">
            <a:extLst>
              <a:ext uri="{FF2B5EF4-FFF2-40B4-BE49-F238E27FC236}">
                <a16:creationId xmlns:a16="http://schemas.microsoft.com/office/drawing/2014/main" id="{EB3C4CC2-BBD0-F70C-D706-B021287018D7}"/>
              </a:ext>
            </a:extLst>
          </p:cNvPr>
          <p:cNvSpPr>
            <a:spLocks noGrp="1"/>
          </p:cNvSpPr>
          <p:nvPr>
            <p:ph type="ftr" sz="quarter" idx="3"/>
          </p:nvPr>
        </p:nvSpPr>
        <p:spPr/>
        <p:txBody>
          <a:bodyPr/>
          <a:lstStyle/>
          <a:p>
            <a:r>
              <a:rPr lang="en-US" dirty="0"/>
              <a:t>Security marking: </a:t>
            </a:r>
            <a:r>
              <a:rPr lang="en-US" b="1" dirty="0"/>
              <a:t>PUBLIC</a:t>
            </a:r>
          </a:p>
        </p:txBody>
      </p:sp>
      <p:sp>
        <p:nvSpPr>
          <p:cNvPr id="18" name="Text Placeholder 7">
            <a:extLst>
              <a:ext uri="{FF2B5EF4-FFF2-40B4-BE49-F238E27FC236}">
                <a16:creationId xmlns:a16="http://schemas.microsoft.com/office/drawing/2014/main" id="{CE5BB0C8-A407-5488-D16A-EC9A2F4CF506}"/>
              </a:ext>
            </a:extLst>
          </p:cNvPr>
          <p:cNvSpPr txBox="1">
            <a:spLocks/>
          </p:cNvSpPr>
          <p:nvPr/>
        </p:nvSpPr>
        <p:spPr>
          <a:xfrm>
            <a:off x="4512559" y="1037478"/>
            <a:ext cx="4354585" cy="276999"/>
          </a:xfrm>
          <a:prstGeom prst="rect">
            <a:avLst/>
          </a:prstGeom>
        </p:spPr>
        <p:txBody>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b="1" dirty="0">
                <a:latin typeface="Roboto Light" panose="02000000000000000000" pitchFamily="2" charset="0"/>
              </a:rPr>
              <a:t>Apprenticeships work in levels in Scotland too</a:t>
            </a:r>
          </a:p>
        </p:txBody>
      </p:sp>
      <p:graphicFrame>
        <p:nvGraphicFramePr>
          <p:cNvPr id="19" name="Table 29">
            <a:extLst>
              <a:ext uri="{FF2B5EF4-FFF2-40B4-BE49-F238E27FC236}">
                <a16:creationId xmlns:a16="http://schemas.microsoft.com/office/drawing/2014/main" id="{0073EF6A-50A4-D56D-9364-C3144CF7E972}"/>
              </a:ext>
            </a:extLst>
          </p:cNvPr>
          <p:cNvGraphicFramePr>
            <a:graphicFrameLocks noGrp="1" noDrilldown="1" noMove="1" noResize="1"/>
          </p:cNvGraphicFramePr>
          <p:nvPr>
            <p:extLst>
              <p:ext uri="{D42A27DB-BD31-4B8C-83A1-F6EECF244321}">
                <p14:modId xmlns:p14="http://schemas.microsoft.com/office/powerpoint/2010/main" val="3358960568"/>
              </p:ext>
            </p:extLst>
          </p:nvPr>
        </p:nvGraphicFramePr>
        <p:xfrm>
          <a:off x="5860806" y="1629835"/>
          <a:ext cx="1507405" cy="1076558"/>
        </p:xfrm>
        <a:graphic>
          <a:graphicData uri="http://schemas.openxmlformats.org/drawingml/2006/table">
            <a:tbl>
              <a:tblPr firstRow="1" bandRow="1">
                <a:tableStyleId>{5C22544A-7EE6-4342-B048-85BDC9FD1C3A}</a:tableStyleId>
              </a:tblPr>
              <a:tblGrid>
                <a:gridCol w="1507405">
                  <a:extLst>
                    <a:ext uri="{9D8B030D-6E8A-4147-A177-3AD203B41FA5}">
                      <a16:colId xmlns:a16="http://schemas.microsoft.com/office/drawing/2014/main" val="847960304"/>
                    </a:ext>
                  </a:extLst>
                </a:gridCol>
              </a:tblGrid>
              <a:tr h="3450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SCQF Level 4-6</a:t>
                      </a:r>
                    </a:p>
                  </a:txBody>
                  <a:tcPr>
                    <a:solidFill>
                      <a:srgbClr val="FBC651"/>
                    </a:solidFill>
                  </a:tcPr>
                </a:tc>
                <a:extLst>
                  <a:ext uri="{0D108BD9-81ED-4DB2-BD59-A6C34878D82A}">
                    <a16:rowId xmlns:a16="http://schemas.microsoft.com/office/drawing/2014/main" val="1912833817"/>
                  </a:ext>
                </a:extLst>
              </a:tr>
              <a:tr h="359687">
                <a:tc>
                  <a:txBody>
                    <a:bodyPr/>
                    <a:lstStyle/>
                    <a:p>
                      <a:pPr algn="ctr"/>
                      <a:r>
                        <a:rPr lang="en-GB" sz="1400" b="0" dirty="0">
                          <a:solidFill>
                            <a:schemeClr val="tx1"/>
                          </a:solidFill>
                        </a:rPr>
                        <a:t>Foundation</a:t>
                      </a:r>
                    </a:p>
                    <a:p>
                      <a:pPr algn="ctr"/>
                      <a:r>
                        <a:rPr lang="en-GB" sz="1400" b="0" dirty="0">
                          <a:solidFill>
                            <a:schemeClr val="tx1"/>
                          </a:solidFill>
                        </a:rPr>
                        <a:t>Apprenticeship</a:t>
                      </a:r>
                    </a:p>
                    <a:p>
                      <a:pPr algn="ctr"/>
                      <a:endParaRPr lang="en-GB" sz="1400" dirty="0"/>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20" name="Table 19">
            <a:extLst>
              <a:ext uri="{FF2B5EF4-FFF2-40B4-BE49-F238E27FC236}">
                <a16:creationId xmlns:a16="http://schemas.microsoft.com/office/drawing/2014/main" id="{32B4F6AD-AEED-F064-14A8-BF607DF154F8}"/>
              </a:ext>
            </a:extLst>
          </p:cNvPr>
          <p:cNvGraphicFramePr>
            <a:graphicFrameLocks noGrp="1" noDrilldown="1" noMove="1" noResize="1"/>
          </p:cNvGraphicFramePr>
          <p:nvPr>
            <p:extLst>
              <p:ext uri="{D42A27DB-BD31-4B8C-83A1-F6EECF244321}">
                <p14:modId xmlns:p14="http://schemas.microsoft.com/office/powerpoint/2010/main" val="1880636931"/>
              </p:ext>
            </p:extLst>
          </p:nvPr>
        </p:nvGraphicFramePr>
        <p:xfrm>
          <a:off x="4795776" y="3051099"/>
          <a:ext cx="1507405" cy="1084524"/>
        </p:xfrm>
        <a:graphic>
          <a:graphicData uri="http://schemas.openxmlformats.org/drawingml/2006/table">
            <a:tbl>
              <a:tblPr firstRow="1" bandRow="1">
                <a:tableStyleId>{5C22544A-7EE6-4342-B048-85BDC9FD1C3A}</a:tableStyleId>
              </a:tblPr>
              <a:tblGrid>
                <a:gridCol w="1507405">
                  <a:extLst>
                    <a:ext uri="{9D8B030D-6E8A-4147-A177-3AD203B41FA5}">
                      <a16:colId xmlns:a16="http://schemas.microsoft.com/office/drawing/2014/main" val="847960304"/>
                    </a:ext>
                  </a:extLst>
                </a:gridCol>
              </a:tblGrid>
              <a:tr h="35300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SCQF Levels 5+</a:t>
                      </a:r>
                    </a:p>
                  </a:txBody>
                  <a:tcPr>
                    <a:solidFill>
                      <a:srgbClr val="5DB88D"/>
                    </a:solidFill>
                  </a:tcPr>
                </a:tc>
                <a:extLst>
                  <a:ext uri="{0D108BD9-81ED-4DB2-BD59-A6C34878D82A}">
                    <a16:rowId xmlns:a16="http://schemas.microsoft.com/office/drawing/2014/main" val="1912833817"/>
                  </a:ext>
                </a:extLst>
              </a:tr>
              <a:tr h="3596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Modern Apprenticeship</a:t>
                      </a:r>
                    </a:p>
                    <a:p>
                      <a:pPr algn="ctr"/>
                      <a:endParaRPr lang="en-GB" sz="1400" dirty="0"/>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21" name="Table 20">
            <a:extLst>
              <a:ext uri="{FF2B5EF4-FFF2-40B4-BE49-F238E27FC236}">
                <a16:creationId xmlns:a16="http://schemas.microsoft.com/office/drawing/2014/main" id="{E05D9034-E62E-DF6B-773D-B8D0314A37BB}"/>
              </a:ext>
            </a:extLst>
          </p:cNvPr>
          <p:cNvGraphicFramePr>
            <a:graphicFrameLocks noGrp="1" noDrilldown="1" noMove="1" noResize="1"/>
          </p:cNvGraphicFramePr>
          <p:nvPr>
            <p:extLst>
              <p:ext uri="{D42A27DB-BD31-4B8C-83A1-F6EECF244321}">
                <p14:modId xmlns:p14="http://schemas.microsoft.com/office/powerpoint/2010/main" val="965229709"/>
              </p:ext>
            </p:extLst>
          </p:nvPr>
        </p:nvGraphicFramePr>
        <p:xfrm>
          <a:off x="6996303" y="3049540"/>
          <a:ext cx="1507405" cy="1093767"/>
        </p:xfrm>
        <a:graphic>
          <a:graphicData uri="http://schemas.openxmlformats.org/drawingml/2006/table">
            <a:tbl>
              <a:tblPr firstRow="1" bandRow="1">
                <a:tableStyleId>{5C22544A-7EE6-4342-B048-85BDC9FD1C3A}</a:tableStyleId>
              </a:tblPr>
              <a:tblGrid>
                <a:gridCol w="1507405">
                  <a:extLst>
                    <a:ext uri="{9D8B030D-6E8A-4147-A177-3AD203B41FA5}">
                      <a16:colId xmlns:a16="http://schemas.microsoft.com/office/drawing/2014/main" val="847960304"/>
                    </a:ext>
                  </a:extLst>
                </a:gridCol>
              </a:tblGrid>
              <a:tr h="36224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SCQF Level 8-11</a:t>
                      </a:r>
                    </a:p>
                  </a:txBody>
                  <a:tcPr>
                    <a:solidFill>
                      <a:srgbClr val="3B92D9"/>
                    </a:solidFill>
                  </a:tcPr>
                </a:tc>
                <a:extLst>
                  <a:ext uri="{0D108BD9-81ED-4DB2-BD59-A6C34878D82A}">
                    <a16:rowId xmlns:a16="http://schemas.microsoft.com/office/drawing/2014/main" val="1912833817"/>
                  </a:ext>
                </a:extLst>
              </a:tr>
              <a:tr h="3596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Graduate Apprenticeship</a:t>
                      </a:r>
                    </a:p>
                    <a:p>
                      <a:pPr algn="ctr"/>
                      <a:endParaRPr lang="en-GB" sz="1400" dirty="0"/>
                    </a:p>
                  </a:txBody>
                  <a:tcPr anchor="ctr">
                    <a:solidFill>
                      <a:srgbClr val="BDCADE"/>
                    </a:solidFill>
                  </a:tcPr>
                </a:tc>
                <a:extLst>
                  <a:ext uri="{0D108BD9-81ED-4DB2-BD59-A6C34878D82A}">
                    <a16:rowId xmlns:a16="http://schemas.microsoft.com/office/drawing/2014/main" val="4135122571"/>
                  </a:ext>
                </a:extLst>
              </a:tr>
            </a:tbl>
          </a:graphicData>
        </a:graphic>
      </p:graphicFrame>
      <p:sp>
        <p:nvSpPr>
          <p:cNvPr id="10" name="TextBox 9">
            <a:extLst>
              <a:ext uri="{FF2B5EF4-FFF2-40B4-BE49-F238E27FC236}">
                <a16:creationId xmlns:a16="http://schemas.microsoft.com/office/drawing/2014/main" id="{3570CD6B-FE81-02DF-1BE8-CB5DB6F1E3AF}"/>
              </a:ext>
            </a:extLst>
          </p:cNvPr>
          <p:cNvSpPr txBox="1"/>
          <p:nvPr/>
        </p:nvSpPr>
        <p:spPr>
          <a:xfrm>
            <a:off x="315734" y="458812"/>
            <a:ext cx="4240263" cy="584775"/>
          </a:xfrm>
          <a:prstGeom prst="rect">
            <a:avLst/>
          </a:prstGeom>
          <a:noFill/>
        </p:spPr>
        <p:txBody>
          <a:bodyPr wrap="none" rtlCol="0">
            <a:spAutoFit/>
          </a:bodyPr>
          <a:lstStyle/>
          <a:p>
            <a:r>
              <a:rPr lang="en-GB" sz="3200" b="1" dirty="0">
                <a:latin typeface="Roboto "/>
              </a:rPr>
              <a:t>What am I doing now?</a:t>
            </a:r>
          </a:p>
        </p:txBody>
      </p:sp>
      <p:grpSp>
        <p:nvGrpSpPr>
          <p:cNvPr id="2" name="Group 1">
            <a:extLst>
              <a:ext uri="{FF2B5EF4-FFF2-40B4-BE49-F238E27FC236}">
                <a16:creationId xmlns:a16="http://schemas.microsoft.com/office/drawing/2014/main" id="{6EF98EA3-7933-7EEE-8993-9B9B7506D5B1}"/>
              </a:ext>
            </a:extLst>
          </p:cNvPr>
          <p:cNvGrpSpPr/>
          <p:nvPr/>
        </p:nvGrpSpPr>
        <p:grpSpPr>
          <a:xfrm>
            <a:off x="486835" y="1314477"/>
            <a:ext cx="4025724" cy="2504282"/>
            <a:chOff x="4676990" y="972627"/>
            <a:chExt cx="4025724" cy="2504282"/>
          </a:xfrm>
        </p:grpSpPr>
        <p:sp>
          <p:nvSpPr>
            <p:cNvPr id="24" name="TextBox 23">
              <a:extLst>
                <a:ext uri="{FF2B5EF4-FFF2-40B4-BE49-F238E27FC236}">
                  <a16:creationId xmlns:a16="http://schemas.microsoft.com/office/drawing/2014/main" id="{FA493D91-7E3A-EF81-C62B-9FEF3EC3E587}"/>
                </a:ext>
              </a:extLst>
            </p:cNvPr>
            <p:cNvSpPr txBox="1"/>
            <p:nvPr/>
          </p:nvSpPr>
          <p:spPr>
            <a:xfrm>
              <a:off x="4676990" y="972627"/>
              <a:ext cx="4025724" cy="646331"/>
            </a:xfrm>
            <a:prstGeom prst="rect">
              <a:avLst/>
            </a:prstGeom>
            <a:noFill/>
          </p:spPr>
          <p:txBody>
            <a:bodyPr wrap="square">
              <a:spAutoFit/>
            </a:bodyPr>
            <a:lstStyle/>
            <a:p>
              <a:endParaRPr lang="en-GB" sz="1800" dirty="0"/>
            </a:p>
            <a:p>
              <a:r>
                <a:rPr lang="en-GB" sz="1800" dirty="0">
                  <a:latin typeface="Roboto Light" panose="02000000000000000000" pitchFamily="2" charset="0"/>
                  <a:ea typeface="Roboto Light" panose="02000000000000000000" pitchFamily="2" charset="0"/>
                  <a:cs typeface="Roboto Light" panose="02000000000000000000" pitchFamily="2" charset="0"/>
                </a:rPr>
                <a:t>For example, </a:t>
              </a:r>
              <a:r>
                <a:rPr lang="en-GB" dirty="0">
                  <a:latin typeface="Roboto Light" panose="02000000000000000000" pitchFamily="2" charset="0"/>
                  <a:ea typeface="Roboto Light" panose="02000000000000000000" pitchFamily="2" charset="0"/>
                  <a:cs typeface="Roboto Light" panose="02000000000000000000" pitchFamily="2" charset="0"/>
                </a:rPr>
                <a:t>in </a:t>
              </a:r>
              <a:r>
                <a:rPr lang="en-GB" sz="1800" dirty="0">
                  <a:latin typeface="Roboto Light" panose="02000000000000000000" pitchFamily="2" charset="0"/>
                  <a:ea typeface="Roboto Light" panose="02000000000000000000" pitchFamily="2" charset="0"/>
                  <a:cs typeface="Roboto Light" panose="02000000000000000000" pitchFamily="2" charset="0"/>
                </a:rPr>
                <a:t>Scotland</a:t>
              </a:r>
              <a:r>
                <a:rPr lang="en-GB" dirty="0">
                  <a:latin typeface="Roboto Light" panose="02000000000000000000" pitchFamily="2" charset="0"/>
                  <a:ea typeface="Roboto Light" panose="02000000000000000000" pitchFamily="2" charset="0"/>
                  <a:cs typeface="Roboto Light" panose="02000000000000000000" pitchFamily="2" charset="0"/>
                </a:rPr>
                <a:t>:</a:t>
              </a:r>
              <a:endParaRPr lang="en-GB" sz="1800" dirty="0">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5" name="Group 24">
              <a:extLst>
                <a:ext uri="{FF2B5EF4-FFF2-40B4-BE49-F238E27FC236}">
                  <a16:creationId xmlns:a16="http://schemas.microsoft.com/office/drawing/2014/main" id="{3BF754FA-4A45-895E-A0B7-24DBC756565A}"/>
                </a:ext>
              </a:extLst>
            </p:cNvPr>
            <p:cNvGrpSpPr/>
            <p:nvPr/>
          </p:nvGrpSpPr>
          <p:grpSpPr>
            <a:xfrm>
              <a:off x="4858038" y="1870095"/>
              <a:ext cx="3723514" cy="1606814"/>
              <a:chOff x="743440" y="2155963"/>
              <a:chExt cx="3723514" cy="1606814"/>
            </a:xfrm>
          </p:grpSpPr>
          <p:grpSp>
            <p:nvGrpSpPr>
              <p:cNvPr id="26" name="Group 25">
                <a:extLst>
                  <a:ext uri="{FF2B5EF4-FFF2-40B4-BE49-F238E27FC236}">
                    <a16:creationId xmlns:a16="http://schemas.microsoft.com/office/drawing/2014/main" id="{2D52D525-C257-B478-1872-115BB2882E53}"/>
                  </a:ext>
                </a:extLst>
              </p:cNvPr>
              <p:cNvGrpSpPr/>
              <p:nvPr/>
            </p:nvGrpSpPr>
            <p:grpSpPr>
              <a:xfrm>
                <a:off x="743440" y="2209266"/>
                <a:ext cx="500456" cy="500456"/>
                <a:chOff x="1503755" y="1825461"/>
                <a:chExt cx="500456" cy="500456"/>
              </a:xfrm>
              <a:solidFill>
                <a:srgbClr val="1F2834"/>
              </a:solidFill>
            </p:grpSpPr>
            <p:sp>
              <p:nvSpPr>
                <p:cNvPr id="32" name="Oval 31">
                  <a:extLst>
                    <a:ext uri="{FF2B5EF4-FFF2-40B4-BE49-F238E27FC236}">
                      <a16:creationId xmlns:a16="http://schemas.microsoft.com/office/drawing/2014/main" id="{5E50D6A2-618B-F4AC-F425-604C7CCD06BD}"/>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D3F043B6-C2DA-3E22-23E7-61AD216548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27" name="TextBox 26">
                <a:extLst>
                  <a:ext uri="{FF2B5EF4-FFF2-40B4-BE49-F238E27FC236}">
                    <a16:creationId xmlns:a16="http://schemas.microsoft.com/office/drawing/2014/main" id="{02D41935-5FC6-ECE4-B51F-18E7E7DF52B8}"/>
                  </a:ext>
                </a:extLst>
              </p:cNvPr>
              <p:cNvSpPr txBox="1"/>
              <p:nvPr/>
            </p:nvSpPr>
            <p:spPr>
              <a:xfrm>
                <a:off x="1347106" y="2155963"/>
                <a:ext cx="3026185" cy="584775"/>
              </a:xfrm>
              <a:prstGeom prst="rect">
                <a:avLst/>
              </a:prstGeom>
              <a:noFill/>
            </p:spPr>
            <p:txBody>
              <a:bodyPr wrap="square">
                <a:spAutoFit/>
              </a:bodyPr>
              <a:lstStyle/>
              <a:p>
                <a:r>
                  <a:rPr lang="en-GB" sz="1600" dirty="0">
                    <a:latin typeface="Roboto Light "/>
                  </a:rPr>
                  <a:t>Scottish National Level 5 is a </a:t>
                </a:r>
              </a:p>
              <a:p>
                <a:r>
                  <a:rPr lang="en-GB" sz="1600" b="1" dirty="0">
                    <a:latin typeface="Roboto Light "/>
                  </a:rPr>
                  <a:t>SCQF Level 5 qualification</a:t>
                </a:r>
              </a:p>
            </p:txBody>
          </p:sp>
          <p:grpSp>
            <p:nvGrpSpPr>
              <p:cNvPr id="28" name="Group 27">
                <a:extLst>
                  <a:ext uri="{FF2B5EF4-FFF2-40B4-BE49-F238E27FC236}">
                    <a16:creationId xmlns:a16="http://schemas.microsoft.com/office/drawing/2014/main" id="{FB223B60-4DC2-DECE-0948-F531090E02CC}"/>
                  </a:ext>
                </a:extLst>
              </p:cNvPr>
              <p:cNvGrpSpPr/>
              <p:nvPr/>
            </p:nvGrpSpPr>
            <p:grpSpPr>
              <a:xfrm>
                <a:off x="743440" y="3211996"/>
                <a:ext cx="500456" cy="500456"/>
                <a:chOff x="1503755" y="1825461"/>
                <a:chExt cx="500456" cy="500456"/>
              </a:xfrm>
              <a:solidFill>
                <a:srgbClr val="1F2834"/>
              </a:solidFill>
            </p:grpSpPr>
            <p:sp>
              <p:nvSpPr>
                <p:cNvPr id="30" name="Oval 29">
                  <a:extLst>
                    <a:ext uri="{FF2B5EF4-FFF2-40B4-BE49-F238E27FC236}">
                      <a16:creationId xmlns:a16="http://schemas.microsoft.com/office/drawing/2014/main" id="{7F182A91-04B5-3AD8-191E-D269A4F04163}"/>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954AAF7-6A73-B731-670C-EA6C42F3B7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29" name="TextBox 28">
                <a:extLst>
                  <a:ext uri="{FF2B5EF4-FFF2-40B4-BE49-F238E27FC236}">
                    <a16:creationId xmlns:a16="http://schemas.microsoft.com/office/drawing/2014/main" id="{EC8009E5-4F44-03FF-14C9-5F56D0E16F9C}"/>
                  </a:ext>
                </a:extLst>
              </p:cNvPr>
              <p:cNvSpPr txBox="1"/>
              <p:nvPr/>
            </p:nvSpPr>
            <p:spPr>
              <a:xfrm>
                <a:off x="1347106" y="3178002"/>
                <a:ext cx="3119848" cy="584775"/>
              </a:xfrm>
              <a:prstGeom prst="rect">
                <a:avLst/>
              </a:prstGeom>
              <a:noFill/>
            </p:spPr>
            <p:txBody>
              <a:bodyPr wrap="square">
                <a:spAutoFit/>
              </a:bodyPr>
              <a:lstStyle/>
              <a:p>
                <a:r>
                  <a:rPr lang="en-GB" sz="1600" dirty="0">
                    <a:latin typeface="Roboto Light "/>
                  </a:rPr>
                  <a:t>Scottish Higher is a </a:t>
                </a:r>
              </a:p>
              <a:p>
                <a:r>
                  <a:rPr lang="en-GB" sz="1600" b="1" dirty="0">
                    <a:latin typeface="Roboto Light "/>
                  </a:rPr>
                  <a:t>SCQF Level 6 qualification</a:t>
                </a:r>
              </a:p>
            </p:txBody>
          </p:sp>
        </p:grpSp>
      </p:grpSp>
    </p:spTree>
    <p:custDataLst>
      <p:tags r:id="rId1"/>
    </p:custDataLst>
    <p:extLst>
      <p:ext uri="{BB962C8B-B14F-4D97-AF65-F5344CB8AC3E}">
        <p14:creationId xmlns:p14="http://schemas.microsoft.com/office/powerpoint/2010/main" val="4007609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195BFEB-F0F1-4E6E-A281-64A8CD1408C2}"/>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7" name="Slide Number Placeholder 6">
            <a:extLst>
              <a:ext uri="{FF2B5EF4-FFF2-40B4-BE49-F238E27FC236}">
                <a16:creationId xmlns:a16="http://schemas.microsoft.com/office/drawing/2014/main" id="{7C785E20-ED85-4975-B0AD-9687323D46D6}"/>
              </a:ext>
            </a:extLst>
          </p:cNvPr>
          <p:cNvSpPr>
            <a:spLocks noGrp="1"/>
          </p:cNvSpPr>
          <p:nvPr>
            <p:ph type="sldNum" sz="quarter" idx="4"/>
          </p:nvPr>
        </p:nvSpPr>
        <p:spPr/>
        <p:txBody>
          <a:bodyPr/>
          <a:lstStyle/>
          <a:p>
            <a:r>
              <a:rPr lang="en-US"/>
              <a:t>|   </a:t>
            </a:r>
            <a:fld id="{D7A593A7-184A-6D43-8A36-702213271FF9}" type="slidenum">
              <a:rPr lang="en-US" smtClean="0"/>
              <a:pPr/>
              <a:t>2</a:t>
            </a:fld>
            <a:endParaRPr lang="en-US"/>
          </a:p>
        </p:txBody>
      </p:sp>
      <p:sp>
        <p:nvSpPr>
          <p:cNvPr id="8" name="Footer Placeholder 7">
            <a:extLst>
              <a:ext uri="{FF2B5EF4-FFF2-40B4-BE49-F238E27FC236}">
                <a16:creationId xmlns:a16="http://schemas.microsoft.com/office/drawing/2014/main" id="{06648065-B8BE-408F-8671-CCB7B45EFC14}"/>
              </a:ext>
            </a:extLst>
          </p:cNvPr>
          <p:cNvSpPr>
            <a:spLocks noGrp="1"/>
          </p:cNvSpPr>
          <p:nvPr>
            <p:ph type="ftr" sz="quarter" idx="3"/>
          </p:nvPr>
        </p:nvSpPr>
        <p:spPr/>
        <p:txBody>
          <a:bodyPr/>
          <a:lstStyle/>
          <a:p>
            <a:r>
              <a:rPr lang="en-US" dirty="0"/>
              <a:t>Security marking: </a:t>
            </a:r>
            <a:r>
              <a:rPr lang="en-US" b="1" dirty="0"/>
              <a:t>PUBLIC</a:t>
            </a:r>
          </a:p>
        </p:txBody>
      </p:sp>
      <p:sp>
        <p:nvSpPr>
          <p:cNvPr id="2" name="Text Placeholder 1">
            <a:extLst>
              <a:ext uri="{FF2B5EF4-FFF2-40B4-BE49-F238E27FC236}">
                <a16:creationId xmlns:a16="http://schemas.microsoft.com/office/drawing/2014/main" id="{FF8148B2-0A76-4C9A-983E-10B4CD6E91DC}"/>
              </a:ext>
            </a:extLst>
          </p:cNvPr>
          <p:cNvSpPr>
            <a:spLocks noGrp="1"/>
          </p:cNvSpPr>
          <p:nvPr>
            <p:ph type="body" idx="4294967295"/>
          </p:nvPr>
        </p:nvSpPr>
        <p:spPr>
          <a:xfrm>
            <a:off x="372233" y="2301043"/>
            <a:ext cx="3868738" cy="323165"/>
          </a:xfrm>
        </p:spPr>
        <p:txBody>
          <a:bodyPr/>
          <a:lstStyle/>
          <a:p>
            <a:pPr marL="0" indent="0">
              <a:buNone/>
            </a:pPr>
            <a:r>
              <a:rPr lang="en-GB" dirty="0">
                <a:latin typeface="Roboto Light" panose="02000000000000000000" pitchFamily="2" charset="0"/>
              </a:rPr>
              <a:t>UCAS </a:t>
            </a:r>
            <a:r>
              <a:rPr lang="en-GB" b="1" dirty="0">
                <a:solidFill>
                  <a:schemeClr val="accent6"/>
                </a:solidFill>
                <a:latin typeface="Roboto Light" panose="02000000000000000000" pitchFamily="2" charset="0"/>
              </a:rPr>
              <a:t>does</a:t>
            </a:r>
            <a:r>
              <a:rPr lang="en-GB" dirty="0">
                <a:latin typeface="Roboto Light" panose="02000000000000000000" pitchFamily="2" charset="0"/>
              </a:rPr>
              <a:t>: </a:t>
            </a:r>
          </a:p>
        </p:txBody>
      </p:sp>
      <p:sp>
        <p:nvSpPr>
          <p:cNvPr id="3" name="Content Placeholder 2">
            <a:extLst>
              <a:ext uri="{FF2B5EF4-FFF2-40B4-BE49-F238E27FC236}">
                <a16:creationId xmlns:a16="http://schemas.microsoft.com/office/drawing/2014/main" id="{0D693E9A-E774-45F1-8852-8574ABE5CAA2}"/>
              </a:ext>
            </a:extLst>
          </p:cNvPr>
          <p:cNvSpPr>
            <a:spLocks noGrp="1"/>
          </p:cNvSpPr>
          <p:nvPr>
            <p:ph sz="half" idx="4294967295"/>
          </p:nvPr>
        </p:nvSpPr>
        <p:spPr>
          <a:xfrm>
            <a:off x="372233" y="2777293"/>
            <a:ext cx="3868738" cy="1949252"/>
          </a:xfrm>
        </p:spPr>
        <p:txBody>
          <a:bodyPr/>
          <a:lstStyle/>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provide information, advice, and support</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process applications </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complete fraud and verification checks</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take part in education sector engagement</a:t>
            </a:r>
          </a:p>
          <a:p>
            <a:pPr>
              <a:buFont typeface="Arial" panose="020B0604020202020204" pitchFamily="34" charset="0"/>
              <a:buChar char="•"/>
            </a:pPr>
            <a:endParaRPr lang="en-GB" dirty="0">
              <a:latin typeface="Roboto Light" panose="02000000000000000000" pitchFamily="2" charset="0"/>
            </a:endParaRPr>
          </a:p>
        </p:txBody>
      </p:sp>
      <p:sp>
        <p:nvSpPr>
          <p:cNvPr id="4" name="Text Placeholder 3">
            <a:extLst>
              <a:ext uri="{FF2B5EF4-FFF2-40B4-BE49-F238E27FC236}">
                <a16:creationId xmlns:a16="http://schemas.microsoft.com/office/drawing/2014/main" id="{AA9EAFD0-5472-4FBC-9F03-15AA3A435C4C}"/>
              </a:ext>
            </a:extLst>
          </p:cNvPr>
          <p:cNvSpPr>
            <a:spLocks noGrp="1"/>
          </p:cNvSpPr>
          <p:nvPr>
            <p:ph type="body" sz="quarter" idx="4294967295"/>
          </p:nvPr>
        </p:nvSpPr>
        <p:spPr>
          <a:xfrm>
            <a:off x="4883980" y="2248585"/>
            <a:ext cx="3887787" cy="323165"/>
          </a:xfrm>
        </p:spPr>
        <p:txBody>
          <a:bodyPr/>
          <a:lstStyle/>
          <a:p>
            <a:pPr marL="0" indent="0">
              <a:buNone/>
            </a:pPr>
            <a:r>
              <a:rPr lang="en-GB" dirty="0">
                <a:latin typeface="Roboto Light" panose="02000000000000000000" pitchFamily="2" charset="0"/>
              </a:rPr>
              <a:t>UCAS </a:t>
            </a:r>
            <a:r>
              <a:rPr lang="en-GB" b="1" dirty="0">
                <a:solidFill>
                  <a:schemeClr val="accent6"/>
                </a:solidFill>
                <a:latin typeface="Roboto Light" panose="02000000000000000000" pitchFamily="2" charset="0"/>
              </a:rPr>
              <a:t>doesn’t</a:t>
            </a:r>
            <a:r>
              <a:rPr lang="en-GB" dirty="0">
                <a:latin typeface="Roboto Light" panose="02000000000000000000" pitchFamily="2" charset="0"/>
              </a:rPr>
              <a:t>:</a:t>
            </a:r>
          </a:p>
        </p:txBody>
      </p:sp>
      <p:sp>
        <p:nvSpPr>
          <p:cNvPr id="5" name="Content Placeholder 4">
            <a:extLst>
              <a:ext uri="{FF2B5EF4-FFF2-40B4-BE49-F238E27FC236}">
                <a16:creationId xmlns:a16="http://schemas.microsoft.com/office/drawing/2014/main" id="{42C61D04-C9E2-432C-A764-49FA3967FC3F}"/>
              </a:ext>
            </a:extLst>
          </p:cNvPr>
          <p:cNvSpPr>
            <a:spLocks noGrp="1"/>
          </p:cNvSpPr>
          <p:nvPr>
            <p:ph sz="quarter" idx="4294967295"/>
          </p:nvPr>
        </p:nvSpPr>
        <p:spPr>
          <a:xfrm>
            <a:off x="4911726" y="2710350"/>
            <a:ext cx="3944937" cy="1949252"/>
          </a:xfrm>
        </p:spPr>
        <p:txBody>
          <a:bodyPr/>
          <a:lstStyle/>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make decisions or offers</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set entry requirements </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advise on finance</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advise on immigration or visas</a:t>
            </a:r>
          </a:p>
          <a:p>
            <a:pPr>
              <a:buFont typeface="Arial" panose="020B0604020202020204" pitchFamily="34" charset="0"/>
              <a:buChar char="•"/>
            </a:pPr>
            <a:endParaRPr lang="en-GB" dirty="0">
              <a:latin typeface="Roboto Light" panose="02000000000000000000" pitchFamily="2" charset="0"/>
            </a:endParaRPr>
          </a:p>
        </p:txBody>
      </p:sp>
      <p:sp>
        <p:nvSpPr>
          <p:cNvPr id="9" name="Title 8">
            <a:extLst>
              <a:ext uri="{FF2B5EF4-FFF2-40B4-BE49-F238E27FC236}">
                <a16:creationId xmlns:a16="http://schemas.microsoft.com/office/drawing/2014/main" id="{1019B8D0-0021-44D9-B2C5-4EDA505BE45F}"/>
              </a:ext>
            </a:extLst>
          </p:cNvPr>
          <p:cNvSpPr>
            <a:spLocks noGrp="1"/>
          </p:cNvSpPr>
          <p:nvPr>
            <p:ph type="title" idx="4294967295"/>
          </p:nvPr>
        </p:nvSpPr>
        <p:spPr>
          <a:xfrm>
            <a:off x="264993" y="0"/>
            <a:ext cx="7610475" cy="1019175"/>
          </a:xfrm>
        </p:spPr>
        <p:txBody>
          <a:bodyPr/>
          <a:lstStyle/>
          <a:p>
            <a:r>
              <a:rPr lang="en-GB" dirty="0">
                <a:latin typeface="Roboto "/>
              </a:rPr>
              <a:t>What is </a:t>
            </a:r>
            <a:r>
              <a:rPr lang="en-GB" dirty="0">
                <a:solidFill>
                  <a:schemeClr val="accent6"/>
                </a:solidFill>
                <a:latin typeface="Roboto "/>
              </a:rPr>
              <a:t>UCAS</a:t>
            </a:r>
            <a:r>
              <a:rPr lang="en-GB" dirty="0">
                <a:latin typeface="Roboto "/>
              </a:rPr>
              <a:t>? </a:t>
            </a:r>
          </a:p>
        </p:txBody>
      </p:sp>
      <p:sp>
        <p:nvSpPr>
          <p:cNvPr id="29" name="TextBox 28">
            <a:extLst>
              <a:ext uri="{FF2B5EF4-FFF2-40B4-BE49-F238E27FC236}">
                <a16:creationId xmlns:a16="http://schemas.microsoft.com/office/drawing/2014/main" id="{A761D91C-B393-4D89-84F4-6CBDADBFA574}"/>
              </a:ext>
            </a:extLst>
          </p:cNvPr>
          <p:cNvSpPr txBox="1"/>
          <p:nvPr/>
        </p:nvSpPr>
        <p:spPr>
          <a:xfrm>
            <a:off x="264993" y="1436051"/>
            <a:ext cx="8614013" cy="646331"/>
          </a:xfrm>
          <a:prstGeom prst="rect">
            <a:avLst/>
          </a:prstGeom>
          <a:noFill/>
        </p:spPr>
        <p:txBody>
          <a:bodyPr wrap="square">
            <a:spAutoFit/>
          </a:bodyPr>
          <a:lstStyle/>
          <a:p>
            <a:r>
              <a:rPr lang="en-GB" dirty="0">
                <a:latin typeface="Roboto Light" panose="02000000000000000000" pitchFamily="2" charset="0"/>
                <a:ea typeface="Roboto Light" panose="02000000000000000000" pitchFamily="2" charset="0"/>
                <a:cs typeface="Roboto Light" panose="02000000000000000000" pitchFamily="2" charset="0"/>
              </a:rPr>
              <a:t>UCAS is an </a:t>
            </a:r>
            <a:r>
              <a:rPr lang="en-GB" b="1"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independent charity </a:t>
            </a:r>
            <a:r>
              <a:rPr lang="en-GB" dirty="0">
                <a:latin typeface="Roboto Light" panose="02000000000000000000" pitchFamily="2" charset="0"/>
                <a:ea typeface="Roboto Light" panose="02000000000000000000" pitchFamily="2" charset="0"/>
                <a:cs typeface="Roboto Light" panose="02000000000000000000" pitchFamily="2" charset="0"/>
              </a:rPr>
              <a:t>providing information, advice and admissions services. We’re there to help people </a:t>
            </a:r>
            <a:r>
              <a:rPr lang="en-GB" b="1"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discover</a:t>
            </a:r>
            <a:r>
              <a:rPr lang="en-GB" dirty="0">
                <a:latin typeface="Roboto Light" panose="02000000000000000000" pitchFamily="2" charset="0"/>
                <a:ea typeface="Roboto Light" panose="02000000000000000000" pitchFamily="2" charset="0"/>
                <a:cs typeface="Roboto Light" panose="02000000000000000000" pitchFamily="2" charset="0"/>
              </a:rPr>
              <a:t> what their next step might be. </a:t>
            </a:r>
          </a:p>
        </p:txBody>
      </p:sp>
    </p:spTree>
    <p:extLst>
      <p:ext uri="{BB962C8B-B14F-4D97-AF65-F5344CB8AC3E}">
        <p14:creationId xmlns:p14="http://schemas.microsoft.com/office/powerpoint/2010/main" val="2185431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holding laptops&#10;&#10;Description automatically generated">
            <a:extLst>
              <a:ext uri="{FF2B5EF4-FFF2-40B4-BE49-F238E27FC236}">
                <a16:creationId xmlns:a16="http://schemas.microsoft.com/office/drawing/2014/main" id="{76C3DE64-74DF-FFA6-138C-B6021A04D5BB}"/>
              </a:ext>
            </a:extLst>
          </p:cNvPr>
          <p:cNvPicPr>
            <a:picLocks noGrp="1" noChangeAspect="1"/>
          </p:cNvPicPr>
          <p:nvPr>
            <p:ph type="pic" sz="quarter" idx="10"/>
          </p:nvPr>
        </p:nvPicPr>
        <p:blipFill>
          <a:blip r:embed="rId4"/>
          <a:srcRect l="16806" r="16806"/>
          <a:stretch/>
        </p:blipFill>
        <p:spPr/>
      </p:pic>
      <p:sp>
        <p:nvSpPr>
          <p:cNvPr id="6" name="Text Placeholder 5">
            <a:extLst>
              <a:ext uri="{FF2B5EF4-FFF2-40B4-BE49-F238E27FC236}">
                <a16:creationId xmlns:a16="http://schemas.microsoft.com/office/drawing/2014/main" id="{ED996DF9-FF77-E131-C2BB-F51551E967FE}"/>
              </a:ext>
            </a:extLst>
          </p:cNvPr>
          <p:cNvSpPr>
            <a:spLocks noGrp="1"/>
          </p:cNvSpPr>
          <p:nvPr>
            <p:ph type="body" sz="quarter" idx="12"/>
          </p:nvPr>
        </p:nvSpPr>
        <p:spPr>
          <a:xfrm>
            <a:off x="4830454" y="582286"/>
            <a:ext cx="4010025" cy="3625850"/>
          </a:xfrm>
        </p:spPr>
        <p:txBody>
          <a:bodyPr/>
          <a:lstStyle/>
          <a:p>
            <a:pPr>
              <a:spcAft>
                <a:spcPts val="1200"/>
              </a:spcAft>
              <a:buFont typeface="Arial" panose="020B0604020202020204" pitchFamily="34" charset="0"/>
              <a:buChar char="•"/>
            </a:pPr>
            <a:r>
              <a:rPr lang="en-GB" sz="1500" dirty="0">
                <a:solidFill>
                  <a:schemeClr val="tx1"/>
                </a:solidFill>
                <a:latin typeface="Roboto Light "/>
              </a:rPr>
              <a:t>Anyone 16 and over</a:t>
            </a:r>
          </a:p>
          <a:p>
            <a:pPr>
              <a:spcAft>
                <a:spcPts val="1200"/>
              </a:spcAft>
              <a:buFont typeface="Arial" panose="020B0604020202020204" pitchFamily="34" charset="0"/>
              <a:buChar char="•"/>
            </a:pPr>
            <a:r>
              <a:rPr lang="en-GB" sz="1500" dirty="0">
                <a:solidFill>
                  <a:schemeClr val="tx1"/>
                </a:solidFill>
                <a:latin typeface="Roboto Light "/>
              </a:rPr>
              <a:t>Anyone not in full time education*</a:t>
            </a:r>
          </a:p>
          <a:p>
            <a:pPr>
              <a:spcAft>
                <a:spcPts val="1200"/>
              </a:spcAft>
              <a:buFont typeface="Arial" panose="020B0604020202020204" pitchFamily="34" charset="0"/>
              <a:buChar char="•"/>
            </a:pPr>
            <a:r>
              <a:rPr lang="en-GB" sz="1500" dirty="0">
                <a:solidFill>
                  <a:schemeClr val="tx1"/>
                </a:solidFill>
                <a:latin typeface="Roboto Light "/>
              </a:rPr>
              <a:t>Apprenticeships in Scotland, Wales or England require you to be living in the same country as the apprenticeship</a:t>
            </a:r>
          </a:p>
          <a:p>
            <a:pPr>
              <a:spcAft>
                <a:spcPts val="1200"/>
              </a:spcAft>
              <a:buFont typeface="Arial" panose="020B0604020202020204" pitchFamily="34" charset="0"/>
              <a:buChar char="•"/>
            </a:pPr>
            <a:r>
              <a:rPr lang="en-GB" sz="1500" dirty="0">
                <a:solidFill>
                  <a:schemeClr val="tx1"/>
                </a:solidFill>
                <a:latin typeface="Roboto Light "/>
              </a:rPr>
              <a:t>Apprenticeships in Northern Ireland require you:</a:t>
            </a:r>
          </a:p>
          <a:p>
            <a:pPr lvl="1">
              <a:spcAft>
                <a:spcPts val="1200"/>
              </a:spcAft>
              <a:buFont typeface="Arial" panose="020B0604020202020204" pitchFamily="34" charset="0"/>
              <a:buChar char="•"/>
            </a:pPr>
            <a:r>
              <a:rPr lang="en-GB" sz="1500" b="0" i="0" dirty="0">
                <a:solidFill>
                  <a:schemeClr val="tx1"/>
                </a:solidFill>
                <a:effectLst/>
                <a:latin typeface="Roboto Light "/>
                <a:cs typeface="Calibri Light" panose="020F0302020204030204" pitchFamily="34" charset="0"/>
              </a:rPr>
              <a:t>be employed or be about to take up paid employment in Northern Ireland</a:t>
            </a:r>
          </a:p>
          <a:p>
            <a:pPr lvl="1">
              <a:spcAft>
                <a:spcPts val="1200"/>
              </a:spcAft>
              <a:buFont typeface="Arial" panose="020B0604020202020204" pitchFamily="34" charset="0"/>
              <a:buChar char="•"/>
            </a:pPr>
            <a:r>
              <a:rPr lang="en-GB" sz="1500" b="0" i="0" dirty="0">
                <a:solidFill>
                  <a:schemeClr val="tx1"/>
                </a:solidFill>
                <a:effectLst/>
                <a:latin typeface="Roboto Light "/>
                <a:cs typeface="Calibri Light" panose="020F0302020204030204" pitchFamily="34" charset="0"/>
              </a:rPr>
              <a:t>be working a minimum of 21 hours per week on a permanent contract</a:t>
            </a:r>
          </a:p>
          <a:p>
            <a:pPr lvl="1">
              <a:spcAft>
                <a:spcPts val="1800"/>
              </a:spcAft>
            </a:pPr>
            <a:endParaRPr lang="en-GB" dirty="0"/>
          </a:p>
        </p:txBody>
      </p:sp>
      <p:sp>
        <p:nvSpPr>
          <p:cNvPr id="9" name="TextBox 8">
            <a:extLst>
              <a:ext uri="{FF2B5EF4-FFF2-40B4-BE49-F238E27FC236}">
                <a16:creationId xmlns:a16="http://schemas.microsoft.com/office/drawing/2014/main" id="{E208B932-822F-D9CC-B980-08632455F26C}"/>
              </a:ext>
            </a:extLst>
          </p:cNvPr>
          <p:cNvSpPr txBox="1"/>
          <p:nvPr/>
        </p:nvSpPr>
        <p:spPr>
          <a:xfrm>
            <a:off x="178154" y="287301"/>
            <a:ext cx="4032179" cy="1077218"/>
          </a:xfrm>
          <a:prstGeom prst="rect">
            <a:avLst/>
          </a:prstGeom>
          <a:noFill/>
        </p:spPr>
        <p:txBody>
          <a:bodyPr wrap="square" rtlCol="0">
            <a:spAutoFit/>
          </a:bodyPr>
          <a:lstStyle/>
          <a:p>
            <a:r>
              <a:rPr lang="en-GB" sz="3200" b="1" dirty="0">
                <a:latin typeface="Roboto "/>
              </a:rPr>
              <a:t>Who can start an </a:t>
            </a:r>
          </a:p>
          <a:p>
            <a:r>
              <a:rPr lang="en-GB" sz="3200" b="1" dirty="0">
                <a:latin typeface="Roboto "/>
              </a:rPr>
              <a:t>Apprenticeship?</a:t>
            </a:r>
          </a:p>
        </p:txBody>
      </p:sp>
      <p:sp>
        <p:nvSpPr>
          <p:cNvPr id="10" name="Text Placeholder 5">
            <a:extLst>
              <a:ext uri="{FF2B5EF4-FFF2-40B4-BE49-F238E27FC236}">
                <a16:creationId xmlns:a16="http://schemas.microsoft.com/office/drawing/2014/main" id="{AA4049CF-0CC0-4B2D-F246-BF6AE678B745}"/>
              </a:ext>
            </a:extLst>
          </p:cNvPr>
          <p:cNvSpPr txBox="1">
            <a:spLocks/>
          </p:cNvSpPr>
          <p:nvPr/>
        </p:nvSpPr>
        <p:spPr>
          <a:xfrm>
            <a:off x="4742406" y="4497998"/>
            <a:ext cx="4401594" cy="430887"/>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800"/>
              </a:spcAft>
              <a:buNone/>
            </a:pPr>
            <a:r>
              <a:rPr lang="en-GB" sz="1400" dirty="0">
                <a:solidFill>
                  <a:schemeClr val="tx1"/>
                </a:solidFill>
              </a:rPr>
              <a:t>* </a:t>
            </a:r>
            <a:r>
              <a:rPr lang="en-GB" sz="1300" dirty="0">
                <a:solidFill>
                  <a:schemeClr val="tx1"/>
                </a:solidFill>
                <a:latin typeface="Roboto Light "/>
                <a:cs typeface="Calibri Light" panose="020F0302020204030204" pitchFamily="34" charset="0"/>
              </a:rPr>
              <a:t>a foundation apprenticeship in Scotland is typically taken alongside Scottish Higher and National 5s</a:t>
            </a:r>
          </a:p>
        </p:txBody>
      </p:sp>
    </p:spTree>
    <p:custDataLst>
      <p:tags r:id="rId1"/>
    </p:custDataLst>
    <p:extLst>
      <p:ext uri="{BB962C8B-B14F-4D97-AF65-F5344CB8AC3E}">
        <p14:creationId xmlns:p14="http://schemas.microsoft.com/office/powerpoint/2010/main" val="6204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wall of pictures&#10;&#10;Description automatically generated with low confidence">
            <a:extLst>
              <a:ext uri="{FF2B5EF4-FFF2-40B4-BE49-F238E27FC236}">
                <a16:creationId xmlns:a16="http://schemas.microsoft.com/office/drawing/2014/main" id="{8850C798-0808-D410-12B7-6A9A2A86838C}"/>
              </a:ext>
            </a:extLst>
          </p:cNvPr>
          <p:cNvPicPr>
            <a:picLocks noGrp="1" noChangeAspect="1"/>
          </p:cNvPicPr>
          <p:nvPr>
            <p:ph type="pic" sz="quarter" idx="10"/>
          </p:nvPr>
        </p:nvPicPr>
        <p:blipFill rotWithShape="1">
          <a:blip r:embed="rId3"/>
          <a:srcRect l="25011" r="25011"/>
          <a:stretch/>
        </p:blipFill>
        <p:spPr/>
      </p:pic>
      <p:sp>
        <p:nvSpPr>
          <p:cNvPr id="13" name="Title 12">
            <a:extLst>
              <a:ext uri="{FF2B5EF4-FFF2-40B4-BE49-F238E27FC236}">
                <a16:creationId xmlns:a16="http://schemas.microsoft.com/office/drawing/2014/main" id="{1753D758-FC1D-7077-F353-CAB86767682B}"/>
              </a:ext>
            </a:extLst>
          </p:cNvPr>
          <p:cNvSpPr>
            <a:spLocks noGrp="1"/>
          </p:cNvSpPr>
          <p:nvPr>
            <p:ph type="title"/>
          </p:nvPr>
        </p:nvSpPr>
        <p:spPr>
          <a:xfrm>
            <a:off x="352074" y="-684061"/>
            <a:ext cx="3973886" cy="1629945"/>
          </a:xfrm>
        </p:spPr>
        <p:txBody>
          <a:bodyPr>
            <a:normAutofit/>
          </a:bodyPr>
          <a:lstStyle/>
          <a:p>
            <a:r>
              <a:rPr lang="en-GB" sz="3200" dirty="0">
                <a:latin typeface="Roboto "/>
                <a:ea typeface="+mn-ea"/>
                <a:cs typeface="+mn-cs"/>
              </a:rPr>
              <a:t>When can I apply?</a:t>
            </a:r>
          </a:p>
        </p:txBody>
      </p:sp>
      <p:sp>
        <p:nvSpPr>
          <p:cNvPr id="14" name="Text Placeholder 13">
            <a:extLst>
              <a:ext uri="{FF2B5EF4-FFF2-40B4-BE49-F238E27FC236}">
                <a16:creationId xmlns:a16="http://schemas.microsoft.com/office/drawing/2014/main" id="{369E93FE-0A8D-5D87-A366-D7CC988F9089}"/>
              </a:ext>
            </a:extLst>
          </p:cNvPr>
          <p:cNvSpPr>
            <a:spLocks noGrp="1"/>
          </p:cNvSpPr>
          <p:nvPr>
            <p:ph type="body" idx="1"/>
          </p:nvPr>
        </p:nvSpPr>
        <p:spPr>
          <a:xfrm>
            <a:off x="287338" y="1082411"/>
            <a:ext cx="3973886" cy="276999"/>
          </a:xfrm>
        </p:spPr>
        <p:txBody>
          <a:bodyPr/>
          <a:lstStyle/>
          <a:p>
            <a:pPr marL="285750" indent="-285750">
              <a:spcAft>
                <a:spcPts val="1800"/>
              </a:spcAft>
              <a:buClrTx/>
              <a:buFont typeface="Arial" panose="020B0604020202020204" pitchFamily="34" charset="0"/>
              <a:buChar char="•"/>
            </a:pPr>
            <a:r>
              <a:rPr lang="en-GB" sz="1600" dirty="0">
                <a:solidFill>
                  <a:schemeClr val="tx1"/>
                </a:solidFill>
                <a:latin typeface="Roboto Light "/>
              </a:rPr>
              <a:t>Not one deadline</a:t>
            </a:r>
          </a:p>
          <a:p>
            <a:pPr marL="285750" indent="-285750">
              <a:spcAft>
                <a:spcPts val="1800"/>
              </a:spcAft>
              <a:buClrTx/>
              <a:buFont typeface="Arial" panose="020B0604020202020204" pitchFamily="34" charset="0"/>
              <a:buChar char="•"/>
            </a:pPr>
            <a:r>
              <a:rPr lang="en-GB" sz="1600" dirty="0">
                <a:solidFill>
                  <a:schemeClr val="tx1"/>
                </a:solidFill>
                <a:latin typeface="Roboto Light "/>
              </a:rPr>
              <a:t>Advertised throughout the year</a:t>
            </a:r>
          </a:p>
          <a:p>
            <a:pPr marL="285750" indent="-285750">
              <a:spcAft>
                <a:spcPts val="1800"/>
              </a:spcAft>
              <a:buClrTx/>
              <a:buFont typeface="Arial" panose="020B0604020202020204" pitchFamily="34" charset="0"/>
              <a:buChar char="•"/>
            </a:pPr>
            <a:r>
              <a:rPr lang="en-GB" sz="1600" dirty="0">
                <a:solidFill>
                  <a:schemeClr val="tx1"/>
                </a:solidFill>
                <a:latin typeface="Roboto Light "/>
              </a:rPr>
              <a:t>Larger organisations with multiple application processes may recruit earlier than smaller local organisations</a:t>
            </a:r>
          </a:p>
          <a:p>
            <a:pPr marL="285750" indent="-285750">
              <a:spcAft>
                <a:spcPts val="1800"/>
              </a:spcAft>
              <a:buClrTx/>
              <a:buFont typeface="Arial" panose="020B0604020202020204" pitchFamily="34" charset="0"/>
              <a:buChar char="•"/>
            </a:pPr>
            <a:r>
              <a:rPr lang="en-GB" sz="1600" dirty="0">
                <a:solidFill>
                  <a:schemeClr val="tx1"/>
                </a:solidFill>
                <a:latin typeface="Roboto Light "/>
              </a:rPr>
              <a:t>Higher apprenticeships with a Sep/Oct start tend to recruit in the previous academic year</a:t>
            </a:r>
          </a:p>
        </p:txBody>
      </p:sp>
      <p:sp>
        <p:nvSpPr>
          <p:cNvPr id="8" name="TextBox 7">
            <a:extLst>
              <a:ext uri="{FF2B5EF4-FFF2-40B4-BE49-F238E27FC236}">
                <a16:creationId xmlns:a16="http://schemas.microsoft.com/office/drawing/2014/main" id="{EAAA9BF4-7E3F-DE0F-5CE9-65878B670DFB}"/>
              </a:ext>
            </a:extLst>
          </p:cNvPr>
          <p:cNvSpPr txBox="1"/>
          <p:nvPr/>
        </p:nvSpPr>
        <p:spPr>
          <a:xfrm>
            <a:off x="287338" y="4224841"/>
            <a:ext cx="4572000" cy="369332"/>
          </a:xfrm>
          <a:prstGeom prst="rect">
            <a:avLst/>
          </a:prstGeom>
          <a:noFill/>
        </p:spPr>
        <p:txBody>
          <a:bodyPr wrap="square">
            <a:spAutoFit/>
          </a:bodyPr>
          <a:lstStyle/>
          <a:p>
            <a:pPr marL="0" indent="0">
              <a:buClr>
                <a:schemeClr val="bg1"/>
              </a:buClr>
              <a:buNone/>
            </a:pPr>
            <a:r>
              <a:rPr lang="en-GB" b="1" dirty="0">
                <a:latin typeface="Roboto Light "/>
                <a:ea typeface="Roboto Light" panose="02000000000000000000" pitchFamily="2" charset="0"/>
                <a:cs typeface="Roboto Light" panose="02000000000000000000" pitchFamily="2" charset="0"/>
              </a:rPr>
              <a:t>www.ucas.com/apprenticeships</a:t>
            </a:r>
          </a:p>
        </p:txBody>
      </p:sp>
    </p:spTree>
    <p:custDataLst>
      <p:tags r:id="rId1"/>
    </p:custDataLst>
    <p:extLst>
      <p:ext uri="{BB962C8B-B14F-4D97-AF65-F5344CB8AC3E}">
        <p14:creationId xmlns:p14="http://schemas.microsoft.com/office/powerpoint/2010/main" val="2367068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D04384-29A2-75F0-23BD-3BD147D99562}"/>
              </a:ext>
            </a:extLst>
          </p:cNvPr>
          <p:cNvSpPr txBox="1">
            <a:spLocks/>
          </p:cNvSpPr>
          <p:nvPr/>
        </p:nvSpPr>
        <p:spPr>
          <a:xfrm>
            <a:off x="280780" y="2227055"/>
            <a:ext cx="4482718" cy="2057226"/>
          </a:xfrm>
          <a:prstGeom prst="rect">
            <a:avLst/>
          </a:prstGeom>
        </p:spPr>
        <p:txBody>
          <a:bodyPr vert="horz" lIns="68580" tIns="34290" rIns="68580" bIns="34290"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itle 1">
            <a:extLst>
              <a:ext uri="{FF2B5EF4-FFF2-40B4-BE49-F238E27FC236}">
                <a16:creationId xmlns:a16="http://schemas.microsoft.com/office/drawing/2014/main" id="{7307CD8D-3EF5-2C62-343F-BF0D1BCA9B82}"/>
              </a:ext>
            </a:extLst>
          </p:cNvPr>
          <p:cNvSpPr txBox="1">
            <a:spLocks/>
          </p:cNvSpPr>
          <p:nvPr/>
        </p:nvSpPr>
        <p:spPr>
          <a:xfrm>
            <a:off x="187646" y="437634"/>
            <a:ext cx="4114251" cy="404083"/>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Your pathways </a:t>
            </a:r>
            <a:r>
              <a:rPr kumimoji="0" lang="en-GB" sz="3600" b="1" i="0" u="none" strike="noStrike" kern="1200" cap="none" spc="0" normalizeH="0" baseline="0" noProof="0" dirty="0">
                <a:ln>
                  <a:noFill/>
                </a:ln>
                <a:solidFill>
                  <a:schemeClr val="accent1"/>
                </a:solidFill>
                <a:effectLst/>
                <a:uLnTx/>
                <a:uFillTx/>
                <a:latin typeface="Roboto Black" panose="02000000000000000000" pitchFamily="2" charset="0"/>
                <a:ea typeface="Roboto Black" panose="02000000000000000000" pitchFamily="2" charset="0"/>
                <a:cs typeface="Arial"/>
              </a:rPr>
              <a:t>Side by side</a:t>
            </a:r>
          </a:p>
        </p:txBody>
      </p:sp>
      <p:pic>
        <p:nvPicPr>
          <p:cNvPr id="9" name="Picture 8">
            <a:extLst>
              <a:ext uri="{FF2B5EF4-FFF2-40B4-BE49-F238E27FC236}">
                <a16:creationId xmlns:a16="http://schemas.microsoft.com/office/drawing/2014/main" id="{E2402DAA-9686-7D63-9817-C4757FF2F9DC}"/>
              </a:ext>
            </a:extLst>
          </p:cNvPr>
          <p:cNvPicPr>
            <a:picLocks noChangeAspect="1"/>
          </p:cNvPicPr>
          <p:nvPr/>
        </p:nvPicPr>
        <p:blipFill rotWithShape="1">
          <a:blip r:embed="rId3"/>
          <a:srcRect l="2991" t="1786" r="4056" b="3125"/>
          <a:stretch/>
        </p:blipFill>
        <p:spPr>
          <a:xfrm>
            <a:off x="5074083" y="752529"/>
            <a:ext cx="3824324" cy="3999580"/>
          </a:xfrm>
          <a:prstGeom prst="roundRect">
            <a:avLst>
              <a:gd name="adj" fmla="val 0"/>
            </a:avLst>
          </a:prstGeom>
        </p:spPr>
      </p:pic>
      <p:sp>
        <p:nvSpPr>
          <p:cNvPr id="11" name="TextBox 10">
            <a:extLst>
              <a:ext uri="{FF2B5EF4-FFF2-40B4-BE49-F238E27FC236}">
                <a16:creationId xmlns:a16="http://schemas.microsoft.com/office/drawing/2014/main" id="{AA1CF5FF-CE24-9060-0B6F-D85AC0C4542B}"/>
              </a:ext>
            </a:extLst>
          </p:cNvPr>
          <p:cNvSpPr txBox="1"/>
          <p:nvPr/>
        </p:nvSpPr>
        <p:spPr>
          <a:xfrm>
            <a:off x="280780" y="2055339"/>
            <a:ext cx="424328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When you register on ucas.com, you can sign up to be linked to relevant apprenticeship opportunities that match your profile.</a:t>
            </a:r>
          </a:p>
        </p:txBody>
      </p:sp>
    </p:spTree>
    <p:extLst>
      <p:ext uri="{BB962C8B-B14F-4D97-AF65-F5344CB8AC3E}">
        <p14:creationId xmlns:p14="http://schemas.microsoft.com/office/powerpoint/2010/main" val="3611542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3C0215F-F8A6-DF88-B024-F42723AE64C4}"/>
              </a:ext>
            </a:extLst>
          </p:cNvPr>
          <p:cNvSpPr txBox="1">
            <a:spLocks/>
          </p:cNvSpPr>
          <p:nvPr/>
        </p:nvSpPr>
        <p:spPr>
          <a:xfrm>
            <a:off x="303429" y="349506"/>
            <a:ext cx="8409138" cy="9954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GB" sz="3600" dirty="0">
                <a:solidFill>
                  <a:prstClr val="white"/>
                </a:solidFill>
                <a:latin typeface="Roboto Black" panose="02000000000000000000" pitchFamily="2" charset="0"/>
                <a:ea typeface="Roboto Black" panose="02000000000000000000" pitchFamily="2" charset="0"/>
                <a:cs typeface="Roboto Black" panose="02000000000000000000" pitchFamily="2" charset="0"/>
              </a:rPr>
              <a:t>6 steps to follow</a:t>
            </a:r>
          </a:p>
        </p:txBody>
      </p:sp>
      <p:sp>
        <p:nvSpPr>
          <p:cNvPr id="5" name="TextBox 4">
            <a:extLst>
              <a:ext uri="{FF2B5EF4-FFF2-40B4-BE49-F238E27FC236}">
                <a16:creationId xmlns:a16="http://schemas.microsoft.com/office/drawing/2014/main" id="{591AECD0-4618-A80F-6A05-A1DE8CFFF6D4}"/>
              </a:ext>
            </a:extLst>
          </p:cNvPr>
          <p:cNvSpPr txBox="1"/>
          <p:nvPr/>
        </p:nvSpPr>
        <p:spPr>
          <a:xfrm>
            <a:off x="7870475" y="1943332"/>
            <a:ext cx="1113130" cy="698727"/>
          </a:xfrm>
          <a:prstGeom prst="roundRect">
            <a:avLst/>
          </a:prstGeom>
          <a:noFill/>
          <a:ln w="25400">
            <a:solidFill>
              <a:srgbClr val="F37561"/>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Make an application</a:t>
            </a:r>
          </a:p>
        </p:txBody>
      </p:sp>
      <p:pic>
        <p:nvPicPr>
          <p:cNvPr id="16" name="Picture 15" descr="A white letter on a black background&#10;&#10;Description automatically generated">
            <a:extLst>
              <a:ext uri="{FF2B5EF4-FFF2-40B4-BE49-F238E27FC236}">
                <a16:creationId xmlns:a16="http://schemas.microsoft.com/office/drawing/2014/main" id="{116B7478-3F1B-DC89-DA1E-FFAF9A1E8C62}"/>
              </a:ext>
            </a:extLst>
          </p:cNvPr>
          <p:cNvPicPr>
            <a:picLocks noChangeAspect="1"/>
          </p:cNvPicPr>
          <p:nvPr/>
        </p:nvPicPr>
        <p:blipFill>
          <a:blip r:embed="rId3"/>
          <a:stretch>
            <a:fillRect/>
          </a:stretch>
        </p:blipFill>
        <p:spPr>
          <a:xfrm>
            <a:off x="7618995" y="395351"/>
            <a:ext cx="1093573" cy="328072"/>
          </a:xfrm>
          <a:prstGeom prst="rect">
            <a:avLst/>
          </a:prstGeom>
        </p:spPr>
      </p:pic>
      <p:grpSp>
        <p:nvGrpSpPr>
          <p:cNvPr id="3" name="Group 2">
            <a:extLst>
              <a:ext uri="{FF2B5EF4-FFF2-40B4-BE49-F238E27FC236}">
                <a16:creationId xmlns:a16="http://schemas.microsoft.com/office/drawing/2014/main" id="{B30EFC7E-6342-D1A8-477F-5D328BE0F4AA}"/>
              </a:ext>
            </a:extLst>
          </p:cNvPr>
          <p:cNvGrpSpPr/>
          <p:nvPr/>
        </p:nvGrpSpPr>
        <p:grpSpPr>
          <a:xfrm>
            <a:off x="160395" y="1482527"/>
            <a:ext cx="8823209" cy="1159532"/>
            <a:chOff x="160395" y="1482527"/>
            <a:chExt cx="8823209" cy="1159532"/>
          </a:xfrm>
        </p:grpSpPr>
        <p:sp>
          <p:nvSpPr>
            <p:cNvPr id="6" name="TextBox 5">
              <a:extLst>
                <a:ext uri="{FF2B5EF4-FFF2-40B4-BE49-F238E27FC236}">
                  <a16:creationId xmlns:a16="http://schemas.microsoft.com/office/drawing/2014/main" id="{D4470E38-6FCB-4721-D1A5-5D508D53BE86}"/>
                </a:ext>
              </a:extLst>
            </p:cNvPr>
            <p:cNvSpPr txBox="1">
              <a:spLocks noGrp="1" noRot="1" noMove="1" noResize="1" noEditPoints="1" noAdjustHandles="1" noChangeArrowheads="1" noChangeShapeType="1"/>
            </p:cNvSpPr>
            <p:nvPr/>
          </p:nvSpPr>
          <p:spPr>
            <a:xfrm>
              <a:off x="6630056" y="1943332"/>
              <a:ext cx="1076479" cy="698727"/>
            </a:xfrm>
            <a:prstGeom prst="roundRect">
              <a:avLst/>
            </a:prstGeom>
            <a:noFill/>
            <a:ln w="25400">
              <a:solidFill>
                <a:srgbClr val="15BCBC"/>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Search </a:t>
              </a:r>
              <a:b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for vacancies</a:t>
              </a:r>
            </a:p>
          </p:txBody>
        </p:sp>
        <p:sp>
          <p:nvSpPr>
            <p:cNvPr id="8" name="TextBox 7">
              <a:extLst>
                <a:ext uri="{FF2B5EF4-FFF2-40B4-BE49-F238E27FC236}">
                  <a16:creationId xmlns:a16="http://schemas.microsoft.com/office/drawing/2014/main" id="{CDB0D4DA-4DEB-E54F-E65F-0F3B9EB76DE0}"/>
                </a:ext>
              </a:extLst>
            </p:cNvPr>
            <p:cNvSpPr txBox="1"/>
            <p:nvPr/>
          </p:nvSpPr>
          <p:spPr>
            <a:xfrm>
              <a:off x="5347521" y="1943332"/>
              <a:ext cx="1118594" cy="698727"/>
            </a:xfrm>
            <a:prstGeom prst="roundRect">
              <a:avLst/>
            </a:prstGeom>
            <a:noFill/>
            <a:ln w="25400">
              <a:solidFill>
                <a:srgbClr val="00AEEF"/>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Build your profile</a:t>
              </a:r>
            </a:p>
          </p:txBody>
        </p:sp>
        <p:sp>
          <p:nvSpPr>
            <p:cNvPr id="9" name="TextBox 8">
              <a:extLst>
                <a:ext uri="{FF2B5EF4-FFF2-40B4-BE49-F238E27FC236}">
                  <a16:creationId xmlns:a16="http://schemas.microsoft.com/office/drawing/2014/main" id="{FDD8F222-BFEB-7B9D-087A-4960A449AD7D}"/>
                </a:ext>
              </a:extLst>
            </p:cNvPr>
            <p:cNvSpPr txBox="1"/>
            <p:nvPr/>
          </p:nvSpPr>
          <p:spPr>
            <a:xfrm>
              <a:off x="3379186" y="1943332"/>
              <a:ext cx="1804394" cy="698725"/>
            </a:xfrm>
            <a:prstGeom prst="roundRect">
              <a:avLst/>
            </a:prstGeom>
            <a:noFill/>
            <a:ln w="25400">
              <a:solidFill>
                <a:schemeClr val="accent6">
                  <a:lumMod val="75000"/>
                </a:schemeClr>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Explore subjects, courses, industries, job roles</a:t>
              </a:r>
            </a:p>
          </p:txBody>
        </p:sp>
        <p:sp>
          <p:nvSpPr>
            <p:cNvPr id="12" name="TextBox 11">
              <a:extLst>
                <a:ext uri="{FF2B5EF4-FFF2-40B4-BE49-F238E27FC236}">
                  <a16:creationId xmlns:a16="http://schemas.microsoft.com/office/drawing/2014/main" id="{0F857CA4-2A89-153D-D443-337EFFEAA2F0}"/>
                </a:ext>
              </a:extLst>
            </p:cNvPr>
            <p:cNvSpPr txBox="1"/>
            <p:nvPr/>
          </p:nvSpPr>
          <p:spPr>
            <a:xfrm>
              <a:off x="160395" y="1943332"/>
              <a:ext cx="989610" cy="698727"/>
            </a:xfrm>
            <a:prstGeom prst="roundRect">
              <a:avLst/>
            </a:prstGeom>
            <a:noFill/>
            <a:ln w="25400">
              <a:solidFill>
                <a:srgbClr val="FCAF17"/>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Register on UCAS Hub</a:t>
              </a:r>
            </a:p>
          </p:txBody>
        </p:sp>
        <p:cxnSp>
          <p:nvCxnSpPr>
            <p:cNvPr id="15" name="Straight Arrow Connector 14" descr="Arrow pointing right showing year / timeline">
              <a:extLst>
                <a:ext uri="{FF2B5EF4-FFF2-40B4-BE49-F238E27FC236}">
                  <a16:creationId xmlns:a16="http://schemas.microsoft.com/office/drawing/2014/main" id="{BE548661-65D4-0826-DB87-B36C64A6D9BE}"/>
                </a:ext>
              </a:extLst>
            </p:cNvPr>
            <p:cNvCxnSpPr>
              <a:cxnSpLocks/>
            </p:cNvCxnSpPr>
            <p:nvPr/>
          </p:nvCxnSpPr>
          <p:spPr>
            <a:xfrm>
              <a:off x="160395" y="1623912"/>
              <a:ext cx="8823209" cy="0"/>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C3D960-DD68-7D20-B6FC-8A3EF9E01DA0}"/>
                </a:ext>
              </a:extLst>
            </p:cNvPr>
            <p:cNvSpPr txBox="1"/>
            <p:nvPr/>
          </p:nvSpPr>
          <p:spPr>
            <a:xfrm>
              <a:off x="1313947" y="1943332"/>
              <a:ext cx="1901298" cy="698725"/>
            </a:xfrm>
            <a:prstGeom prst="roundRect">
              <a:avLst/>
            </a:prstGeom>
            <a:noFill/>
            <a:ln w="25400">
              <a:solidFill>
                <a:srgbClr val="7030A0"/>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Option to sign up to receive alerts on opportunities that match your profile </a:t>
              </a:r>
            </a:p>
          </p:txBody>
        </p:sp>
        <p:sp>
          <p:nvSpPr>
            <p:cNvPr id="19" name="Flowchart: Terminator 18">
              <a:extLst>
                <a:ext uri="{FF2B5EF4-FFF2-40B4-BE49-F238E27FC236}">
                  <a16:creationId xmlns:a16="http://schemas.microsoft.com/office/drawing/2014/main" id="{727A54EE-77C7-2E91-B393-4E75507688EA}"/>
                </a:ext>
              </a:extLst>
            </p:cNvPr>
            <p:cNvSpPr/>
            <p:nvPr/>
          </p:nvSpPr>
          <p:spPr>
            <a:xfrm>
              <a:off x="255320" y="148714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rPr>
                <a:t>Step 1</a:t>
              </a:r>
            </a:p>
          </p:txBody>
        </p:sp>
        <p:sp>
          <p:nvSpPr>
            <p:cNvPr id="20" name="Flowchart: Terminator 19">
              <a:extLst>
                <a:ext uri="{FF2B5EF4-FFF2-40B4-BE49-F238E27FC236}">
                  <a16:creationId xmlns:a16="http://schemas.microsoft.com/office/drawing/2014/main" id="{98C5BDE9-6B5C-3874-C0DF-C5BFB76A4D69}"/>
                </a:ext>
              </a:extLst>
            </p:cNvPr>
            <p:cNvSpPr/>
            <p:nvPr/>
          </p:nvSpPr>
          <p:spPr>
            <a:xfrm>
              <a:off x="1863095"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rPr>
                <a:t>Step 2</a:t>
              </a:r>
            </a:p>
          </p:txBody>
        </p:sp>
        <p:sp>
          <p:nvSpPr>
            <p:cNvPr id="21" name="Flowchart: Terminator 20">
              <a:extLst>
                <a:ext uri="{FF2B5EF4-FFF2-40B4-BE49-F238E27FC236}">
                  <a16:creationId xmlns:a16="http://schemas.microsoft.com/office/drawing/2014/main" id="{E7F592A1-9BCD-1B91-4F39-A610D47D090E}"/>
                </a:ext>
              </a:extLst>
            </p:cNvPr>
            <p:cNvSpPr/>
            <p:nvPr/>
          </p:nvSpPr>
          <p:spPr>
            <a:xfrm>
              <a:off x="3879882" y="1490732"/>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rPr>
                <a:t>Step 3</a:t>
              </a:r>
            </a:p>
          </p:txBody>
        </p:sp>
        <p:sp>
          <p:nvSpPr>
            <p:cNvPr id="22" name="Flowchart: Terminator 21">
              <a:extLst>
                <a:ext uri="{FF2B5EF4-FFF2-40B4-BE49-F238E27FC236}">
                  <a16:creationId xmlns:a16="http://schemas.microsoft.com/office/drawing/2014/main" id="{DA315A72-50BF-1FF9-5950-53B137C2153D}"/>
                </a:ext>
              </a:extLst>
            </p:cNvPr>
            <p:cNvSpPr/>
            <p:nvPr/>
          </p:nvSpPr>
          <p:spPr>
            <a:xfrm>
              <a:off x="5495169"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lang="en-GB" sz="1418" dirty="0">
                  <a:solidFill>
                    <a:prstClr val="white"/>
                  </a:solidFill>
                  <a:latin typeface="Roboto "/>
                </a:rPr>
                <a:t>Step 4</a:t>
              </a:r>
            </a:p>
          </p:txBody>
        </p:sp>
        <p:sp>
          <p:nvSpPr>
            <p:cNvPr id="23" name="Flowchart: Terminator 22">
              <a:extLst>
                <a:ext uri="{FF2B5EF4-FFF2-40B4-BE49-F238E27FC236}">
                  <a16:creationId xmlns:a16="http://schemas.microsoft.com/office/drawing/2014/main" id="{20914FDE-1E2D-59DC-73A2-FAB0BEEE070B}"/>
                </a:ext>
              </a:extLst>
            </p:cNvPr>
            <p:cNvSpPr/>
            <p:nvPr/>
          </p:nvSpPr>
          <p:spPr>
            <a:xfrm>
              <a:off x="6766794"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rPr>
                <a:t>Step 5</a:t>
              </a:r>
            </a:p>
          </p:txBody>
        </p:sp>
        <p:sp>
          <p:nvSpPr>
            <p:cNvPr id="24" name="Flowchart: Terminator 23">
              <a:extLst>
                <a:ext uri="{FF2B5EF4-FFF2-40B4-BE49-F238E27FC236}">
                  <a16:creationId xmlns:a16="http://schemas.microsoft.com/office/drawing/2014/main" id="{3685B311-7E35-4F30-6961-6606B1D75D01}"/>
                </a:ext>
              </a:extLst>
            </p:cNvPr>
            <p:cNvSpPr/>
            <p:nvPr/>
          </p:nvSpPr>
          <p:spPr>
            <a:xfrm>
              <a:off x="7997106"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rPr>
                <a:t>Step 6</a:t>
              </a:r>
            </a:p>
          </p:txBody>
        </p:sp>
      </p:grpSp>
      <p:pic>
        <p:nvPicPr>
          <p:cNvPr id="13" name="Picture 12" descr="A person sitting on a computer&#10;&#10;Description automatically generated">
            <a:extLst>
              <a:ext uri="{FF2B5EF4-FFF2-40B4-BE49-F238E27FC236}">
                <a16:creationId xmlns:a16="http://schemas.microsoft.com/office/drawing/2014/main" id="{F9E4E447-2D51-B8B6-818B-F1A2E6A79F82}"/>
              </a:ext>
            </a:extLst>
          </p:cNvPr>
          <p:cNvPicPr>
            <a:picLocks noChangeAspect="1"/>
          </p:cNvPicPr>
          <p:nvPr/>
        </p:nvPicPr>
        <p:blipFill rotWithShape="1">
          <a:blip r:embed="rId4">
            <a:extLst>
              <a:ext uri="{28A0092B-C50C-407E-A947-70E740481C1C}">
                <a14:useLocalDpi xmlns:a14="http://schemas.microsoft.com/office/drawing/2010/main" val="0"/>
              </a:ext>
            </a:extLst>
          </a:blip>
          <a:srcRect t="1295" b="26425"/>
          <a:stretch/>
        </p:blipFill>
        <p:spPr>
          <a:xfrm>
            <a:off x="-1" y="2871540"/>
            <a:ext cx="9144000" cy="2271960"/>
          </a:xfrm>
          <a:prstGeom prst="rect">
            <a:avLst/>
          </a:prstGeom>
        </p:spPr>
      </p:pic>
    </p:spTree>
    <p:custDataLst>
      <p:tags r:id="rId1"/>
    </p:custDataLst>
    <p:extLst>
      <p:ext uri="{BB962C8B-B14F-4D97-AF65-F5344CB8AC3E}">
        <p14:creationId xmlns:p14="http://schemas.microsoft.com/office/powerpoint/2010/main" val="3263124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the ground with a computer&#10;&#10;Description automatically generated with low confidence">
            <a:extLst>
              <a:ext uri="{FF2B5EF4-FFF2-40B4-BE49-F238E27FC236}">
                <a16:creationId xmlns:a16="http://schemas.microsoft.com/office/drawing/2014/main" id="{4DE8E68C-D57D-53BD-80DF-DF410B5EDC1D}"/>
              </a:ext>
            </a:extLst>
          </p:cNvPr>
          <p:cNvPicPr>
            <a:picLocks noGrp="1" noChangeAspect="1"/>
          </p:cNvPicPr>
          <p:nvPr>
            <p:ph type="pic" sz="quarter" idx="10"/>
          </p:nvPr>
        </p:nvPicPr>
        <p:blipFill rotWithShape="1">
          <a:blip r:embed="rId4"/>
          <a:srcRect l="27649" r="23825"/>
          <a:stretch/>
        </p:blipFill>
        <p:spPr>
          <a:xfrm>
            <a:off x="0" y="0"/>
            <a:ext cx="3437467" cy="5143500"/>
          </a:xfrm>
        </p:spPr>
      </p:pic>
      <p:sp>
        <p:nvSpPr>
          <p:cNvPr id="10" name="Text Placeholder 9">
            <a:extLst>
              <a:ext uri="{FF2B5EF4-FFF2-40B4-BE49-F238E27FC236}">
                <a16:creationId xmlns:a16="http://schemas.microsoft.com/office/drawing/2014/main" id="{84AA5C19-4158-4819-D4B1-4BAB1F2ABCA9}"/>
              </a:ext>
            </a:extLst>
          </p:cNvPr>
          <p:cNvSpPr>
            <a:spLocks noGrp="1"/>
          </p:cNvSpPr>
          <p:nvPr>
            <p:ph type="body" sz="quarter" idx="12"/>
          </p:nvPr>
        </p:nvSpPr>
        <p:spPr>
          <a:xfrm>
            <a:off x="3712612" y="662877"/>
            <a:ext cx="5144052" cy="4237057"/>
          </a:xfrm>
        </p:spPr>
        <p:txBody>
          <a:bodyPr/>
          <a:lstStyle/>
          <a:p>
            <a:pPr marL="0" indent="0">
              <a:buNone/>
            </a:pPr>
            <a:r>
              <a:rPr lang="en-GB" sz="3200" b="1" dirty="0">
                <a:latin typeface="Roboto "/>
                <a:ea typeface="+mn-ea"/>
                <a:cs typeface="+mn-cs"/>
              </a:rPr>
              <a:t>How can I apply?</a:t>
            </a:r>
            <a:endParaRPr lang="en-GB" sz="2000" dirty="0"/>
          </a:p>
          <a:p>
            <a:pPr>
              <a:buFont typeface="Arial" panose="020B0604020202020204" pitchFamily="34" charset="0"/>
              <a:buChar char="•"/>
            </a:pPr>
            <a:r>
              <a:rPr lang="en-GB" sz="1600" dirty="0">
                <a:effectLst/>
                <a:latin typeface="Roboto Light" panose="02000000000000000000" pitchFamily="2" charset="0"/>
              </a:rPr>
              <a:t>Applications are made directly through the company or the education provider.</a:t>
            </a:r>
          </a:p>
          <a:p>
            <a:pPr>
              <a:buFont typeface="Arial" panose="020B0604020202020204" pitchFamily="34" charset="0"/>
              <a:buChar char="•"/>
            </a:pPr>
            <a:r>
              <a:rPr lang="en-GB" sz="1600" dirty="0">
                <a:effectLst/>
                <a:latin typeface="Roboto Light" panose="02000000000000000000" pitchFamily="2" charset="0"/>
              </a:rPr>
              <a:t>There is no limit on the number of applications you can make.</a:t>
            </a:r>
          </a:p>
          <a:p>
            <a:pPr>
              <a:buFont typeface="Arial" panose="020B0604020202020204" pitchFamily="34" charset="0"/>
              <a:buChar char="•"/>
            </a:pPr>
            <a:r>
              <a:rPr lang="en-GB" sz="1600" dirty="0">
                <a:latin typeface="Roboto Light" panose="02000000000000000000" pitchFamily="2" charset="0"/>
              </a:rPr>
              <a:t>The application process might vary across vacancies, you could be asked for: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CV and Covering Letter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Application Form</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In App/Site application</a:t>
            </a:r>
          </a:p>
          <a:p>
            <a:pPr>
              <a:buFont typeface="Arial" panose="020B0604020202020204" pitchFamily="34" charset="0"/>
              <a:buChar char="•"/>
            </a:pPr>
            <a:r>
              <a:rPr lang="en-GB" sz="1600" dirty="0">
                <a:latin typeface="Roboto Light" panose="02000000000000000000" pitchFamily="2" charset="0"/>
              </a:rPr>
              <a:t>You can apply for universities and apprenticeships at the same time!</a:t>
            </a:r>
          </a:p>
          <a:p>
            <a:pPr marL="0" indent="0">
              <a:buNone/>
            </a:pPr>
            <a:endParaRPr lang="en-GB" sz="1400" dirty="0">
              <a:latin typeface="Roboto Light" panose="02000000000000000000" pitchFamily="2" charset="0"/>
            </a:endParaRPr>
          </a:p>
        </p:txBody>
      </p:sp>
    </p:spTree>
    <p:custDataLst>
      <p:tags r:id="rId1"/>
    </p:custDataLst>
    <p:extLst>
      <p:ext uri="{BB962C8B-B14F-4D97-AF65-F5344CB8AC3E}">
        <p14:creationId xmlns:p14="http://schemas.microsoft.com/office/powerpoint/2010/main" val="1665265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868DBA-7872-5A19-9B6A-712193655612}"/>
              </a:ext>
            </a:extLst>
          </p:cNvPr>
          <p:cNvSpPr>
            <a:spLocks noGrp="1"/>
          </p:cNvSpPr>
          <p:nvPr>
            <p:ph type="ctrTitle"/>
          </p:nvPr>
        </p:nvSpPr>
        <p:spPr/>
        <p:txBody>
          <a:bodyPr/>
          <a:lstStyle/>
          <a:p>
            <a:r>
              <a:rPr lang="en-GB" dirty="0"/>
              <a:t>UCAS Applications</a:t>
            </a:r>
            <a:br>
              <a:rPr lang="en-GB" dirty="0"/>
            </a:br>
            <a:r>
              <a:rPr lang="en-GB" sz="1800" dirty="0"/>
              <a:t>How to apply</a:t>
            </a:r>
          </a:p>
        </p:txBody>
      </p:sp>
      <p:sp>
        <p:nvSpPr>
          <p:cNvPr id="3" name="Subtitle 2">
            <a:extLst>
              <a:ext uri="{FF2B5EF4-FFF2-40B4-BE49-F238E27FC236}">
                <a16:creationId xmlns:a16="http://schemas.microsoft.com/office/drawing/2014/main" id="{958E8D8C-F81B-BDAB-3866-58EB57AEE22B}"/>
              </a:ext>
            </a:extLst>
          </p:cNvPr>
          <p:cNvSpPr>
            <a:spLocks noGrp="1"/>
          </p:cNvSpPr>
          <p:nvPr>
            <p:ph type="subTitle" idx="1"/>
          </p:nvPr>
        </p:nvSpPr>
        <p:spPr/>
        <p:txBody>
          <a:bodyPr/>
          <a:lstStyle/>
          <a:p>
            <a:endParaRPr lang="en-GB"/>
          </a:p>
        </p:txBody>
      </p:sp>
      <p:sp>
        <p:nvSpPr>
          <p:cNvPr id="5" name="Date Placeholder 4">
            <a:extLst>
              <a:ext uri="{FF2B5EF4-FFF2-40B4-BE49-F238E27FC236}">
                <a16:creationId xmlns:a16="http://schemas.microsoft.com/office/drawing/2014/main" id="{969923DA-E2F4-8FE7-58C2-FDF400EF2238}"/>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18 April 2024</a:t>
            </a:fld>
            <a:endParaRPr lang="en-US"/>
          </a:p>
        </p:txBody>
      </p:sp>
      <p:sp>
        <p:nvSpPr>
          <p:cNvPr id="6" name="Slide Number Placeholder 5">
            <a:extLst>
              <a:ext uri="{FF2B5EF4-FFF2-40B4-BE49-F238E27FC236}">
                <a16:creationId xmlns:a16="http://schemas.microsoft.com/office/drawing/2014/main" id="{39FF71B4-57BC-B4CA-352B-BF254F7C2B9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25</a:t>
            </a:fld>
            <a:endParaRPr lang="en-US"/>
          </a:p>
        </p:txBody>
      </p:sp>
      <p:sp>
        <p:nvSpPr>
          <p:cNvPr id="7" name="Footer Placeholder 6">
            <a:extLst>
              <a:ext uri="{FF2B5EF4-FFF2-40B4-BE49-F238E27FC236}">
                <a16:creationId xmlns:a16="http://schemas.microsoft.com/office/drawing/2014/main" id="{44AAEF27-3AE6-EC16-ECFD-1B5D29894A01}"/>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765177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83FAC9A-FBB3-421C-9782-C6B88FF772F4}"/>
              </a:ext>
            </a:extLst>
          </p:cNvPr>
          <p:cNvGraphicFramePr>
            <a:graphicFrameLocks/>
          </p:cNvGraphicFramePr>
          <p:nvPr/>
        </p:nvGraphicFramePr>
        <p:xfrm>
          <a:off x="110133" y="1363704"/>
          <a:ext cx="8923031" cy="3315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6A6BB90-90D7-4794-A5C4-0618AD5B8406}"/>
              </a:ext>
            </a:extLst>
          </p:cNvPr>
          <p:cNvSpPr txBox="1"/>
          <p:nvPr/>
        </p:nvSpPr>
        <p:spPr>
          <a:xfrm>
            <a:off x="339589" y="297327"/>
            <a:ext cx="753212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2834"/>
                </a:solidFill>
                <a:effectLst/>
                <a:uLnTx/>
                <a:uFillTx/>
                <a:latin typeface="Roboto "/>
                <a:ea typeface="Roboto Black" panose="02000000000000000000" pitchFamily="2" charset="0"/>
                <a:cs typeface="Arial"/>
              </a:rPr>
              <a:t>When to apply </a:t>
            </a:r>
            <a:r>
              <a:rPr kumimoji="0" lang="en-US" sz="3600" b="1" i="0" u="none" strike="noStrike" kern="1200" cap="none" spc="0" normalizeH="0" baseline="0" noProof="0" dirty="0">
                <a:ln>
                  <a:noFill/>
                </a:ln>
                <a:solidFill>
                  <a:srgbClr val="5DB88D"/>
                </a:solidFill>
                <a:effectLst/>
                <a:uLnTx/>
                <a:uFillTx/>
                <a:latin typeface="Roboto "/>
                <a:ea typeface="Roboto Black" panose="02000000000000000000" pitchFamily="2" charset="0"/>
                <a:cs typeface="Arial"/>
              </a:rPr>
              <a:t>2025 entry </a:t>
            </a:r>
          </a:p>
        </p:txBody>
      </p:sp>
      <p:sp>
        <p:nvSpPr>
          <p:cNvPr id="5" name="TextBox 4">
            <a:extLst>
              <a:ext uri="{FF2B5EF4-FFF2-40B4-BE49-F238E27FC236}">
                <a16:creationId xmlns:a16="http://schemas.microsoft.com/office/drawing/2014/main" id="{537FC07A-2BF2-D2A0-9632-D82FFDDA87E2}"/>
              </a:ext>
            </a:extLst>
          </p:cNvPr>
          <p:cNvSpPr txBox="1"/>
          <p:nvPr/>
        </p:nvSpPr>
        <p:spPr>
          <a:xfrm>
            <a:off x="292138" y="4688462"/>
            <a:ext cx="2235200" cy="33855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F2834"/>
                </a:solidFill>
                <a:effectLst/>
                <a:uLnTx/>
                <a:uFillTx/>
                <a:latin typeface="Roboto "/>
                <a:ea typeface="+mn-ea"/>
                <a:cs typeface="+mn-cs"/>
              </a:rPr>
              <a:t>* 18.00 UK time </a:t>
            </a:r>
          </a:p>
        </p:txBody>
      </p:sp>
    </p:spTree>
    <p:custDataLst>
      <p:tags r:id="rId1"/>
    </p:custDataLst>
    <p:extLst>
      <p:ext uri="{BB962C8B-B14F-4D97-AF65-F5344CB8AC3E}">
        <p14:creationId xmlns:p14="http://schemas.microsoft.com/office/powerpoint/2010/main" val="2354457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a:extLst>
              <a:ext uri="{FF2B5EF4-FFF2-40B4-BE49-F238E27FC236}">
                <a16:creationId xmlns:a16="http://schemas.microsoft.com/office/drawing/2014/main" id="{1F1039FA-77AA-36BB-5869-D888554FFF40}"/>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13ED7F5-D386-9F4E-93F6-FF04FAB3DF3D}" type="datetime4">
              <a:rPr kumimoji="0" lang="en-GB"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 April 2024</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31" name="Slide Number Placeholder 4">
            <a:extLst>
              <a:ext uri="{FF2B5EF4-FFF2-40B4-BE49-F238E27FC236}">
                <a16:creationId xmlns:a16="http://schemas.microsoft.com/office/drawing/2014/main" id="{29EF6172-6973-3D6F-2B10-E00001EEC573}"/>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1F2834"/>
                </a:solidFill>
                <a:effectLst/>
                <a:uLnTx/>
                <a:uFillTx/>
                <a:latin typeface="Calibri" panose="020F0502020204030204"/>
                <a:ea typeface="+mn-ea"/>
                <a:cs typeface="+mn-cs"/>
              </a:rPr>
              <a:t>|   </a:t>
            </a:r>
            <a:fld id="{D7A593A7-184A-6D43-8A36-702213271FF9}" type="slidenum">
              <a:rPr kumimoji="0" lang="en-US"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27</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33" name="Footer Placeholder 5">
            <a:extLst>
              <a:ext uri="{FF2B5EF4-FFF2-40B4-BE49-F238E27FC236}">
                <a16:creationId xmlns:a16="http://schemas.microsoft.com/office/drawing/2014/main" id="{4C82102F-6586-D6FD-0E6B-A992A7968F3C}"/>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1F2834"/>
                </a:solidFill>
                <a:effectLst/>
                <a:uLnTx/>
                <a:uFillTx/>
                <a:latin typeface="Calibri" panose="020F0502020204030204"/>
                <a:ea typeface="+mn-ea"/>
                <a:cs typeface="+mn-cs"/>
              </a:rPr>
              <a:t>Security marking: </a:t>
            </a:r>
            <a:r>
              <a:rPr kumimoji="0" lang="en-US" sz="900" b="1" i="0" u="none" strike="noStrike" kern="1200" cap="none" spc="0" normalizeH="0" baseline="0" noProof="0" dirty="0">
                <a:ln>
                  <a:noFill/>
                </a:ln>
                <a:solidFill>
                  <a:srgbClr val="1F2834"/>
                </a:solidFill>
                <a:effectLst/>
                <a:uLnTx/>
                <a:uFillTx/>
                <a:latin typeface="Calibri" panose="020F0502020204030204"/>
                <a:ea typeface="+mn-ea"/>
                <a:cs typeface="+mn-cs"/>
              </a:rPr>
              <a:t>PUBLIC</a:t>
            </a:r>
          </a:p>
        </p:txBody>
      </p:sp>
      <p:sp>
        <p:nvSpPr>
          <p:cNvPr id="21" name="Title 20">
            <a:extLst>
              <a:ext uri="{FF2B5EF4-FFF2-40B4-BE49-F238E27FC236}">
                <a16:creationId xmlns:a16="http://schemas.microsoft.com/office/drawing/2014/main" id="{D47C70A5-8D8C-45D2-8B69-E8C8FDB1F681}"/>
              </a:ext>
            </a:extLst>
          </p:cNvPr>
          <p:cNvSpPr>
            <a:spLocks noGrp="1"/>
          </p:cNvSpPr>
          <p:nvPr>
            <p:ph type="title" idx="4294967295"/>
          </p:nvPr>
        </p:nvSpPr>
        <p:spPr>
          <a:xfrm>
            <a:off x="307497" y="111846"/>
            <a:ext cx="7612063" cy="1017588"/>
          </a:xfrm>
        </p:spPr>
        <p:txBody>
          <a:bodyPr wrap="none" anchor="b">
            <a:normAutofit/>
          </a:bodyPr>
          <a:lstStyle/>
          <a:p>
            <a:r>
              <a:rPr lang="en-GB" dirty="0"/>
              <a:t>Key </a:t>
            </a:r>
            <a:r>
              <a:rPr lang="en-GB" dirty="0">
                <a:solidFill>
                  <a:schemeClr val="accent3"/>
                </a:solidFill>
              </a:rPr>
              <a:t>facts</a:t>
            </a:r>
          </a:p>
        </p:txBody>
      </p:sp>
      <p:graphicFrame>
        <p:nvGraphicFramePr>
          <p:cNvPr id="25" name="Content Placeholder 22">
            <a:extLst>
              <a:ext uri="{FF2B5EF4-FFF2-40B4-BE49-F238E27FC236}">
                <a16:creationId xmlns:a16="http://schemas.microsoft.com/office/drawing/2014/main" id="{3C2FEAEF-CD7A-9100-2C99-B172F5B83FCF}"/>
              </a:ext>
            </a:extLst>
          </p:cNvPr>
          <p:cNvGraphicFramePr/>
          <p:nvPr>
            <p:extLst>
              <p:ext uri="{D42A27DB-BD31-4B8C-83A1-F6EECF244321}">
                <p14:modId xmlns:p14="http://schemas.microsoft.com/office/powerpoint/2010/main" val="631197123"/>
              </p:ext>
            </p:extLst>
          </p:nvPr>
        </p:nvGraphicFramePr>
        <p:xfrm>
          <a:off x="215232" y="1430718"/>
          <a:ext cx="8526679" cy="3110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05036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B5EB98E-6325-45E1-BD2C-A74BFA3758F0}"/>
              </a:ext>
            </a:extLst>
          </p:cNvPr>
          <p:cNvSpPr>
            <a:spLocks noGrp="1"/>
          </p:cNvSpPr>
          <p:nvPr>
            <p:ph type="dt" sz="half" idx="2"/>
          </p:nvPr>
        </p:nvSpPr>
        <p:spPr/>
        <p:txBody>
          <a:bodyPr/>
          <a:lstStyle/>
          <a:p>
            <a:fld id="{E13ED7F5-D386-9F4E-93F6-FF04FAB3DF3D}" type="datetime4">
              <a:rPr lang="en-GB" smtClean="0"/>
              <a:pPr/>
              <a:t>18 April 2024</a:t>
            </a:fld>
            <a:endParaRPr lang="en-US"/>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28</a:t>
            </a:fld>
            <a:endParaRPr lang="en-US"/>
          </a:p>
        </p:txBody>
      </p:sp>
      <p:sp>
        <p:nvSpPr>
          <p:cNvPr id="5" name="Footer Placeholder 4">
            <a:extLst>
              <a:ext uri="{FF2B5EF4-FFF2-40B4-BE49-F238E27FC236}">
                <a16:creationId xmlns:a16="http://schemas.microsoft.com/office/drawing/2014/main" id="{997DFE93-68DE-4D48-A79D-CCAB81E704B1}"/>
              </a:ext>
            </a:extLst>
          </p:cNvPr>
          <p:cNvSpPr>
            <a:spLocks noGrp="1"/>
          </p:cNvSpPr>
          <p:nvPr>
            <p:ph type="ftr" sz="quarter" idx="3"/>
          </p:nvPr>
        </p:nvSpPr>
        <p:spPr/>
        <p:txBody>
          <a:bodyPr/>
          <a:lstStyle/>
          <a:p>
            <a:r>
              <a:rPr lang="en-US"/>
              <a:t>Security marking: </a:t>
            </a:r>
            <a:r>
              <a:rPr lang="en-US" b="1"/>
              <a:t>PUBLIC</a:t>
            </a:r>
          </a:p>
        </p:txBody>
      </p:sp>
      <p:sp>
        <p:nvSpPr>
          <p:cNvPr id="8" name="Content Placeholder 7">
            <a:extLst>
              <a:ext uri="{FF2B5EF4-FFF2-40B4-BE49-F238E27FC236}">
                <a16:creationId xmlns:a16="http://schemas.microsoft.com/office/drawing/2014/main" id="{EC17FF44-29E6-474B-AE83-BA249FF2919B}"/>
              </a:ext>
            </a:extLst>
          </p:cNvPr>
          <p:cNvSpPr>
            <a:spLocks noGrp="1"/>
          </p:cNvSpPr>
          <p:nvPr>
            <p:ph idx="4294967295"/>
          </p:nvPr>
        </p:nvSpPr>
        <p:spPr>
          <a:xfrm>
            <a:off x="282976" y="1112232"/>
            <a:ext cx="8569325" cy="3662363"/>
          </a:xfrm>
        </p:spPr>
        <p:txBody>
          <a:bodyPr/>
          <a:lstStyle/>
          <a:p>
            <a:pPr lvl="0">
              <a:lnSpc>
                <a:spcPct val="100000"/>
              </a:lnSpc>
              <a:spcBef>
                <a:spcPts val="300"/>
              </a:spcBef>
              <a:spcAft>
                <a:spcPts val="300"/>
              </a:spcAft>
              <a:buClr>
                <a:srgbClr val="FB705B"/>
              </a:buClr>
              <a:buFont typeface="Arial" panose="020B0604020202020204" pitchFamily="34" charset="0"/>
              <a:buChar char="•"/>
            </a:pPr>
            <a:r>
              <a:rPr lang="en-GB" sz="1600" b="1" dirty="0">
                <a:latin typeface="Roboto Light" panose="02000000000000000000" pitchFamily="2" charset="0"/>
              </a:rPr>
              <a:t>Style</a:t>
            </a:r>
            <a:r>
              <a:rPr lang="en-GB" sz="1600" dirty="0">
                <a:latin typeface="Roboto Light" panose="02000000000000000000" pitchFamily="2" charset="0"/>
              </a:rPr>
              <a:t> – from traditional, with a </a:t>
            </a:r>
            <a:r>
              <a:rPr lang="en-US" sz="1600" dirty="0">
                <a:latin typeface="Roboto Light" panose="02000000000000000000" pitchFamily="2" charset="0"/>
              </a:rPr>
              <a:t>focus on subject-based courses and research, to modern universities/colleges, with a greater focus on vocational courses.</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Location</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some are in large cities, others in small towns, by the coast or in the countryside – it’s all a major influence on the environment and lifestyle.</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Size</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larger universities can have more than 20,000 students, whereas some of the smallest have only a few thousand.</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Culture and facilities </a:t>
            </a:r>
            <a:r>
              <a:rPr lang="en-GB" sz="1600" dirty="0">
                <a:latin typeface="Roboto Light" panose="02000000000000000000" pitchFamily="2" charset="0"/>
              </a:rPr>
              <a:t>– </a:t>
            </a:r>
            <a:r>
              <a:rPr lang="en-US" sz="1600" dirty="0">
                <a:latin typeface="Roboto Light" panose="02000000000000000000" pitchFamily="2" charset="0"/>
              </a:rPr>
              <a:t>influenced by a range of factors, including the diversity of students who attend.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What graduates do </a:t>
            </a:r>
            <a:r>
              <a:rPr lang="en-GB" sz="1600" dirty="0">
                <a:latin typeface="Roboto Light" panose="02000000000000000000" pitchFamily="2" charset="0"/>
              </a:rPr>
              <a:t>– </a:t>
            </a:r>
            <a:r>
              <a:rPr lang="en-US" sz="1600" dirty="0">
                <a:latin typeface="Roboto Light" panose="02000000000000000000" pitchFamily="2" charset="0"/>
              </a:rPr>
              <a:t>all universities collect destination statistics; it can be useful to find out what jobs or further study students go on to.</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Tuition fees </a:t>
            </a:r>
            <a:r>
              <a:rPr lang="en-GB" sz="1600" dirty="0">
                <a:latin typeface="Roboto Light" panose="02000000000000000000" pitchFamily="2" charset="0"/>
              </a:rPr>
              <a:t>– can </a:t>
            </a:r>
            <a:r>
              <a:rPr lang="en-US" sz="1600" dirty="0">
                <a:latin typeface="Roboto Light" panose="02000000000000000000" pitchFamily="2" charset="0"/>
              </a:rPr>
              <a:t>vary between universities and colleges; check if there are scholarships or bursaries available.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Living costs </a:t>
            </a:r>
            <a:r>
              <a:rPr lang="en-GB" sz="1600" dirty="0">
                <a:latin typeface="Roboto Light" panose="02000000000000000000" pitchFamily="2" charset="0"/>
              </a:rPr>
              <a:t>– </a:t>
            </a:r>
            <a:r>
              <a:rPr lang="en-US" sz="1600" dirty="0">
                <a:latin typeface="Roboto Light" panose="02000000000000000000" pitchFamily="2" charset="0"/>
              </a:rPr>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idx="4294967295"/>
          </p:nvPr>
        </p:nvSpPr>
        <p:spPr>
          <a:xfrm>
            <a:off x="390144" y="-134112"/>
            <a:ext cx="7610475" cy="1019175"/>
          </a:xfrm>
        </p:spPr>
        <p:txBody>
          <a:bodyPr/>
          <a:lstStyle/>
          <a:p>
            <a:r>
              <a:rPr lang="en-GB" dirty="0">
                <a:latin typeface="Roboto "/>
              </a:rPr>
              <a:t>Choosing the right </a:t>
            </a:r>
            <a:r>
              <a:rPr lang="en-GB" dirty="0">
                <a:solidFill>
                  <a:schemeClr val="accent3"/>
                </a:solidFill>
                <a:latin typeface="Roboto "/>
              </a:rPr>
              <a:t>place</a:t>
            </a:r>
            <a:r>
              <a:rPr lang="en-GB" dirty="0">
                <a:latin typeface="Roboto "/>
              </a:rPr>
              <a:t> for you</a:t>
            </a:r>
          </a:p>
        </p:txBody>
      </p:sp>
    </p:spTree>
    <p:extLst>
      <p:ext uri="{BB962C8B-B14F-4D97-AF65-F5344CB8AC3E}">
        <p14:creationId xmlns:p14="http://schemas.microsoft.com/office/powerpoint/2010/main" val="126271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13FE91-FDCE-4E2A-9A45-9B79478B67FF}"/>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29</a:t>
            </a:fld>
            <a:endParaRPr lang="en-US"/>
          </a:p>
        </p:txBody>
      </p:sp>
      <p:sp>
        <p:nvSpPr>
          <p:cNvPr id="6" name="Footer Placeholder 5">
            <a:extLst>
              <a:ext uri="{FF2B5EF4-FFF2-40B4-BE49-F238E27FC236}">
                <a16:creationId xmlns:a16="http://schemas.microsoft.com/office/drawing/2014/main" id="{7893345F-0F53-49CD-8B30-84AB8E55CAD9}"/>
              </a:ext>
            </a:extLst>
          </p:cNvPr>
          <p:cNvSpPr>
            <a:spLocks noGrp="1"/>
          </p:cNvSpPr>
          <p:nvPr>
            <p:ph type="ftr" sz="quarter" idx="3"/>
          </p:nvPr>
        </p:nvSpPr>
        <p:spPr/>
        <p:txBody>
          <a:bodyPr/>
          <a:lstStyle/>
          <a:p>
            <a:r>
              <a:rPr lang="en-US"/>
              <a:t>Security marking: </a:t>
            </a:r>
            <a:r>
              <a:rPr lang="en-US" b="1"/>
              <a:t>PUBLIC</a:t>
            </a:r>
          </a:p>
        </p:txBody>
      </p:sp>
      <p:sp>
        <p:nvSpPr>
          <p:cNvPr id="7" name="Content Placeholder 6">
            <a:extLst>
              <a:ext uri="{FF2B5EF4-FFF2-40B4-BE49-F238E27FC236}">
                <a16:creationId xmlns:a16="http://schemas.microsoft.com/office/drawing/2014/main" id="{07B1A84A-3FF6-4425-9876-D066F4A933F5}"/>
              </a:ext>
            </a:extLst>
          </p:cNvPr>
          <p:cNvSpPr>
            <a:spLocks noGrp="1"/>
          </p:cNvSpPr>
          <p:nvPr>
            <p:ph idx="4294967295"/>
          </p:nvPr>
        </p:nvSpPr>
        <p:spPr>
          <a:xfrm>
            <a:off x="287338" y="1308605"/>
            <a:ext cx="8569325" cy="3735388"/>
          </a:xfrm>
        </p:spPr>
        <p:txBody>
          <a:bodyPr/>
          <a:lstStyle/>
          <a:p>
            <a:pPr>
              <a:buClr>
                <a:schemeClr val="accent1"/>
              </a:buClr>
              <a:buFont typeface="Arial" panose="020B0604020202020204" pitchFamily="34" charset="0"/>
              <a:buChar char="•"/>
            </a:pPr>
            <a:r>
              <a:rPr lang="en-GB" sz="1800" dirty="0">
                <a:latin typeface="Roboto Light" panose="02000000000000000000" pitchFamily="2" charset="0"/>
              </a:rPr>
              <a:t>What does the course cover?</a:t>
            </a:r>
          </a:p>
          <a:p>
            <a:pPr lvl="0">
              <a:lnSpc>
                <a:spcPct val="100000"/>
              </a:lnSpc>
              <a:buClr>
                <a:schemeClr val="accent1"/>
              </a:buClr>
              <a:buFont typeface="Arial" panose="020B0604020202020204" pitchFamily="34" charset="0"/>
              <a:buChar char="•"/>
            </a:pPr>
            <a:r>
              <a:rPr lang="en-GB" sz="1800" dirty="0">
                <a:latin typeface="Roboto Light" panose="02000000000000000000" pitchFamily="2" charset="0"/>
              </a:rPr>
              <a:t>Courses with the same title may be very different. </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Look carefully at the core course content, and the range of optional studies/modules available. </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Which modules are the most interesting and relevant to your career aspirations?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See if the course or university/college offers any internship, placement, or study abroad opportunities.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How is the course taught </a:t>
            </a:r>
            <a:r>
              <a:rPr lang="en-GB" sz="1800" dirty="0">
                <a:latin typeface="Roboto Light" panose="02000000000000000000" pitchFamily="2" charset="0"/>
              </a:rPr>
              <a:t>–</a:t>
            </a:r>
            <a:r>
              <a:rPr lang="en-US" sz="1800" dirty="0">
                <a:latin typeface="Roboto Light" panose="02000000000000000000" pitchFamily="2" charset="0"/>
              </a:rPr>
              <a:t> structured teaching, or more independent research? How many lectures are there, and how much group work will be done in seminars?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How is the course assessed?</a:t>
            </a:r>
          </a:p>
          <a:p>
            <a:pPr marL="0" indent="0">
              <a:buNone/>
            </a:pPr>
            <a:endParaRPr lang="en-GB" sz="1600" dirty="0"/>
          </a:p>
        </p:txBody>
      </p:sp>
      <p:sp>
        <p:nvSpPr>
          <p:cNvPr id="3" name="Title 2">
            <a:extLst>
              <a:ext uri="{FF2B5EF4-FFF2-40B4-BE49-F238E27FC236}">
                <a16:creationId xmlns:a16="http://schemas.microsoft.com/office/drawing/2014/main" id="{29FD51D6-BBD9-420F-86CC-B7F50717FF69}"/>
              </a:ext>
            </a:extLst>
          </p:cNvPr>
          <p:cNvSpPr>
            <a:spLocks noGrp="1"/>
          </p:cNvSpPr>
          <p:nvPr>
            <p:ph type="title" idx="4294967295"/>
          </p:nvPr>
        </p:nvSpPr>
        <p:spPr>
          <a:xfrm>
            <a:off x="291506" y="42383"/>
            <a:ext cx="7610475" cy="1019175"/>
          </a:xfrm>
        </p:spPr>
        <p:txBody>
          <a:bodyPr/>
          <a:lstStyle/>
          <a:p>
            <a:r>
              <a:rPr lang="en-GB" dirty="0">
                <a:latin typeface="Roboto "/>
              </a:rPr>
              <a:t>Choosing the right </a:t>
            </a:r>
            <a:r>
              <a:rPr lang="en-GB" dirty="0">
                <a:solidFill>
                  <a:schemeClr val="accent3"/>
                </a:solidFill>
                <a:latin typeface="Roboto "/>
              </a:rPr>
              <a:t>course</a:t>
            </a:r>
            <a:r>
              <a:rPr lang="en-GB" dirty="0">
                <a:latin typeface="Roboto "/>
              </a:rPr>
              <a:t> for you</a:t>
            </a:r>
          </a:p>
        </p:txBody>
      </p:sp>
    </p:spTree>
    <p:extLst>
      <p:ext uri="{BB962C8B-B14F-4D97-AF65-F5344CB8AC3E}">
        <p14:creationId xmlns:p14="http://schemas.microsoft.com/office/powerpoint/2010/main" val="749788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F77D271-34B5-18E6-0DF3-6D3CADC6A3ED}"/>
              </a:ext>
            </a:extLst>
          </p:cNvPr>
          <p:cNvSpPr>
            <a:spLocks noGrp="1"/>
          </p:cNvSpPr>
          <p:nvPr>
            <p:ph type="ctrTitle"/>
          </p:nvPr>
        </p:nvSpPr>
        <p:spPr/>
        <p:txBody>
          <a:bodyPr/>
          <a:lstStyle/>
          <a:p>
            <a:r>
              <a:rPr lang="en-GB" dirty="0"/>
              <a:t>What Next?</a:t>
            </a:r>
            <a:br>
              <a:rPr lang="en-GB" dirty="0"/>
            </a:br>
            <a:r>
              <a:rPr lang="en-GB" sz="1800" dirty="0"/>
              <a:t>Discovery with UCAS</a:t>
            </a:r>
          </a:p>
        </p:txBody>
      </p:sp>
      <p:sp>
        <p:nvSpPr>
          <p:cNvPr id="11" name="Subtitle 10">
            <a:extLst>
              <a:ext uri="{FF2B5EF4-FFF2-40B4-BE49-F238E27FC236}">
                <a16:creationId xmlns:a16="http://schemas.microsoft.com/office/drawing/2014/main" id="{A6CE0A13-FE0B-468D-2C66-513DA00D94DF}"/>
              </a:ext>
            </a:extLst>
          </p:cNvPr>
          <p:cNvSpPr>
            <a:spLocks noGrp="1"/>
          </p:cNvSpPr>
          <p:nvPr>
            <p:ph type="subTitle" idx="1"/>
          </p:nvPr>
        </p:nvSpPr>
        <p:spPr/>
        <p:txBody>
          <a:bodyPr/>
          <a:lstStyle/>
          <a:p>
            <a:endParaRPr lang="en-GB"/>
          </a:p>
        </p:txBody>
      </p:sp>
      <p:sp>
        <p:nvSpPr>
          <p:cNvPr id="6" name="Date Placeholder 5">
            <a:extLst>
              <a:ext uri="{FF2B5EF4-FFF2-40B4-BE49-F238E27FC236}">
                <a16:creationId xmlns:a16="http://schemas.microsoft.com/office/drawing/2014/main" id="{19EF66E4-4637-8839-C749-32DF1C1118DE}"/>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18 April 2024</a:t>
            </a:fld>
            <a:endParaRPr lang="en-US"/>
          </a:p>
        </p:txBody>
      </p:sp>
      <p:sp>
        <p:nvSpPr>
          <p:cNvPr id="7" name="Slide Number Placeholder 6">
            <a:extLst>
              <a:ext uri="{FF2B5EF4-FFF2-40B4-BE49-F238E27FC236}">
                <a16:creationId xmlns:a16="http://schemas.microsoft.com/office/drawing/2014/main" id="{499E77A5-7AE3-7082-BF90-E11E1C279B9F}"/>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a:t>
            </a:fld>
            <a:endParaRPr lang="en-US"/>
          </a:p>
        </p:txBody>
      </p:sp>
      <p:sp>
        <p:nvSpPr>
          <p:cNvPr id="8" name="Footer Placeholder 7">
            <a:extLst>
              <a:ext uri="{FF2B5EF4-FFF2-40B4-BE49-F238E27FC236}">
                <a16:creationId xmlns:a16="http://schemas.microsoft.com/office/drawing/2014/main" id="{5F5D06F6-5360-0E26-68D0-103398D30761}"/>
              </a:ext>
            </a:extLst>
          </p:cNvPr>
          <p:cNvSpPr>
            <a:spLocks noGrp="1"/>
          </p:cNvSpPr>
          <p:nvPr>
            <p:ph type="ftr" sz="quarter" idx="4294967295"/>
          </p:nvPr>
        </p:nvSpPr>
        <p:spPr>
          <a:xfrm>
            <a:off x="0" y="4865688"/>
            <a:ext cx="4483100" cy="225425"/>
          </a:xfrm>
        </p:spPr>
        <p:txBody>
          <a:bodyPr/>
          <a:lstStyle/>
          <a:p>
            <a:r>
              <a:rPr lang="en-US" dirty="0"/>
              <a:t>Security marking: </a:t>
            </a:r>
            <a:r>
              <a:rPr lang="en-US" b="1" dirty="0"/>
              <a:t>PUBLIC</a:t>
            </a:r>
          </a:p>
        </p:txBody>
      </p:sp>
    </p:spTree>
    <p:extLst>
      <p:ext uri="{BB962C8B-B14F-4D97-AF65-F5344CB8AC3E}">
        <p14:creationId xmlns:p14="http://schemas.microsoft.com/office/powerpoint/2010/main" val="2563205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770341"/>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latin typeface="Roboto "/>
              </a:rPr>
              <a:t>Completing the UCAS </a:t>
            </a:r>
            <a:r>
              <a:rPr lang="en-US" dirty="0">
                <a:solidFill>
                  <a:schemeClr val="accent3"/>
                </a:solidFill>
                <a:latin typeface="Roboto "/>
              </a:rPr>
              <a:t>application</a:t>
            </a:r>
          </a:p>
        </p:txBody>
      </p:sp>
      <p:graphicFrame>
        <p:nvGraphicFramePr>
          <p:cNvPr id="7" name="Diagram 6">
            <a:extLst>
              <a:ext uri="{FF2B5EF4-FFF2-40B4-BE49-F238E27FC236}">
                <a16:creationId xmlns:a16="http://schemas.microsoft.com/office/drawing/2014/main" id="{9C78A0A7-60D0-4266-9D1D-293B5DF17019}"/>
              </a:ext>
            </a:extLst>
          </p:cNvPr>
          <p:cNvGraphicFramePr>
            <a:graphicFrameLocks noGrp="1" noDrilldown="1" noMove="1" noResize="1"/>
          </p:cNvGraphicFramePr>
          <p:nvPr>
            <p:extLst>
              <p:ext uri="{D42A27DB-BD31-4B8C-83A1-F6EECF244321}">
                <p14:modId xmlns:p14="http://schemas.microsoft.com/office/powerpoint/2010/main" val="1740424391"/>
              </p:ext>
            </p:extLst>
          </p:nvPr>
        </p:nvGraphicFramePr>
        <p:xfrm>
          <a:off x="83615" y="960674"/>
          <a:ext cx="8850980" cy="4182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30</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p:txBody>
          <a:bodyPr>
            <a:normAutofit/>
          </a:bodyPr>
          <a:lstStyle/>
          <a:p>
            <a:r>
              <a:rPr lang="en-GB" sz="3600" dirty="0">
                <a:solidFill>
                  <a:schemeClr val="accent3"/>
                </a:solidFill>
                <a:latin typeface="Roboto "/>
              </a:rPr>
              <a:t>Linking</a:t>
            </a:r>
            <a:r>
              <a:rPr lang="en-GB" sz="3600" dirty="0">
                <a:latin typeface="Roboto "/>
              </a:rPr>
              <a:t> to a centre</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r="5563"/>
          <a:stretch/>
        </p:blipFill>
        <p:spPr>
          <a:xfrm>
            <a:off x="4850046" y="1196632"/>
            <a:ext cx="3765515" cy="3058933"/>
          </a:xfrm>
          <a:prstGeom prst="roundRect">
            <a:avLst>
              <a:gd name="adj" fmla="val 0"/>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sz="half" idx="2"/>
          </p:nvPr>
        </p:nvSpPr>
        <p:spPr>
          <a:xfrm>
            <a:off x="287338" y="1487632"/>
            <a:ext cx="3832175" cy="2858691"/>
          </a:xfrm>
        </p:spPr>
        <p:txBody>
          <a:bodyPr>
            <a:noAutofit/>
          </a:bodyPr>
          <a:lstStyle/>
          <a:p>
            <a:pPr marL="285750" indent="-285750">
              <a:lnSpc>
                <a:spcPct val="100000"/>
              </a:lnSpc>
              <a:buFont typeface="Arial" panose="020B0604020202020204" pitchFamily="34" charset="0"/>
              <a:buChar char="•"/>
            </a:pPr>
            <a:r>
              <a:rPr lang="en-GB" sz="1600" b="0" i="0" dirty="0">
                <a:solidFill>
                  <a:srgbClr val="333333"/>
                </a:solidFill>
                <a:effectLst/>
                <a:latin typeface="Roboto Light" panose="02000000000000000000" pitchFamily="2" charset="0"/>
              </a:rPr>
              <a:t>If you’re applying with the help of a school, college or centre you should enter their ‘</a:t>
            </a:r>
            <a:r>
              <a:rPr lang="en-GB" sz="1600" b="1" dirty="0">
                <a:solidFill>
                  <a:srgbClr val="E31873"/>
                </a:solidFill>
                <a:latin typeface="Roboto Light" panose="02000000000000000000" pitchFamily="2" charset="0"/>
              </a:rPr>
              <a:t>buzzword</a:t>
            </a:r>
            <a:r>
              <a:rPr lang="en-GB" sz="1600" b="0" i="0" dirty="0">
                <a:solidFill>
                  <a:srgbClr val="333333"/>
                </a:solidFill>
                <a:effectLst/>
                <a:latin typeface="Roboto Light" panose="02000000000000000000" pitchFamily="2" charset="0"/>
              </a:rPr>
              <a:t>’ to link your application to them.</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The buzzword is a unique code set by your school, college or centre. </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By linking your application you’re giving your school, college or centre permission to view and track your application. </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It also means they’ll provide you with a reference and send your application to UCAS on your behalf. </a:t>
            </a:r>
          </a:p>
        </p:txBody>
      </p:sp>
    </p:spTree>
    <p:custDataLst>
      <p:tags r:id="rId1"/>
    </p:custDataLst>
    <p:extLst>
      <p:ext uri="{BB962C8B-B14F-4D97-AF65-F5344CB8AC3E}">
        <p14:creationId xmlns:p14="http://schemas.microsoft.com/office/powerpoint/2010/main" val="2296964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14C448F-F2D0-44CB-E834-53E2FA88B96A}"/>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238" r="958"/>
          <a:stretch/>
        </p:blipFill>
        <p:spPr bwMode="auto">
          <a:xfrm>
            <a:off x="3918907" y="1078509"/>
            <a:ext cx="4871802" cy="364204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459081" y="28872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Application </a:t>
            </a:r>
            <a:r>
              <a:rPr kumimoji="0" lang="en-GB" sz="3200" b="1" i="0" u="none" strike="noStrike" kern="1200" cap="none" spc="0" normalizeH="0" baseline="0" noProof="0" dirty="0">
                <a:ln>
                  <a:noFill/>
                </a:ln>
                <a:solidFill>
                  <a:srgbClr val="5DB88D"/>
                </a:solidFill>
                <a:effectLst/>
                <a:uLnTx/>
                <a:uFillTx/>
                <a:latin typeface="Roboto" panose="02000000000000000000" pitchFamily="2" charset="0"/>
                <a:ea typeface="Roboto" panose="02000000000000000000" pitchFamily="2" charset="0"/>
                <a:cs typeface="Roboto" panose="02000000000000000000" pitchFamily="2" charset="0"/>
              </a:rPr>
              <a:t>profile</a:t>
            </a:r>
            <a:r>
              <a:rPr kumimoji="0" lang="en-GB"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8" name="Content Placeholder 4">
            <a:extLst>
              <a:ext uri="{FF2B5EF4-FFF2-40B4-BE49-F238E27FC236}">
                <a16:creationId xmlns:a16="http://schemas.microsoft.com/office/drawing/2014/main" id="{1AD2F6EA-CD16-31D2-D737-F7CAC652605D}"/>
              </a:ext>
            </a:extLst>
          </p:cNvPr>
          <p:cNvSpPr>
            <a:spLocks noGrp="1"/>
          </p:cNvSpPr>
          <p:nvPr>
            <p:ph type="body" idx="1"/>
          </p:nvPr>
        </p:nvSpPr>
        <p:spPr>
          <a:xfrm>
            <a:off x="460375" y="1401694"/>
            <a:ext cx="8223250" cy="3562514"/>
          </a:xfrm>
          <a:ln>
            <a:noFill/>
          </a:ln>
        </p:spPr>
        <p:txBody>
          <a:bodyPr vert="horz" wrap="square" lIns="0" tIns="0" rIns="0" bIns="0" rtlCol="0">
            <a:spAutoFit/>
          </a:bodyPr>
          <a:lstStyle/>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Personal details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Nationality details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Where you live</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Contact details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Supporting information</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Finance and funding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Diversity and inclusion*</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More about you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endParaRPr lang="en-GB" sz="1650" dirty="0">
              <a:solidFill>
                <a:schemeClr val="bg1"/>
              </a:solidFill>
              <a:latin typeface="Roboto" panose="02000000000000000000" pitchFamily="2" charset="0"/>
              <a:ea typeface="Roboto" panose="02000000000000000000" pitchFamily="2" charset="0"/>
              <a:cs typeface="Roboto" panose="02000000000000000000" pitchFamily="2" charset="0"/>
            </a:endParaRPr>
          </a:p>
          <a:p>
            <a:pPr defTabSz="685783">
              <a:spcBef>
                <a:spcPts val="300"/>
              </a:spcBef>
              <a:spcAft>
                <a:spcPts val="300"/>
              </a:spcAft>
              <a:buClr>
                <a:srgbClr val="FBAF17"/>
              </a:buClr>
              <a:tabLst>
                <a:tab pos="1701755" algn="l"/>
                <a:tab pos="2954261" algn="l"/>
              </a:tabLst>
            </a:pPr>
            <a:r>
              <a:rPr lang="en-GB" sz="1200" dirty="0">
                <a:solidFill>
                  <a:schemeClr val="bg1"/>
                </a:solidFill>
                <a:latin typeface="Calibri Light" panose="020F0302020204030204"/>
                <a:ea typeface="MS PGothic"/>
                <a:cs typeface="Calibri"/>
              </a:rPr>
              <a:t>* (for students with a UK home address)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endParaRPr lang="en-GB" sz="165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646332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B129C-C36B-C4A8-7F4F-C0F707E84902}"/>
              </a:ext>
            </a:extLst>
          </p:cNvPr>
          <p:cNvPicPr>
            <a:picLocks noGrp="1" noRot="1" noChangeAspect="1" noMove="1" noResize="1" noEditPoints="1" noAdjustHandles="1" noChangeArrowheads="1" noChangeShapeType="1" noCrop="1"/>
          </p:cNvPicPr>
          <p:nvPr/>
        </p:nvPicPr>
        <p:blipFill rotWithShape="1">
          <a:blip r:embed="rId4"/>
          <a:srcRect r="4153"/>
          <a:stretch/>
        </p:blipFill>
        <p:spPr>
          <a:xfrm>
            <a:off x="3562556" y="1112730"/>
            <a:ext cx="5435971" cy="3693494"/>
          </a:xfrm>
          <a:prstGeom prst="rect">
            <a:avLst/>
          </a:prstGeom>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459081" y="28872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Your </a:t>
            </a:r>
            <a:r>
              <a:rPr kumimoji="0" lang="en-GB" sz="3200" b="1" i="0" u="none" strike="noStrike" kern="1200" cap="none" spc="0" normalizeH="0" baseline="0" noProof="0" dirty="0">
                <a:ln>
                  <a:noFill/>
                </a:ln>
                <a:solidFill>
                  <a:srgbClr val="5DB88D"/>
                </a:solidFill>
                <a:effectLst/>
                <a:uLnTx/>
                <a:uFillTx/>
                <a:latin typeface="Roboto" panose="02000000000000000000" pitchFamily="2" charset="0"/>
                <a:ea typeface="Roboto" panose="02000000000000000000" pitchFamily="2" charset="0"/>
                <a:cs typeface="Roboto" panose="02000000000000000000" pitchFamily="2" charset="0"/>
              </a:rPr>
              <a:t>experiences</a:t>
            </a:r>
            <a:r>
              <a:rPr kumimoji="0" lang="en-GB"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0" name="Content Placeholder 9">
            <a:extLst>
              <a:ext uri="{FF2B5EF4-FFF2-40B4-BE49-F238E27FC236}">
                <a16:creationId xmlns:a16="http://schemas.microsoft.com/office/drawing/2014/main" id="{D5C05CBA-2907-EC8F-973F-FA88658A4591}"/>
              </a:ext>
            </a:extLst>
          </p:cNvPr>
          <p:cNvSpPr txBox="1">
            <a:spLocks/>
          </p:cNvSpPr>
          <p:nvPr/>
        </p:nvSpPr>
        <p:spPr>
          <a:xfrm>
            <a:off x="549589" y="1633770"/>
            <a:ext cx="2931953" cy="245451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171450" marR="0" lvl="0" indent="-171450" algn="l" defTabSz="685783" rtl="0" eaLnBrk="1" fontAlgn="auto" latinLnBrk="0" hangingPunct="1">
              <a:lnSpc>
                <a:spcPct val="100000"/>
              </a:lnSpc>
              <a:spcBef>
                <a:spcPts val="300"/>
              </a:spcBef>
              <a:spcAft>
                <a:spcPts val="300"/>
              </a:spcAft>
              <a:buClr>
                <a:srgbClr val="FBAF17"/>
              </a:buClr>
              <a:buSzTx/>
              <a:buFont typeface="Arial" panose="020B0604020202020204" pitchFamily="34" charset="0"/>
              <a:buChar char="•"/>
              <a:tabLst>
                <a:tab pos="1701755" algn="l"/>
                <a:tab pos="2954261" algn="l"/>
              </a:tabLst>
              <a:defRPr/>
            </a:pPr>
            <a:r>
              <a:rPr kumimoji="0" lang="en-GB" sz="165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Education </a:t>
            </a:r>
          </a:p>
          <a:p>
            <a:pPr marL="171450" marR="0" lvl="0" indent="-171450" algn="l" defTabSz="685783" rtl="0" eaLnBrk="1" fontAlgn="auto" latinLnBrk="0" hangingPunct="1">
              <a:lnSpc>
                <a:spcPct val="100000"/>
              </a:lnSpc>
              <a:spcBef>
                <a:spcPts val="300"/>
              </a:spcBef>
              <a:spcAft>
                <a:spcPts val="300"/>
              </a:spcAft>
              <a:buClr>
                <a:srgbClr val="FBAF17"/>
              </a:buClr>
              <a:buSzTx/>
              <a:buFont typeface="Arial" panose="020B0604020202020204" pitchFamily="34" charset="0"/>
              <a:buChar char="•"/>
              <a:tabLst>
                <a:tab pos="1701755" algn="l"/>
                <a:tab pos="2954261" algn="l"/>
              </a:tabLst>
              <a:defRPr/>
            </a:pPr>
            <a:r>
              <a:rPr kumimoji="0" lang="en-GB" sz="165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Employment </a:t>
            </a:r>
          </a:p>
          <a:p>
            <a:pPr marL="171450" marR="0" lvl="0" indent="-171450" algn="l" defTabSz="685783" rtl="0" eaLnBrk="1" fontAlgn="auto" latinLnBrk="0" hangingPunct="1">
              <a:lnSpc>
                <a:spcPct val="100000"/>
              </a:lnSpc>
              <a:spcBef>
                <a:spcPts val="300"/>
              </a:spcBef>
              <a:spcAft>
                <a:spcPts val="300"/>
              </a:spcAft>
              <a:buClr>
                <a:srgbClr val="FBAF17"/>
              </a:buClr>
              <a:buSzTx/>
              <a:buFont typeface="Arial" panose="020B0604020202020204" pitchFamily="34" charset="0"/>
              <a:buChar char="•"/>
              <a:tabLst>
                <a:tab pos="1701755" algn="l"/>
                <a:tab pos="2954261" algn="l"/>
              </a:tabLst>
              <a:defRPr/>
            </a:pPr>
            <a:r>
              <a:rPr kumimoji="0" lang="en-GB" sz="165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Extra activities* </a:t>
            </a:r>
          </a:p>
          <a:p>
            <a:pPr marL="171450" marR="0" lvl="0" indent="-171450" algn="l" defTabSz="685783" rtl="0" eaLnBrk="1" fontAlgn="auto" latinLnBrk="0" hangingPunct="1">
              <a:lnSpc>
                <a:spcPct val="100000"/>
              </a:lnSpc>
              <a:spcBef>
                <a:spcPts val="300"/>
              </a:spcBef>
              <a:spcAft>
                <a:spcPts val="300"/>
              </a:spcAft>
              <a:buClr>
                <a:srgbClr val="FBAF17"/>
              </a:buClr>
              <a:buSzTx/>
              <a:buFont typeface="Arial" panose="020B0604020202020204" pitchFamily="34" charset="0"/>
              <a:buChar char="•"/>
              <a:tabLst>
                <a:tab pos="1701755" algn="l"/>
                <a:tab pos="2954261" algn="l"/>
              </a:tabLst>
              <a:defRPr/>
            </a:pPr>
            <a:r>
              <a:rPr kumimoji="0" lang="en-GB" sz="165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Personal statement </a:t>
            </a:r>
          </a:p>
          <a:p>
            <a:pPr marL="171450" marR="0" lvl="0" indent="-171450" algn="l" defTabSz="685783" rtl="0" eaLnBrk="1" fontAlgn="auto" latinLnBrk="0" hangingPunct="1">
              <a:lnSpc>
                <a:spcPct val="100000"/>
              </a:lnSpc>
              <a:spcBef>
                <a:spcPts val="300"/>
              </a:spcBef>
              <a:spcAft>
                <a:spcPts val="300"/>
              </a:spcAft>
              <a:buClr>
                <a:srgbClr val="FBAF17"/>
              </a:buClr>
              <a:buSzTx/>
              <a:buFont typeface="Arial" panose="020B0604020202020204" pitchFamily="34" charset="0"/>
              <a:buChar char="•"/>
              <a:tabLst>
                <a:tab pos="1701755" algn="l"/>
                <a:tab pos="2954261" algn="l"/>
              </a:tabLst>
              <a:defRPr/>
            </a:pPr>
            <a:r>
              <a:rPr kumimoji="0" lang="en-GB" sz="165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Reference**</a:t>
            </a:r>
          </a:p>
          <a:p>
            <a:pPr marL="0" marR="0" lvl="0" indent="0" algn="l" defTabSz="685783" rtl="0" eaLnBrk="1" fontAlgn="auto" latinLnBrk="0" hangingPunct="1">
              <a:lnSpc>
                <a:spcPct val="100000"/>
              </a:lnSpc>
              <a:spcBef>
                <a:spcPts val="300"/>
              </a:spcBef>
              <a:spcAft>
                <a:spcPts val="300"/>
              </a:spcAft>
              <a:buClr>
                <a:srgbClr val="1F2834"/>
              </a:buClr>
              <a:buSzTx/>
              <a:buFont typeface="Wingdings" pitchFamily="2" charset="2"/>
              <a:buNone/>
              <a:tabLst>
                <a:tab pos="1701755" algn="l"/>
                <a:tab pos="2954261" algn="l"/>
              </a:tabLst>
              <a:defRPr/>
            </a:pPr>
            <a:endPar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189" rtl="0" eaLnBrk="1" fontAlgn="auto" latinLnBrk="0" hangingPunct="1">
              <a:lnSpc>
                <a:spcPct val="100000"/>
              </a:lnSpc>
              <a:spcBef>
                <a:spcPts val="300"/>
              </a:spcBef>
              <a:spcAft>
                <a:spcPts val="300"/>
              </a:spcAft>
              <a:buClr>
                <a:srgbClr val="FBC651"/>
              </a:buClr>
              <a:buSzTx/>
              <a:buFont typeface="Wingdings" pitchFamily="2" charset="2"/>
              <a:buNone/>
              <a:tabLst>
                <a:tab pos="1701755" algn="l"/>
                <a:tab pos="2954261" algn="l"/>
              </a:tabLst>
              <a:defRPr/>
            </a:pPr>
            <a:r>
              <a:rPr kumimoji="0" lang="en-GB" sz="1200" b="0" i="0" u="none" strike="noStrike" kern="1200" cap="none" spc="0" normalizeH="0" baseline="0" noProof="0" dirty="0">
                <a:ln>
                  <a:noFill/>
                </a:ln>
                <a:solidFill>
                  <a:srgbClr val="FFFFFF"/>
                </a:solidFill>
                <a:effectLst/>
                <a:uLnTx/>
                <a:uFillTx/>
                <a:latin typeface="Calibri Light" panose="020F0302020204030204"/>
                <a:ea typeface="MS PGothic"/>
                <a:cs typeface="Calibri"/>
              </a:rPr>
              <a:t>*(for students with a UK home address)</a:t>
            </a:r>
          </a:p>
          <a:p>
            <a:pPr marL="0" marR="0" lvl="0" indent="0" algn="l" defTabSz="457189" rtl="0" eaLnBrk="1" fontAlgn="auto" latinLnBrk="0" hangingPunct="1">
              <a:lnSpc>
                <a:spcPct val="100000"/>
              </a:lnSpc>
              <a:spcBef>
                <a:spcPts val="300"/>
              </a:spcBef>
              <a:spcAft>
                <a:spcPts val="300"/>
              </a:spcAft>
              <a:buClr>
                <a:srgbClr val="FBC651"/>
              </a:buClr>
              <a:buSzTx/>
              <a:buFont typeface="Wingdings" pitchFamily="2" charset="2"/>
              <a:buNone/>
              <a:tabLst>
                <a:tab pos="1701755" algn="l"/>
                <a:tab pos="2954261" algn="l"/>
              </a:tabLst>
              <a:defRPr/>
            </a:pPr>
            <a:r>
              <a:rPr kumimoji="0" lang="en-GB" sz="1200" b="0" i="0" u="none" strike="noStrike" kern="1200" cap="none" spc="0" normalizeH="0" baseline="0" noProof="0" dirty="0">
                <a:ln>
                  <a:noFill/>
                </a:ln>
                <a:solidFill>
                  <a:srgbClr val="FFFFFF"/>
                </a:solidFill>
                <a:effectLst/>
                <a:uLnTx/>
                <a:uFillTx/>
                <a:latin typeface="Calibri Light" panose="020F0302020204030204"/>
                <a:ea typeface="MS PGothic"/>
                <a:cs typeface="Calibri"/>
              </a:rPr>
              <a:t>**(not visible if linked to your school/college)</a:t>
            </a:r>
          </a:p>
        </p:txBody>
      </p:sp>
    </p:spTree>
    <p:custDataLst>
      <p:tags r:id="rId1"/>
    </p:custDataLst>
    <p:extLst>
      <p:ext uri="{BB962C8B-B14F-4D97-AF65-F5344CB8AC3E}">
        <p14:creationId xmlns:p14="http://schemas.microsoft.com/office/powerpoint/2010/main" val="834359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dirty="0">
                <a:latin typeface="Roboto "/>
              </a:rPr>
              <a:t>The personal statement </a:t>
            </a:r>
            <a:endParaRPr lang="en-GB" dirty="0">
              <a:latin typeface="Roboto "/>
            </a:endParaRPr>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1F2834"/>
                </a:solidFill>
                <a:latin typeface="Calibri"/>
              </a:rPr>
              <a:t>|   </a:t>
            </a:r>
            <a:fld id="{C37586F3-408F-4BA8-9427-2F64F4598123}" type="slidenum">
              <a:rPr sz="900" kern="0" smtClean="0">
                <a:solidFill>
                  <a:srgbClr val="1F2834"/>
                </a:solidFill>
                <a:latin typeface="Calibri"/>
              </a:rPr>
              <a:t>34</a:t>
            </a:fld>
            <a:endParaRPr lang="en-US" sz="900" kern="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353543" y="1292879"/>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only section you have full control over</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       Your only chance to market yourself as an individual</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same for all of your choices</a:t>
              </a: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9484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maximum of 4,000 characters, or 47 lines</a:t>
              </a:r>
              <a:endParaRPr lang="en-US"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9192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minimum of 1,000 characters</a:t>
              </a: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There isn’t a spelling or grammar check</a:t>
              </a: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697096" y="2154532"/>
            <a:ext cx="3203710"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Roboto Light" panose="02000000000000000000" pitchFamily="2" charset="0"/>
                <a:ea typeface="Roboto Light" panose="02000000000000000000" pitchFamily="2" charset="0"/>
                <a:cs typeface="Roboto Light" panose="02000000000000000000" pitchFamily="2" charset="0"/>
              </a:rPr>
              <a:t>UCAS’ similarity detection service: </a:t>
            </a:r>
          </a:p>
          <a:p>
            <a:pPr algn="ctr" eaLnBrk="1" hangingPunct="1"/>
            <a:r>
              <a:rPr lang="en-US" altLang="en-US" sz="1600" dirty="0">
                <a:latin typeface="Roboto Light" panose="02000000000000000000" pitchFamily="2" charset="0"/>
                <a:ea typeface="Roboto Light" panose="02000000000000000000" pitchFamily="2" charset="0"/>
                <a:cs typeface="Roboto Light" panose="02000000000000000000" pitchFamily="2" charset="0"/>
              </a:rPr>
              <a:t>every personal statement is run through software to check for plagiarism</a:t>
            </a:r>
            <a:r>
              <a:rPr lang="en-US" altLang="en-US" sz="1600" dirty="0">
                <a:solidFill>
                  <a:srgbClr val="595959"/>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9140" y="3749727"/>
            <a:ext cx="272453" cy="272453"/>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38" y="181498"/>
            <a:ext cx="3832176" cy="987425"/>
          </a:xfrm>
        </p:spPr>
        <p:txBody>
          <a:bodyPr>
            <a:normAutofit/>
          </a:bodyPr>
          <a:lstStyle/>
          <a:p>
            <a:pPr lvl="0"/>
            <a:r>
              <a:rPr lang="en-GB" sz="3600" dirty="0">
                <a:latin typeface="Roboto "/>
              </a:rPr>
              <a:t>Start early</a:t>
            </a: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l="8986" r="8986"/>
          <a:stretch/>
        </p:blipFill>
        <p:spPr/>
      </p:pic>
      <p:sp>
        <p:nvSpPr>
          <p:cNvPr id="4" name="Text Placeholder 8">
            <a:extLst>
              <a:ext uri="{FF2B5EF4-FFF2-40B4-BE49-F238E27FC236}">
                <a16:creationId xmlns:a16="http://schemas.microsoft.com/office/drawing/2014/main" id="{8817B06E-6639-45F6-A784-693176C0934A}"/>
              </a:ext>
            </a:extLst>
          </p:cNvPr>
          <p:cNvSpPr txBox="1">
            <a:spLocks noGrp="1"/>
          </p:cNvSpPr>
          <p:nvPr>
            <p:ph type="body" sz="half" idx="2"/>
          </p:nvPr>
        </p:nvSpPr>
        <p:spPr>
          <a:xfrm>
            <a:off x="287339" y="1494498"/>
            <a:ext cx="3832175" cy="2858691"/>
          </a:xfrm>
        </p:spPr>
        <p:txBody>
          <a:bodyPr/>
          <a:lstStyle/>
          <a:p>
            <a:pPr lvl="0" defTabSz="914400">
              <a:spcBef>
                <a:spcPts val="300"/>
              </a:spcBef>
              <a:spcAft>
                <a:spcPts val="300"/>
              </a:spcAft>
            </a:pPr>
            <a:r>
              <a:rPr lang="en-US" sz="1800" dirty="0">
                <a:latin typeface="Roboto Light" panose="02000000000000000000" pitchFamily="2" charset="0"/>
              </a:rPr>
              <a:t>Include:</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academic achievements, past and present</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interest in the course area</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knowledge of the subject area </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enthusiasm to go beyond the syllabus </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details of independent study skills</a:t>
            </a:r>
          </a:p>
          <a:p>
            <a:pPr lvl="0"/>
            <a:endParaRPr lang="en-GB" sz="1400" dirty="0">
              <a:latin typeface="Roboto Light" panose="02000000000000000000" pitchFamily="2" charset="0"/>
            </a:endParaRPr>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950889AF-0C30-4C72-BDE7-B763CCCE3840}" type="slidenum">
              <a:rPr sz="900" kern="0" smtClean="0">
                <a:solidFill>
                  <a:srgbClr val="1F2834"/>
                </a:solidFill>
                <a:latin typeface="Calibri"/>
              </a:rPr>
              <a:t>35</a:t>
            </a:fld>
            <a:endParaRPr lang="en-US" sz="900" kern="0">
              <a:solidFill>
                <a:srgbClr val="1F2834"/>
              </a:solidFill>
              <a:latin typeface="Calibri"/>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198326" y="181498"/>
            <a:ext cx="3832176" cy="987425"/>
          </a:xfrm>
        </p:spPr>
        <p:txBody>
          <a:bodyPr>
            <a:normAutofit/>
          </a:bodyPr>
          <a:lstStyle/>
          <a:p>
            <a:pPr lvl="0"/>
            <a:r>
              <a:rPr lang="en-GB" sz="3600" dirty="0">
                <a:latin typeface="Roboto "/>
              </a:rPr>
              <a:t>Consider…</a:t>
            </a:r>
          </a:p>
        </p:txBody>
      </p:sp>
      <p:pic>
        <p:nvPicPr>
          <p:cNvPr id="1026" name="Picture 2">
            <a:extLst>
              <a:ext uri="{FF2B5EF4-FFF2-40B4-BE49-F238E27FC236}">
                <a16:creationId xmlns:a16="http://schemas.microsoft.com/office/drawing/2014/main" id="{9B9540F4-E1D2-4867-9CF6-E3847271E62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783" r="678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8">
            <a:extLst>
              <a:ext uri="{FF2B5EF4-FFF2-40B4-BE49-F238E27FC236}">
                <a16:creationId xmlns:a16="http://schemas.microsoft.com/office/drawing/2014/main" id="{649B7935-6E7E-40D2-AB1D-BAD429C837A5}"/>
              </a:ext>
            </a:extLst>
          </p:cNvPr>
          <p:cNvSpPr txBox="1">
            <a:spLocks noGrp="1"/>
          </p:cNvSpPr>
          <p:nvPr>
            <p:ph type="body" sz="half" idx="2"/>
          </p:nvPr>
        </p:nvSpPr>
        <p:spPr>
          <a:xfrm>
            <a:off x="198326" y="1451805"/>
            <a:ext cx="4244202" cy="2858691"/>
          </a:xfrm>
        </p:spPr>
        <p:txBody>
          <a:bodyPr>
            <a:noAutofit/>
          </a:bodyPr>
          <a:lstStyle/>
          <a:p>
            <a:pPr marL="0" lvl="1" defTabSz="914400">
              <a:spcBef>
                <a:spcPts val="600"/>
              </a:spcBef>
              <a:spcAft>
                <a:spcPts val="600"/>
              </a:spcAft>
            </a:pPr>
            <a:r>
              <a:rPr lang="en-US" sz="1400" dirty="0">
                <a:latin typeface="Roboto Light" panose="02000000000000000000" pitchFamily="2" charset="0"/>
              </a:rPr>
              <a:t>Universities and colleges will consider:</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chosen the course for the right reasons?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Can you achieve in a new learning environment?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range of interests and aptitudes?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depth of interest in the subject?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studied independently?</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appear motivated and committed?</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rmAutofit/>
          </a:bodyPr>
          <a:lstStyle/>
          <a:p>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fld id="{225BC3D5-CB80-4BCE-806D-ED1F44FEAF45}"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rmAutofit fontScale="62500" lnSpcReduction="20000"/>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CF2CA588-60CD-400F-8B7C-86A7EDDCF07E}" type="slidenum">
              <a:rPr/>
              <a:t>36</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C7B2C0-8221-755F-0D2B-4E1DDE61A428}"/>
              </a:ext>
            </a:extLst>
          </p:cNvPr>
          <p:cNvSpPr txBox="1"/>
          <p:nvPr/>
        </p:nvSpPr>
        <p:spPr>
          <a:xfrm>
            <a:off x="199923" y="367276"/>
            <a:ext cx="7333792"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oboto Black" panose="02000000000000000000" pitchFamily="2" charset="0"/>
                <a:ea typeface="Roboto Black" panose="02000000000000000000" pitchFamily="2" charset="0"/>
                <a:cs typeface="Arial"/>
              </a:rPr>
              <a:t>Personal statement </a:t>
            </a:r>
            <a:r>
              <a:rPr kumimoji="0" lang="en-US" sz="3600" b="1" i="0" u="none" strike="noStrike" kern="1200" cap="none" spc="0" normalizeH="0" baseline="0" noProof="0" dirty="0">
                <a:ln>
                  <a:noFill/>
                </a:ln>
                <a:solidFill>
                  <a:srgbClr val="5DB88D"/>
                </a:solidFill>
                <a:effectLst/>
                <a:uLnTx/>
                <a:uFillTx/>
                <a:latin typeface="Roboto Black" panose="02000000000000000000" pitchFamily="2" charset="0"/>
                <a:ea typeface="Roboto Black" panose="02000000000000000000" pitchFamily="2" charset="0"/>
                <a:cs typeface="Arial"/>
              </a:rPr>
              <a:t>support</a:t>
            </a:r>
            <a:r>
              <a:rPr kumimoji="0" lang="en-US" sz="3600" b="1" i="0" u="none" strike="noStrike" kern="1200" cap="none" spc="0" normalizeH="0" baseline="0" noProof="0" dirty="0">
                <a:ln>
                  <a:noFill/>
                </a:ln>
                <a:solidFill>
                  <a:srgbClr val="FFFFFF"/>
                </a:solidFill>
                <a:effectLst/>
                <a:uLnTx/>
                <a:uFillTx/>
                <a:latin typeface="Roboto Black" panose="02000000000000000000" pitchFamily="2" charset="0"/>
                <a:ea typeface="Roboto Black" panose="02000000000000000000" pitchFamily="2" charset="0"/>
                <a:cs typeface="Arial"/>
              </a:rPr>
              <a:t> </a:t>
            </a:r>
            <a:r>
              <a:rPr kumimoji="0" lang="en-US" sz="3600" b="1" i="0" u="none" strike="noStrike" kern="1200" cap="none" spc="0" normalizeH="0" baseline="0" noProof="0" dirty="0">
                <a:ln>
                  <a:noFill/>
                </a:ln>
                <a:solidFill>
                  <a:srgbClr val="FBAF17"/>
                </a:solidFill>
                <a:effectLst/>
                <a:uLnTx/>
                <a:uFillTx/>
                <a:latin typeface="Roboto Black" panose="02000000000000000000" pitchFamily="2" charset="0"/>
                <a:ea typeface="Roboto Black" panose="02000000000000000000" pitchFamily="2" charset="0"/>
                <a:cs typeface="Arial"/>
              </a:rPr>
              <a:t> </a:t>
            </a:r>
          </a:p>
        </p:txBody>
      </p:sp>
      <p:pic>
        <p:nvPicPr>
          <p:cNvPr id="4" name="Picture 3">
            <a:extLst>
              <a:ext uri="{FF2B5EF4-FFF2-40B4-BE49-F238E27FC236}">
                <a16:creationId xmlns:a16="http://schemas.microsoft.com/office/drawing/2014/main" id="{73FC5069-6346-1A44-3DCA-02EDDFE2321C}"/>
              </a:ext>
            </a:extLst>
          </p:cNvPr>
          <p:cNvPicPr>
            <a:picLocks noGrp="1" noRot="1" noChangeAspect="1" noMove="1" noResize="1" noEditPoints="1" noAdjustHandles="1" noChangeArrowheads="1" noChangeShapeType="1" noCrop="1"/>
          </p:cNvPicPr>
          <p:nvPr/>
        </p:nvPicPr>
        <p:blipFill rotWithShape="1">
          <a:blip r:embed="rId4"/>
          <a:srcRect l="4015" t="2491" r="7661" b="4723"/>
          <a:stretch/>
        </p:blipFill>
        <p:spPr>
          <a:xfrm>
            <a:off x="199923" y="1290607"/>
            <a:ext cx="1816484" cy="2797492"/>
          </a:xfrm>
          <a:prstGeom prst="roundRect">
            <a:avLst/>
          </a:prstGeom>
          <a:ln w="57150">
            <a:solidFill>
              <a:srgbClr val="1F2834"/>
            </a:solidFill>
          </a:ln>
        </p:spPr>
      </p:pic>
      <p:pic>
        <p:nvPicPr>
          <p:cNvPr id="8" name="Picture 7">
            <a:extLst>
              <a:ext uri="{FF2B5EF4-FFF2-40B4-BE49-F238E27FC236}">
                <a16:creationId xmlns:a16="http://schemas.microsoft.com/office/drawing/2014/main" id="{73A7C134-27FA-99C1-A53E-6B7266A761C5}"/>
              </a:ext>
            </a:extLst>
          </p:cNvPr>
          <p:cNvPicPr>
            <a:picLocks noChangeAspect="1"/>
          </p:cNvPicPr>
          <p:nvPr/>
        </p:nvPicPr>
        <p:blipFill>
          <a:blip r:embed="rId5"/>
          <a:stretch>
            <a:fillRect/>
          </a:stretch>
        </p:blipFill>
        <p:spPr>
          <a:xfrm>
            <a:off x="3990094" y="2017791"/>
            <a:ext cx="4893803" cy="2107873"/>
          </a:xfrm>
          <a:prstGeom prst="roundRect">
            <a:avLst>
              <a:gd name="adj" fmla="val 11304"/>
            </a:avLst>
          </a:prstGeom>
        </p:spPr>
      </p:pic>
      <p:pic>
        <p:nvPicPr>
          <p:cNvPr id="3" name="Picture 2">
            <a:extLst>
              <a:ext uri="{FF2B5EF4-FFF2-40B4-BE49-F238E27FC236}">
                <a16:creationId xmlns:a16="http://schemas.microsoft.com/office/drawing/2014/main" id="{E09B6ACE-3BB9-4650-596F-118D63623067}"/>
              </a:ext>
            </a:extLst>
          </p:cNvPr>
          <p:cNvPicPr>
            <a:picLocks noGrp="1" noRot="1" noChangeAspect="1" noMove="1" noResize="1" noEditPoints="1" noAdjustHandles="1" noChangeArrowheads="1" noChangeShapeType="1" noCrop="1"/>
          </p:cNvPicPr>
          <p:nvPr/>
        </p:nvPicPr>
        <p:blipFill rotWithShape="1">
          <a:blip r:embed="rId6"/>
          <a:srcRect l="360" t="1229" r="999" b="839"/>
          <a:stretch/>
        </p:blipFill>
        <p:spPr>
          <a:xfrm>
            <a:off x="1951515" y="1978733"/>
            <a:ext cx="1816484" cy="2797491"/>
          </a:xfrm>
          <a:prstGeom prst="roundRect">
            <a:avLst>
              <a:gd name="adj" fmla="val 12307"/>
            </a:avLst>
          </a:prstGeom>
          <a:ln w="57150">
            <a:solidFill>
              <a:srgbClr val="1F2834"/>
            </a:solidFill>
          </a:ln>
        </p:spPr>
      </p:pic>
    </p:spTree>
    <p:custDataLst>
      <p:tags r:id="rId1"/>
    </p:custDataLst>
    <p:extLst>
      <p:ext uri="{BB962C8B-B14F-4D97-AF65-F5344CB8AC3E}">
        <p14:creationId xmlns:p14="http://schemas.microsoft.com/office/powerpoint/2010/main" val="4159684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455560" y="142687"/>
            <a:ext cx="8228013" cy="1068387"/>
          </a:xfrm>
        </p:spPr>
        <p:txBody>
          <a:bodyPr>
            <a:normAutofit/>
          </a:bodyPr>
          <a:lstStyle/>
          <a:p>
            <a:r>
              <a:rPr lang="en-GB" dirty="0">
                <a:latin typeface="Roboto "/>
              </a:rPr>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00858" y="207625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personal statement </a:t>
            </a:r>
            <a:endParaRPr kumimoji="0" lang="en-US"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00350" y="20106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00858" y="287908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qualifications</a:t>
            </a:r>
            <a:endParaRPr kumimoji="0" lang="en-US"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00350" y="28067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00858" y="366560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00350" y="35973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55560" y="1465848"/>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04564" y="208583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admissions test</a:t>
            </a:r>
            <a:endParaRPr kumimoji="0" lang="en-US"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04564" y="2870764"/>
            <a:ext cx="1956625" cy="33855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interview </a:t>
            </a:r>
          </a:p>
        </p:txBody>
      </p:sp>
      <p:sp>
        <p:nvSpPr>
          <p:cNvPr id="36" name="TextBox 35">
            <a:extLst>
              <a:ext uri="{FF2B5EF4-FFF2-40B4-BE49-F238E27FC236}">
                <a16:creationId xmlns:a16="http://schemas.microsoft.com/office/drawing/2014/main" id="{BFA1F16C-83D4-438F-8E86-78BECE90AE29}"/>
              </a:ext>
            </a:extLst>
          </p:cNvPr>
          <p:cNvSpPr txBox="1"/>
          <p:nvPr/>
        </p:nvSpPr>
        <p:spPr>
          <a:xfrm>
            <a:off x="5604564" y="367245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portfolio/audition</a:t>
            </a:r>
            <a:endParaRPr kumimoji="0" lang="en-US"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8" name="Oval 37">
            <a:extLst>
              <a:ext uri="{FF2B5EF4-FFF2-40B4-BE49-F238E27FC236}">
                <a16:creationId xmlns:a16="http://schemas.microsoft.com/office/drawing/2014/main" id="{C94FC4A8-AF43-4879-897A-00B4B60AAC74}"/>
              </a:ext>
            </a:extLst>
          </p:cNvPr>
          <p:cNvSpPr/>
          <p:nvPr/>
        </p:nvSpPr>
        <p:spPr>
          <a:xfrm>
            <a:off x="5004056" y="2015125"/>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5004056" y="28112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04056" y="36017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54375" y="147085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 April 2024</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38</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7266" y="2109488"/>
            <a:ext cx="294036" cy="294036"/>
          </a:xfrm>
          <a:prstGeom prst="rect">
            <a:avLst/>
          </a:prstGeom>
          <a:solidFill>
            <a:srgbClr val="FBC652"/>
          </a:solidFill>
        </p:spPr>
      </p:pic>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6238946" y="481471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A88810A-AA62-40BC-96AD-58393C637008}" type="datetime4">
              <a:rPr kumimoji="0" lang="en-GB" sz="9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 April 2024</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556301" y="481471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000000"/>
                </a:solidFill>
                <a:effectLst/>
                <a:uLnTx/>
                <a:uFillTx/>
                <a:latin typeface="Calibri"/>
                <a:ea typeface="+mn-ea"/>
                <a:cs typeface="+mn-cs"/>
              </a:rPr>
              <a:t>|   </a:t>
            </a:r>
            <a:fld id="{C884E0B3-1093-4C09-9D80-966417F41A13}" type="slidenum">
              <a:rPr kumimoji="0" sz="900" b="0" i="0" u="none" strike="noStrike" kern="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39</a:t>
            </a:fld>
            <a:endParaRPr kumimoji="0" lang="en-US" sz="900" b="0" i="0" u="none" strike="noStrike" kern="0" cap="none" spc="0" normalizeH="0" baseline="0" noProof="0">
              <a:ln>
                <a:noFill/>
              </a:ln>
              <a:solidFill>
                <a:srgbClr val="000000"/>
              </a:solidFill>
              <a:effectLst/>
              <a:uLnTx/>
              <a:uFillTx/>
              <a:latin typeface="Calibri"/>
              <a:ea typeface="+mn-ea"/>
              <a:cs typeface="+mn-cs"/>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980068" y="4871951"/>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000000"/>
                </a:solidFill>
                <a:effectLst/>
                <a:uLnTx/>
                <a:uFillTx/>
                <a:latin typeface="Calibri"/>
                <a:ea typeface="+mn-ea"/>
                <a:cs typeface="+mn-cs"/>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135306" y="117038"/>
            <a:ext cx="8228013" cy="1069975"/>
          </a:xfrm>
          <a:prstGeom prst="rect">
            <a:avLst/>
          </a:prstGeom>
          <a:noFill/>
          <a:ln>
            <a:noFill/>
          </a:ln>
        </p:spPr>
        <p:txBody>
          <a:bodyPr vert="horz" wrap="square" lIns="91440" tIns="45720" rIns="91440" bIns="45720" anchor="b" anchorCtr="0" compatLnSpc="1">
            <a:normAutofit/>
          </a:bodyPr>
          <a:lstStyle/>
          <a:p>
            <a:pPr lvl="0"/>
            <a:r>
              <a:rPr lang="en-GB" dirty="0">
                <a:solidFill>
                  <a:schemeClr val="accent3"/>
                </a:solidFill>
                <a:latin typeface="Roboto "/>
              </a:rPr>
              <a:t>Tracking</a:t>
            </a:r>
            <a:r>
              <a:rPr lang="en-GB" dirty="0">
                <a:solidFill>
                  <a:schemeClr val="bg1"/>
                </a:solidFill>
                <a:latin typeface="Roboto "/>
              </a:rPr>
              <a:t> </a:t>
            </a:r>
            <a:r>
              <a:rPr lang="en-GB" dirty="0">
                <a:latin typeface="Roboto "/>
              </a:rPr>
              <a:t>your application</a:t>
            </a:r>
          </a:p>
        </p:txBody>
      </p:sp>
      <p:grpSp>
        <p:nvGrpSpPr>
          <p:cNvPr id="31" name="Group 30">
            <a:extLst>
              <a:ext uri="{FF2B5EF4-FFF2-40B4-BE49-F238E27FC236}">
                <a16:creationId xmlns:a16="http://schemas.microsoft.com/office/drawing/2014/main" id="{6AAD2AD6-3F9A-4695-98F0-4A3A51949972}"/>
              </a:ext>
            </a:extLst>
          </p:cNvPr>
          <p:cNvGrpSpPr>
            <a:grpSpLocks noGrp="1" noUngrp="1" noRot="1" noMove="1" noResize="1"/>
          </p:cNvGrpSpPr>
          <p:nvPr/>
        </p:nvGrpSpPr>
        <p:grpSpPr>
          <a:xfrm>
            <a:off x="207024" y="1493925"/>
            <a:ext cx="5327388" cy="2834198"/>
            <a:chOff x="135307" y="1493925"/>
            <a:chExt cx="5327388" cy="2834198"/>
          </a:xfrm>
        </p:grpSpPr>
        <p:pic>
          <p:nvPicPr>
            <p:cNvPr id="18" name="Picture 17">
              <a:extLst>
                <a:ext uri="{FF2B5EF4-FFF2-40B4-BE49-F238E27FC236}">
                  <a16:creationId xmlns:a16="http://schemas.microsoft.com/office/drawing/2014/main" id="{86703AEE-BEDA-DAE2-078F-C69939D13383}"/>
                </a:ext>
              </a:extLst>
            </p:cNvPr>
            <p:cNvPicPr>
              <a:picLocks noGrp="1" noRot="1" noChangeAspect="1" noMove="1" noResize="1" noEditPoints="1" noAdjustHandles="1" noChangeArrowheads="1" noChangeShapeType="1" noCrop="1"/>
            </p:cNvPicPr>
            <p:nvPr/>
          </p:nvPicPr>
          <p:blipFill>
            <a:blip r:embed="rId3"/>
            <a:stretch>
              <a:fillRect/>
            </a:stretch>
          </p:blipFill>
          <p:spPr>
            <a:xfrm>
              <a:off x="135307" y="1493925"/>
              <a:ext cx="3916740" cy="843692"/>
            </a:xfrm>
            <a:prstGeom prst="rect">
              <a:avLst/>
            </a:prstGeom>
          </p:spPr>
        </p:pic>
        <p:pic>
          <p:nvPicPr>
            <p:cNvPr id="26" name="Picture 25">
              <a:extLst>
                <a:ext uri="{FF2B5EF4-FFF2-40B4-BE49-F238E27FC236}">
                  <a16:creationId xmlns:a16="http://schemas.microsoft.com/office/drawing/2014/main" id="{EF297F3E-B7A2-C816-9919-31195BDD62B2}"/>
                </a:ext>
              </a:extLst>
            </p:cNvPr>
            <p:cNvPicPr>
              <a:picLocks noGrp="1" noRot="1" noChangeAspect="1" noMove="1" noResize="1" noEditPoints="1" noAdjustHandles="1" noChangeArrowheads="1" noChangeShapeType="1" noCrop="1"/>
            </p:cNvPicPr>
            <p:nvPr/>
          </p:nvPicPr>
          <p:blipFill>
            <a:blip r:embed="rId4"/>
            <a:stretch>
              <a:fillRect/>
            </a:stretch>
          </p:blipFill>
          <p:spPr>
            <a:xfrm>
              <a:off x="138986" y="3485849"/>
              <a:ext cx="4791601" cy="842274"/>
            </a:xfrm>
            <a:prstGeom prst="rect">
              <a:avLst/>
            </a:prstGeom>
          </p:spPr>
        </p:pic>
        <p:pic>
          <p:nvPicPr>
            <p:cNvPr id="28" name="Picture 27">
              <a:extLst>
                <a:ext uri="{FF2B5EF4-FFF2-40B4-BE49-F238E27FC236}">
                  <a16:creationId xmlns:a16="http://schemas.microsoft.com/office/drawing/2014/main" id="{501F9EC2-FDB3-C5BC-E11E-0FDF520DD9B2}"/>
                </a:ext>
              </a:extLst>
            </p:cNvPr>
            <p:cNvPicPr>
              <a:picLocks noGrp="1" noRot="1" noChangeAspect="1" noMove="1" noResize="1" noEditPoints="1" noAdjustHandles="1" noChangeArrowheads="1" noChangeShapeType="1" noCrop="1"/>
            </p:cNvPicPr>
            <p:nvPr/>
          </p:nvPicPr>
          <p:blipFill>
            <a:blip r:embed="rId5"/>
            <a:stretch>
              <a:fillRect/>
            </a:stretch>
          </p:blipFill>
          <p:spPr>
            <a:xfrm>
              <a:off x="135307" y="2479145"/>
              <a:ext cx="5327388" cy="822389"/>
            </a:xfrm>
            <a:prstGeom prst="rect">
              <a:avLst/>
            </a:prstGeom>
          </p:spPr>
        </p:pic>
      </p:gr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4294967295"/>
          </p:nvPr>
        </p:nvSpPr>
        <p:spPr>
          <a:xfrm>
            <a:off x="5722162" y="1323326"/>
            <a:ext cx="2946400" cy="3004797"/>
          </a:xfrm>
          <a:ln>
            <a:solidFill>
              <a:schemeClr val="accent6"/>
            </a:solidFill>
          </a:ln>
        </p:spPr>
        <p:txBody>
          <a:bodyPr>
            <a:noAutofit/>
          </a:bodyPr>
          <a:lstStyle/>
          <a:p>
            <a:pPr marL="268288" lvl="0" indent="-179388">
              <a:spcBef>
                <a:spcPts val="600"/>
              </a:spcBef>
              <a:spcAft>
                <a:spcPts val="600"/>
              </a:spcAft>
              <a:buNone/>
            </a:pPr>
            <a:endParaRPr lang="en-US" sz="800" b="1" dirty="0">
              <a:latin typeface="Roboto Light" panose="02000000000000000000" pitchFamily="2" charset="0"/>
            </a:endParaRPr>
          </a:p>
          <a:p>
            <a:pPr marL="268288" lvl="0" indent="-179388">
              <a:spcBef>
                <a:spcPts val="600"/>
              </a:spcBef>
              <a:spcAft>
                <a:spcPts val="600"/>
              </a:spcAft>
              <a:buNone/>
            </a:pPr>
            <a:r>
              <a:rPr lang="en-US" sz="1200" b="1" dirty="0">
                <a:latin typeface="Roboto Light" panose="02000000000000000000" pitchFamily="2" charset="0"/>
              </a:rPr>
              <a:t>Follow your application 24/7:</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see your choices </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keep contact information up to date</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view and reply to your offers</a:t>
            </a:r>
          </a:p>
          <a:p>
            <a:pPr marL="268288" lvl="0" indent="-179388">
              <a:spcBef>
                <a:spcPts val="300"/>
              </a:spcBef>
              <a:spcAft>
                <a:spcPts val="300"/>
              </a:spcAft>
              <a:buClr>
                <a:srgbClr val="836CD8"/>
              </a:buClr>
              <a:buFont typeface="Arial" pitchFamily="34"/>
              <a:buChar char="•"/>
            </a:pPr>
            <a:endParaRPr lang="en-GB" sz="1200" dirty="0">
              <a:latin typeface="Roboto Light" panose="02000000000000000000" pitchFamily="2" charset="0"/>
            </a:endParaRPr>
          </a:p>
          <a:p>
            <a:pPr marL="88900" lvl="0" indent="0">
              <a:spcBef>
                <a:spcPts val="300"/>
              </a:spcBef>
              <a:spcAft>
                <a:spcPts val="300"/>
              </a:spcAft>
              <a:buNone/>
            </a:pPr>
            <a:r>
              <a:rPr lang="en-GB" sz="1200" b="1" dirty="0">
                <a:latin typeface="Roboto Light" panose="02000000000000000000" pitchFamily="2" charset="0"/>
              </a:rPr>
              <a:t>You’ll receive one of three decisions from your choices:</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unconditional offer</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conditional offer</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Unsuccessful</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idx="4294967295"/>
          </p:nvPr>
        </p:nvSpPr>
        <p:spPr>
          <a:xfrm>
            <a:off x="287341" y="103758"/>
            <a:ext cx="7610475" cy="1019175"/>
          </a:xfrm>
        </p:spPr>
        <p:txBody>
          <a:bodyPr>
            <a:normAutofit/>
          </a:bodyPr>
          <a:lstStyle/>
          <a:p>
            <a:pPr lvl="0"/>
            <a:r>
              <a:rPr lang="en-GB" dirty="0">
                <a:solidFill>
                  <a:schemeClr val="accent3"/>
                </a:solidFill>
                <a:latin typeface="Roboto "/>
              </a:rPr>
              <a:t>Discover</a:t>
            </a:r>
            <a:r>
              <a:rPr lang="en-GB" dirty="0">
                <a:solidFill>
                  <a:schemeClr val="accent6"/>
                </a:solidFill>
                <a:latin typeface="Roboto "/>
              </a:rPr>
              <a:t> </a:t>
            </a:r>
            <a:r>
              <a:rPr lang="en-GB" dirty="0">
                <a:solidFill>
                  <a:srgbClr val="1E2834"/>
                </a:solidFill>
                <a:latin typeface="Roboto "/>
              </a:rPr>
              <a:t>options</a:t>
            </a:r>
            <a:endParaRPr lang="en-GB" dirty="0">
              <a:latin typeface="Roboto "/>
            </a:endParaRP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916A6EF-879A-4E0C-B619-2C9C26E0722C}" type="datetime4">
              <a:rPr kumimoji="0" lang="en-GB" sz="9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 April 2024</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   </a:t>
            </a:r>
            <a:fld id="{85DAA1C7-7D03-4C8A-92A3-83C066AE1820}"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nvGraphicFramePr>
        <p:xfrm>
          <a:off x="287341" y="1022768"/>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8450036"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Register for the UCAS Hub to understand all your options and make the right choices for you</a:t>
            </a:r>
            <a:r>
              <a:rPr kumimoji="0" lang="en-GB" altLang="en-US" sz="1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 </a:t>
            </a:r>
            <a:r>
              <a:rPr kumimoji="0" lang="en-GB" altLang="en-US" sz="18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cs typeface="Roboto Light" panose="02000000000000000000" pitchFamily="2" charset="0"/>
              </a:rPr>
              <a:t>ucas.com/hub</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38" y="248046"/>
            <a:ext cx="3832176" cy="987425"/>
          </a:xfrm>
        </p:spPr>
        <p:txBody>
          <a:bodyPr>
            <a:normAutofit/>
          </a:bodyPr>
          <a:lstStyle/>
          <a:p>
            <a:pPr lvl="0"/>
            <a:r>
              <a:rPr lang="en-GB" sz="3600" dirty="0">
                <a:solidFill>
                  <a:schemeClr val="accent3"/>
                </a:solidFill>
                <a:latin typeface="Roboto "/>
              </a:rPr>
              <a:t>Replies</a:t>
            </a:r>
            <a:r>
              <a:rPr lang="en-GB" sz="3600" dirty="0">
                <a:latin typeface="Roboto "/>
              </a:rPr>
              <a:t> to offers</a:t>
            </a: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70" r="897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sz="half" idx="2"/>
          </p:nvPr>
        </p:nvSpPr>
        <p:spPr/>
        <p:txBody>
          <a:bodyPr/>
          <a:lstStyle/>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you have decisions on all your choices, you can choose two:</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One as a ‘firm’ acceptance – your first choice.</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Any remaining offers must be declined. </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all your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F7AB1A9-C66E-44C7-B4AC-766C957B4ABD}" type="datetime4">
              <a:rPr kumimoji="0" lang="en-GB" sz="900" b="0" i="0" u="none" strike="noStrike" kern="1200" cap="none" spc="0" normalizeH="0" baseline="0" noProof="0">
                <a:ln>
                  <a:noFill/>
                </a:ln>
                <a:solidFill>
                  <a:srgbClr val="1F2834"/>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 April 2024</a:t>
            </a:fld>
            <a:endParaRPr kumimoji="0" lang="en-US" sz="900" b="0" i="0" u="none" strike="noStrike" kern="1200" cap="none" spc="0" normalizeH="0" baseline="0" noProof="0">
              <a:ln>
                <a:noFill/>
              </a:ln>
              <a:solidFill>
                <a:srgbClr val="1F2834"/>
              </a:solidFill>
              <a:effectLst/>
              <a:uLnTx/>
              <a:uFillTx/>
              <a:latin typeface="Calibri"/>
              <a:ea typeface="+mn-ea"/>
              <a:cs typeface="+mn-cs"/>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1F2834"/>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1F2834"/>
                </a:solidFill>
                <a:effectLst/>
                <a:uLnTx/>
                <a:uFillTx/>
                <a:latin typeface="Calibri"/>
                <a:ea typeface="+mn-ea"/>
                <a:cs typeface="+mn-cs"/>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1F2834"/>
                </a:solidFill>
                <a:effectLst/>
                <a:uLnTx/>
                <a:uFillTx/>
                <a:latin typeface="Calibri"/>
                <a:ea typeface="+mn-ea"/>
                <a:cs typeface="+mn-cs"/>
              </a:rPr>
              <a:t>|   </a:t>
            </a:r>
            <a:fld id="{E828F9F0-F8CE-4E82-B479-553E722E0113}" type="slidenum">
              <a:rPr kumimoji="0" sz="900" b="0" i="0" u="none" strike="noStrike" kern="0" cap="none" spc="0" normalizeH="0" baseline="0" noProof="0" smtClean="0">
                <a:ln>
                  <a:noFill/>
                </a:ln>
                <a:solidFill>
                  <a:srgbClr val="1F2834"/>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40</a:t>
            </a:fld>
            <a:endParaRPr kumimoji="0" lang="en-US" sz="900" b="0" i="0" u="none" strike="noStrike" kern="0" cap="none" spc="0" normalizeH="0" baseline="0" noProof="0">
              <a:ln>
                <a:noFill/>
              </a:ln>
              <a:solidFill>
                <a:srgbClr val="1F2834"/>
              </a:solidFill>
              <a:effectLst/>
              <a:uLnTx/>
              <a:uFillTx/>
              <a:latin typeface="Calibri"/>
              <a:ea typeface="+mn-ea"/>
              <a:cs typeface="+mn-cs"/>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p:txBody>
          <a:bodyPr>
            <a:normAutofit/>
          </a:bodyPr>
          <a:lstStyle/>
          <a:p>
            <a:r>
              <a:rPr lang="en-GB" sz="3600" dirty="0">
                <a:latin typeface="Roboto "/>
              </a:rPr>
              <a:t>Other </a:t>
            </a:r>
            <a:r>
              <a:rPr lang="en-GB" sz="3600" dirty="0">
                <a:solidFill>
                  <a:schemeClr val="accent3"/>
                </a:solidFill>
                <a:latin typeface="Roboto "/>
              </a:rPr>
              <a:t>options</a:t>
            </a:r>
            <a:r>
              <a:rPr lang="en-GB" sz="3600" dirty="0">
                <a:latin typeface="Roboto "/>
              </a:rPr>
              <a:t>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sz="half" idx="2"/>
          </p:nvPr>
        </p:nvSpPr>
        <p:spPr/>
        <p:txBody>
          <a:bodyPr>
            <a:normAutofit fontScale="92500" lnSpcReduction="10000"/>
          </a:bodyPr>
          <a:lstStyle/>
          <a:p>
            <a:pPr marL="0" indent="0" defTabSz="914400">
              <a:spcBef>
                <a:spcPts val="200"/>
              </a:spcBef>
              <a:buNone/>
            </a:pPr>
            <a:r>
              <a:rPr lang="en-US" sz="1700" b="1" dirty="0">
                <a:latin typeface="Roboto Light" panose="02000000000000000000" pitchFamily="2" charset="0"/>
              </a:rPr>
              <a:t>Extra </a:t>
            </a:r>
            <a:r>
              <a:rPr lang="en-US" sz="1700" dirty="0">
                <a:latin typeface="Roboto Light" panose="02000000000000000000" pitchFamily="2" charset="0"/>
              </a:rPr>
              <a:t>(26 Feb – 4 Jul)</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Used all five choices and had no offers. </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Add Extra choices for consideration one at a time.</a:t>
            </a:r>
          </a:p>
          <a:p>
            <a:pPr defTabSz="914400">
              <a:spcBef>
                <a:spcPts val="600"/>
              </a:spcBef>
              <a:spcAft>
                <a:spcPts val="600"/>
              </a:spcAft>
              <a:buClr>
                <a:srgbClr val="836CD8"/>
              </a:buClr>
            </a:pPr>
            <a:endParaRPr lang="en-US" sz="1500" dirty="0">
              <a:latin typeface="Roboto Light" panose="02000000000000000000" pitchFamily="2" charset="0"/>
            </a:endParaRPr>
          </a:p>
          <a:p>
            <a:pPr marL="0" lvl="0" indent="0" defTabSz="914400">
              <a:spcBef>
                <a:spcPts val="200"/>
              </a:spcBef>
              <a:buNone/>
            </a:pPr>
            <a:r>
              <a:rPr lang="en-US" sz="1700" b="1" dirty="0">
                <a:latin typeface="Roboto Light" panose="02000000000000000000" pitchFamily="2" charset="0"/>
              </a:rPr>
              <a:t>Clearing</a:t>
            </a:r>
            <a:r>
              <a:rPr lang="en-US" sz="1700" dirty="0">
                <a:latin typeface="Roboto Light" panose="02000000000000000000" pitchFamily="2" charset="0"/>
              </a:rPr>
              <a:t> (5 Jul – Oct)</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Apply after 30 June, receive no offers, decline all offers, not met conditions. </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Find vacancies from 5 July and add a Clearing choice to your application.  </a:t>
            </a:r>
          </a:p>
          <a:p>
            <a:endParaRPr lang="en-GB" dirty="0"/>
          </a:p>
        </p:txBody>
      </p:sp>
      <p:sp>
        <p:nvSpPr>
          <p:cNvPr id="2" name="Date Placeholder 1">
            <a:extLst>
              <a:ext uri="{FF2B5EF4-FFF2-40B4-BE49-F238E27FC236}">
                <a16:creationId xmlns:a16="http://schemas.microsoft.com/office/drawing/2014/main" id="{CAD052A7-7EC7-A1B7-3383-37D997BFF5B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F7AB1A9-C66E-44C7-B4AC-766C957B4ABD}" type="datetime4">
              <a:rPr kumimoji="0" lang="en-GB" sz="900" b="0" i="0" u="none" strike="noStrike" kern="1200" cap="none" spc="0" normalizeH="0" baseline="0" noProof="0">
                <a:ln>
                  <a:noFill/>
                </a:ln>
                <a:solidFill>
                  <a:srgbClr val="1F2834"/>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 April 2024</a:t>
            </a:fld>
            <a:endParaRPr kumimoji="0" lang="en-US" sz="900" b="0" i="0" u="none" strike="noStrike" kern="1200" cap="none" spc="0" normalizeH="0" baseline="0" noProof="0">
              <a:ln>
                <a:noFill/>
              </a:ln>
              <a:solidFill>
                <a:srgbClr val="1F2834"/>
              </a:solidFill>
              <a:effectLst/>
              <a:uLnTx/>
              <a:uFillTx/>
              <a:latin typeface="Calibri"/>
              <a:ea typeface="+mn-ea"/>
              <a:cs typeface="+mn-cs"/>
            </a:endParaRPr>
          </a:p>
        </p:txBody>
      </p:sp>
      <p:sp>
        <p:nvSpPr>
          <p:cNvPr id="3" name="Footer Placeholder 3">
            <a:extLst>
              <a:ext uri="{FF2B5EF4-FFF2-40B4-BE49-F238E27FC236}">
                <a16:creationId xmlns:a16="http://schemas.microsoft.com/office/drawing/2014/main" id="{96C563C7-E043-4BFB-386A-3782DD9C462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1F2834"/>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1F2834"/>
                </a:solidFill>
                <a:effectLst/>
                <a:uLnTx/>
                <a:uFillTx/>
                <a:latin typeface="Calibri"/>
                <a:ea typeface="+mn-ea"/>
                <a:cs typeface="+mn-cs"/>
              </a:rPr>
              <a:t>PUBLIC</a:t>
            </a:r>
          </a:p>
        </p:txBody>
      </p:sp>
      <p:sp>
        <p:nvSpPr>
          <p:cNvPr id="5" name="Slide Number Placeholder 2">
            <a:extLst>
              <a:ext uri="{FF2B5EF4-FFF2-40B4-BE49-F238E27FC236}">
                <a16:creationId xmlns:a16="http://schemas.microsoft.com/office/drawing/2014/main" id="{29FB5F9E-FAEB-91A5-2756-FFD9C3A81A9E}"/>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1F2834"/>
                </a:solidFill>
                <a:effectLst/>
                <a:uLnTx/>
                <a:uFillTx/>
                <a:latin typeface="Calibri"/>
                <a:ea typeface="+mn-ea"/>
                <a:cs typeface="+mn-cs"/>
              </a:rPr>
              <a:t>|   </a:t>
            </a:r>
            <a:fld id="{E828F9F0-F8CE-4E82-B479-553E722E0113}" type="slidenum">
              <a:rPr kumimoji="0" sz="900" b="0" i="0" u="none" strike="noStrike" kern="0" cap="none" spc="0" normalizeH="0" baseline="0" noProof="0" smtClean="0">
                <a:ln>
                  <a:noFill/>
                </a:ln>
                <a:solidFill>
                  <a:srgbClr val="1F2834"/>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41</a:t>
            </a:fld>
            <a:endParaRPr kumimoji="0" lang="en-US" sz="900" b="0" i="0" u="none" strike="noStrike" kern="0" cap="none" spc="0" normalizeH="0" baseline="0" noProof="0">
              <a:ln>
                <a:noFill/>
              </a:ln>
              <a:solidFill>
                <a:srgbClr val="1F2834"/>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482987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8BA211C-8725-F770-C3A9-072A89B3E86D}"/>
              </a:ext>
            </a:extLst>
          </p:cNvPr>
          <p:cNvSpPr>
            <a:spLocks noGrp="1"/>
          </p:cNvSpPr>
          <p:nvPr>
            <p:ph type="ctrTitle"/>
          </p:nvPr>
        </p:nvSpPr>
        <p:spPr/>
        <p:txBody>
          <a:bodyPr/>
          <a:lstStyle/>
          <a:p>
            <a:r>
              <a:rPr lang="en-GB" dirty="0"/>
              <a:t>Next steps </a:t>
            </a:r>
          </a:p>
        </p:txBody>
      </p:sp>
      <p:sp>
        <p:nvSpPr>
          <p:cNvPr id="2" name="Subtitle 1">
            <a:extLst>
              <a:ext uri="{FF2B5EF4-FFF2-40B4-BE49-F238E27FC236}">
                <a16:creationId xmlns:a16="http://schemas.microsoft.com/office/drawing/2014/main" id="{7EA84D9E-E0F3-2F58-8562-102B3F7C39FA}"/>
              </a:ext>
            </a:extLst>
          </p:cNvPr>
          <p:cNvSpPr>
            <a:spLocks noGrp="1"/>
          </p:cNvSpPr>
          <p:nvPr>
            <p:ph type="subTitle" idx="1"/>
          </p:nvPr>
        </p:nvSpPr>
        <p:spPr/>
        <p:txBody>
          <a:bodyPr/>
          <a:lstStyle/>
          <a:p>
            <a:endParaRPr lang="en-GB"/>
          </a:p>
        </p:txBody>
      </p:sp>
      <p:sp>
        <p:nvSpPr>
          <p:cNvPr id="5" name="Date Placeholder 4">
            <a:extLst>
              <a:ext uri="{FF2B5EF4-FFF2-40B4-BE49-F238E27FC236}">
                <a16:creationId xmlns:a16="http://schemas.microsoft.com/office/drawing/2014/main" id="{0363396C-2EBE-2C8C-8BD9-891F3E8CDDF7}"/>
              </a:ext>
            </a:extLst>
          </p:cNvPr>
          <p:cNvSpPr>
            <a:spLocks noGrp="1"/>
          </p:cNvSpPr>
          <p:nvPr>
            <p:ph type="dt" sz="half" idx="4294967295"/>
          </p:nvPr>
        </p:nvSpPr>
        <p:spPr>
          <a:xfrm>
            <a:off x="6802438" y="4803775"/>
            <a:ext cx="2341562" cy="236538"/>
          </a:xfrm>
        </p:spPr>
        <p:txBody>
          <a:bodyPr/>
          <a:lstStyle/>
          <a:p>
            <a:fld id="{3A6D6FAE-D43A-044F-91A1-990520CC9738}" type="datetime4">
              <a:rPr lang="en-GB" smtClean="0"/>
              <a:t>18 April 2024</a:t>
            </a:fld>
            <a:endParaRPr lang="en-US"/>
          </a:p>
        </p:txBody>
      </p:sp>
      <p:sp>
        <p:nvSpPr>
          <p:cNvPr id="6" name="Footer Placeholder 5">
            <a:extLst>
              <a:ext uri="{FF2B5EF4-FFF2-40B4-BE49-F238E27FC236}">
                <a16:creationId xmlns:a16="http://schemas.microsoft.com/office/drawing/2014/main" id="{14F6C77F-2744-FD46-E04D-158B52196CCD}"/>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4A4A4752-754F-DF45-A55F-947A9477C094}"/>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42</a:t>
            </a:fld>
            <a:endParaRPr lang="en-US"/>
          </a:p>
        </p:txBody>
      </p:sp>
    </p:spTree>
    <p:extLst>
      <p:ext uri="{BB962C8B-B14F-4D97-AF65-F5344CB8AC3E}">
        <p14:creationId xmlns:p14="http://schemas.microsoft.com/office/powerpoint/2010/main" val="1789459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a:xfrm>
            <a:off x="287338" y="475988"/>
            <a:ext cx="3832176" cy="987425"/>
          </a:xfrm>
        </p:spPr>
        <p:txBody>
          <a:bodyPr>
            <a:noAutofit/>
          </a:bodyPr>
          <a:lstStyle/>
          <a:p>
            <a:r>
              <a:rPr lang="en-GB" sz="3600" dirty="0">
                <a:latin typeface="Roboto "/>
              </a:rPr>
              <a:t>What can students </a:t>
            </a:r>
            <a:br>
              <a:rPr lang="en-GB" sz="3600" dirty="0">
                <a:latin typeface="Roboto "/>
              </a:rPr>
            </a:br>
            <a:r>
              <a:rPr lang="en-GB" sz="3600" dirty="0">
                <a:latin typeface="Roboto "/>
              </a:rPr>
              <a:t>be doing?</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975" r="8975"/>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sz="half" idx="2"/>
          </p:nvPr>
        </p:nvSpPr>
        <p:spPr>
          <a:xfrm>
            <a:off x="287338" y="1704247"/>
            <a:ext cx="3832175" cy="2858691"/>
          </a:xfrm>
        </p:spPr>
        <p:txBody>
          <a:bodyPr>
            <a:normAutofit fontScale="62500" lnSpcReduction="20000"/>
          </a:bodyPr>
          <a:lstStyle/>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research, research, research</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attend open days and events</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extracurricular and super curricular activities</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work experience</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volunteering</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independent learning outside the curriculum </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focus on this year’s studies</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43</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B269DC9-9F89-F1B0-683B-5A048F65CB3D}"/>
              </a:ext>
            </a:extLst>
          </p:cNvPr>
          <p:cNvSpPr>
            <a:spLocks noGrp="1"/>
          </p:cNvSpPr>
          <p:nvPr>
            <p:ph type="dt" sz="half" idx="10"/>
          </p:nvPr>
        </p:nvSpPr>
        <p:spPr/>
        <p:txBody>
          <a:bodyPr/>
          <a:lstStyle/>
          <a:p>
            <a:fld id="{59F323AB-CA4F-FD4D-A9F9-7AB88D73544A}" type="datetime4">
              <a:rPr lang="en-GB" smtClean="0"/>
              <a:t>18 April 2024</a:t>
            </a:fld>
            <a:endParaRPr lang="en-US"/>
          </a:p>
        </p:txBody>
      </p:sp>
      <p:sp>
        <p:nvSpPr>
          <p:cNvPr id="7" name="Slide Number Placeholder 6">
            <a:extLst>
              <a:ext uri="{FF2B5EF4-FFF2-40B4-BE49-F238E27FC236}">
                <a16:creationId xmlns:a16="http://schemas.microsoft.com/office/drawing/2014/main" id="{5E17C96E-DDE6-36C2-3C4F-0FEEEB66503E}"/>
              </a:ext>
            </a:extLst>
          </p:cNvPr>
          <p:cNvSpPr>
            <a:spLocks noGrp="1"/>
          </p:cNvSpPr>
          <p:nvPr>
            <p:ph type="sldNum" sz="quarter" idx="11"/>
          </p:nvPr>
        </p:nvSpPr>
        <p:spPr/>
        <p:txBody>
          <a:bodyPr/>
          <a:lstStyle/>
          <a:p>
            <a:r>
              <a:rPr lang="en-US"/>
              <a:t>|   </a:t>
            </a:r>
            <a:fld id="{D7A593A7-184A-6D43-8A36-702213271FF9}" type="slidenum">
              <a:rPr lang="en-US" smtClean="0"/>
              <a:pPr/>
              <a:t>44</a:t>
            </a:fld>
            <a:endParaRPr lang="en-US"/>
          </a:p>
        </p:txBody>
      </p:sp>
      <p:sp>
        <p:nvSpPr>
          <p:cNvPr id="6" name="Footer Placeholder 5">
            <a:extLst>
              <a:ext uri="{FF2B5EF4-FFF2-40B4-BE49-F238E27FC236}">
                <a16:creationId xmlns:a16="http://schemas.microsoft.com/office/drawing/2014/main" id="{D2151F78-E08E-954F-2724-D7AD469BB876}"/>
              </a:ext>
            </a:extLst>
          </p:cNvPr>
          <p:cNvSpPr>
            <a:spLocks noGrp="1"/>
          </p:cNvSpPr>
          <p:nvPr>
            <p:ph type="ftr" sz="quarter" idx="12"/>
          </p:nvPr>
        </p:nvSpPr>
        <p:spPr/>
        <p:txBody>
          <a:bodyPr/>
          <a:lstStyle/>
          <a:p>
            <a:r>
              <a:rPr lang="en-US" dirty="0"/>
              <a:t>Security marking: </a:t>
            </a:r>
            <a:r>
              <a:rPr lang="en-US" b="1" dirty="0"/>
              <a:t>PUBLIC</a:t>
            </a:r>
          </a:p>
        </p:txBody>
      </p:sp>
      <p:sp>
        <p:nvSpPr>
          <p:cNvPr id="8" name="Title 1">
            <a:extLst>
              <a:ext uri="{FF2B5EF4-FFF2-40B4-BE49-F238E27FC236}">
                <a16:creationId xmlns:a16="http://schemas.microsoft.com/office/drawing/2014/main" id="{9D652A96-C206-73C8-2023-20AF802FC69C}"/>
              </a:ext>
            </a:extLst>
          </p:cNvPr>
          <p:cNvSpPr txBox="1">
            <a:spLocks/>
          </p:cNvSpPr>
          <p:nvPr/>
        </p:nvSpPr>
        <p:spPr>
          <a:xfrm>
            <a:off x="389930" y="775373"/>
            <a:ext cx="8228410" cy="807770"/>
          </a:xfrm>
          <a:prstGeom prst="rect">
            <a:avLst/>
          </a:prstGeom>
        </p:spPr>
        <p:txBody>
          <a:bodyPr vert="horz" wrap="none" lIns="0" tIns="0" rIns="0" bIns="0" rtlCol="0" anchor="b">
            <a:normAutofit lnSpcReduction="10000"/>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sz="3900" dirty="0">
                <a:latin typeface="Roboto "/>
              </a:rPr>
              <a:t>Keeping you informed </a:t>
            </a:r>
            <a:br>
              <a:rPr lang="en-GB" sz="2100" kern="0" dirty="0">
                <a:solidFill>
                  <a:srgbClr val="000000"/>
                </a:solidFill>
                <a:ea typeface="+mn-ea"/>
                <a:cs typeface="+mn-cs"/>
              </a:rPr>
            </a:br>
            <a:endParaRPr lang="en-GB" sz="2100" kern="0" dirty="0">
              <a:solidFill>
                <a:srgbClr val="000000"/>
              </a:solidFill>
              <a:ea typeface="+mn-ea"/>
              <a:cs typeface="+mn-cs"/>
            </a:endParaRPr>
          </a:p>
        </p:txBody>
      </p:sp>
      <p:pic>
        <p:nvPicPr>
          <p:cNvPr id="9" name="Graphic 8" descr="Internet with solid fill">
            <a:extLst>
              <a:ext uri="{FF2B5EF4-FFF2-40B4-BE49-F238E27FC236}">
                <a16:creationId xmlns:a16="http://schemas.microsoft.com/office/drawing/2014/main" id="{942D6017-25B6-A11B-FF01-C4CC8AF4F9EE}"/>
              </a:ext>
            </a:extLst>
          </p:cNvPr>
          <p:cNvPicPr/>
          <p:nvPr/>
        </p:nvPicPr>
        <p:blipFill>
          <a:blip r:embed="rId2">
            <a:extLst>
              <a:ext uri="{96DAC541-7B7A-43D3-8B79-37D633B846F1}">
                <asvg:svgBlip xmlns:asvg="http://schemas.microsoft.com/office/drawing/2016/SVG/main" r:embed="rId3"/>
              </a:ext>
            </a:extLst>
          </a:blip>
          <a:stretch>
            <a:fillRect/>
          </a:stretch>
        </p:blipFill>
        <p:spPr>
          <a:xfrm>
            <a:off x="287337" y="1397264"/>
            <a:ext cx="2218037" cy="2218037"/>
          </a:xfrm>
          <a:prstGeom prst="rect">
            <a:avLst/>
          </a:prstGeom>
        </p:spPr>
      </p:pic>
      <p:sp>
        <p:nvSpPr>
          <p:cNvPr id="11" name="TextBox 10">
            <a:extLst>
              <a:ext uri="{FF2B5EF4-FFF2-40B4-BE49-F238E27FC236}">
                <a16:creationId xmlns:a16="http://schemas.microsoft.com/office/drawing/2014/main" id="{DDEB175C-6041-F542-1677-6ED3214A8301}"/>
              </a:ext>
            </a:extLst>
          </p:cNvPr>
          <p:cNvSpPr txBox="1"/>
          <p:nvPr/>
        </p:nvSpPr>
        <p:spPr>
          <a:xfrm>
            <a:off x="177142" y="3260061"/>
            <a:ext cx="2602700" cy="369332"/>
          </a:xfrm>
          <a:prstGeom prst="rect">
            <a:avLst/>
          </a:prstGeom>
          <a:noFill/>
        </p:spPr>
        <p:txBody>
          <a:bodyPr wrap="square">
            <a:spAutoFit/>
          </a:bodyPr>
          <a:lstStyle/>
          <a:p>
            <a:pPr lvl="0">
              <a:lnSpc>
                <a:spcPct val="100000"/>
              </a:lnSpc>
            </a:pPr>
            <a:r>
              <a:rPr lang="en-US" dirty="0">
                <a:latin typeface="Roboto Light "/>
              </a:rPr>
              <a:t>www.ucas.com/parents</a:t>
            </a:r>
          </a:p>
        </p:txBody>
      </p:sp>
      <p:pic>
        <p:nvPicPr>
          <p:cNvPr id="12" name="Graphic 11" descr="Vlog with solid fill">
            <a:extLst>
              <a:ext uri="{FF2B5EF4-FFF2-40B4-BE49-F238E27FC236}">
                <a16:creationId xmlns:a16="http://schemas.microsoft.com/office/drawing/2014/main" id="{0C62B2E1-D3D3-29B2-A3D8-E9F775D092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6844" y="1477104"/>
            <a:ext cx="1934180" cy="1934180"/>
          </a:xfrm>
          <a:prstGeom prst="rect">
            <a:avLst/>
          </a:prstGeom>
        </p:spPr>
      </p:pic>
      <p:sp>
        <p:nvSpPr>
          <p:cNvPr id="15" name="TextBox 14">
            <a:extLst>
              <a:ext uri="{FF2B5EF4-FFF2-40B4-BE49-F238E27FC236}">
                <a16:creationId xmlns:a16="http://schemas.microsoft.com/office/drawing/2014/main" id="{8D1448DA-A2F4-CA19-36C9-562DB1DA368F}"/>
              </a:ext>
            </a:extLst>
          </p:cNvPr>
          <p:cNvSpPr txBox="1"/>
          <p:nvPr/>
        </p:nvSpPr>
        <p:spPr>
          <a:xfrm>
            <a:off x="3055553" y="3195495"/>
            <a:ext cx="2821592" cy="584775"/>
          </a:xfrm>
          <a:prstGeom prst="rect">
            <a:avLst/>
          </a:prstGeom>
          <a:noFill/>
        </p:spPr>
        <p:txBody>
          <a:bodyPr wrap="square">
            <a:spAutoFit/>
          </a:bodyPr>
          <a:lstStyle/>
          <a:p>
            <a:pPr algn="ctr"/>
            <a:r>
              <a:rPr lang="en-GB" sz="1600" dirty="0">
                <a:latin typeface="Roboto Light" panose="02000000000000000000" pitchFamily="2" charset="0"/>
                <a:ea typeface="Roboto Light" panose="02000000000000000000" pitchFamily="2" charset="0"/>
                <a:cs typeface="Roboto Light" panose="02000000000000000000" pitchFamily="2" charset="0"/>
                <a:hlinkClick r:id="rId6"/>
              </a:rPr>
              <a:t>Sign up </a:t>
            </a:r>
            <a:r>
              <a:rPr lang="en-GB" sz="1600" dirty="0">
                <a:latin typeface="Roboto Light" panose="02000000000000000000" pitchFamily="2" charset="0"/>
                <a:ea typeface="Roboto Light" panose="02000000000000000000" pitchFamily="2" charset="0"/>
                <a:cs typeface="Roboto Light" panose="02000000000000000000" pitchFamily="2" charset="0"/>
              </a:rPr>
              <a:t>for UCAS</a:t>
            </a:r>
          </a:p>
          <a:p>
            <a:pPr algn="ctr"/>
            <a:r>
              <a:rPr lang="en-GB" sz="1600" dirty="0">
                <a:latin typeface="Roboto Light" panose="02000000000000000000" pitchFamily="2" charset="0"/>
                <a:ea typeface="Roboto Light" panose="02000000000000000000" pitchFamily="2" charset="0"/>
                <a:cs typeface="Roboto Light" panose="02000000000000000000" pitchFamily="2" charset="0"/>
              </a:rPr>
              <a:t> parents newsletter</a:t>
            </a:r>
            <a:endParaRPr lang="en-GB" sz="14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19" name="Graphic 18" descr="Newspaper with solid fill">
            <a:extLst>
              <a:ext uri="{FF2B5EF4-FFF2-40B4-BE49-F238E27FC236}">
                <a16:creationId xmlns:a16="http://schemas.microsoft.com/office/drawing/2014/main" id="{A1A9F492-4A50-3EAE-2E03-7BD1B36C7A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9603" y="1605252"/>
            <a:ext cx="1763509" cy="1763509"/>
          </a:xfrm>
          <a:prstGeom prst="rect">
            <a:avLst/>
          </a:prstGeom>
        </p:spPr>
      </p:pic>
      <p:sp>
        <p:nvSpPr>
          <p:cNvPr id="20" name="TextBox 19">
            <a:extLst>
              <a:ext uri="{FF2B5EF4-FFF2-40B4-BE49-F238E27FC236}">
                <a16:creationId xmlns:a16="http://schemas.microsoft.com/office/drawing/2014/main" id="{B0AE6B7C-2DB4-F936-4829-78F185FADA84}"/>
              </a:ext>
            </a:extLst>
          </p:cNvPr>
          <p:cNvSpPr txBox="1"/>
          <p:nvPr/>
        </p:nvSpPr>
        <p:spPr>
          <a:xfrm>
            <a:off x="6024963" y="3198416"/>
            <a:ext cx="2821592" cy="584775"/>
          </a:xfrm>
          <a:prstGeom prst="rect">
            <a:avLst/>
          </a:prstGeom>
          <a:noFill/>
        </p:spPr>
        <p:txBody>
          <a:bodyPr wrap="square">
            <a:spAutoFit/>
          </a:bodyPr>
          <a:lstStyle/>
          <a:p>
            <a:pPr algn="ctr"/>
            <a:r>
              <a:rPr lang="en-GB" sz="1600" dirty="0">
                <a:latin typeface="Roboto Light" panose="02000000000000000000" pitchFamily="2" charset="0"/>
                <a:ea typeface="Roboto Light" panose="02000000000000000000" pitchFamily="2" charset="0"/>
                <a:cs typeface="Roboto Light" panose="02000000000000000000" pitchFamily="2" charset="0"/>
              </a:rPr>
              <a:t>Read UCAS </a:t>
            </a:r>
            <a:r>
              <a:rPr lang="en-GB" sz="1600" dirty="0">
                <a:latin typeface="Roboto Light" panose="02000000000000000000" pitchFamily="2" charset="0"/>
                <a:ea typeface="Roboto Light" panose="02000000000000000000" pitchFamily="2" charset="0"/>
                <a:cs typeface="Roboto Light" panose="02000000000000000000" pitchFamily="2" charset="0"/>
                <a:hlinkClick r:id="rId9"/>
              </a:rPr>
              <a:t>guides</a:t>
            </a:r>
            <a:r>
              <a:rPr lang="en-GB" sz="1600" dirty="0">
                <a:latin typeface="Roboto Light" panose="02000000000000000000" pitchFamily="2" charset="0"/>
                <a:ea typeface="Roboto Light" panose="02000000000000000000" pitchFamily="2" charset="0"/>
                <a:cs typeface="Roboto Light" panose="02000000000000000000" pitchFamily="2" charset="0"/>
              </a:rPr>
              <a:t> just for parents and carers</a:t>
            </a:r>
            <a:endParaRPr lang="en-GB" sz="14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175079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4294967295"/>
          </p:nvPr>
        </p:nvSpPr>
        <p:spPr>
          <a:xfrm>
            <a:off x="401081" y="1527066"/>
            <a:ext cx="3917950" cy="2626360"/>
          </a:xfrm>
        </p:spPr>
        <p:txBody>
          <a:bodyPr/>
          <a:lstStyle/>
          <a:p>
            <a:pPr marL="0" lvl="0" indent="0">
              <a:buNone/>
            </a:pPr>
            <a:r>
              <a:rPr lang="en-GB" sz="1800" b="1" dirty="0">
                <a:latin typeface="Roboto Light" panose="02000000000000000000" pitchFamily="2" charset="0"/>
              </a:rPr>
              <a:t>UCAS Customer Experience Centre:</a:t>
            </a:r>
          </a:p>
          <a:p>
            <a:pPr marL="0" lvl="0" indent="0">
              <a:buNone/>
            </a:pPr>
            <a:r>
              <a:rPr lang="en-GB" sz="1800" dirty="0">
                <a:latin typeface="Roboto Light" panose="02000000000000000000" pitchFamily="2" charset="0"/>
              </a:rPr>
              <a:t>0371 468 0 468</a:t>
            </a:r>
          </a:p>
          <a:p>
            <a:pPr marL="0" lvl="0" indent="0">
              <a:buNone/>
            </a:pPr>
            <a:endParaRPr lang="en-GB" sz="800" b="1" dirty="0">
              <a:latin typeface="Roboto Light" panose="02000000000000000000" pitchFamily="2" charset="0"/>
            </a:endParaRPr>
          </a:p>
          <a:p>
            <a:pPr marL="0" lvl="0" indent="0">
              <a:buNone/>
            </a:pPr>
            <a:r>
              <a:rPr lang="en-GB" sz="1800" b="1" dirty="0">
                <a:latin typeface="Roboto Light" panose="02000000000000000000" pitchFamily="2" charset="0"/>
              </a:rPr>
              <a:t>From outside the UK:</a:t>
            </a:r>
          </a:p>
          <a:p>
            <a:pPr marL="0" lvl="0" indent="0">
              <a:buNone/>
            </a:pPr>
            <a:r>
              <a:rPr lang="en-GB" sz="1800" dirty="0">
                <a:latin typeface="Roboto Light" panose="02000000000000000000" pitchFamily="2" charset="0"/>
              </a:rPr>
              <a:t>+44 330 3330 230</a:t>
            </a:r>
          </a:p>
          <a:p>
            <a:pPr marL="0" lvl="0" indent="0">
              <a:buNone/>
            </a:pPr>
            <a:endParaRPr lang="en-US" sz="800" dirty="0">
              <a:latin typeface="Roboto Light" panose="02000000000000000000" pitchFamily="2" charset="0"/>
            </a:endParaRPr>
          </a:p>
          <a:p>
            <a:pPr marL="0" lvl="0" indent="0">
              <a:buNone/>
            </a:pPr>
            <a:r>
              <a:rPr lang="en-US" sz="1800" dirty="0">
                <a:latin typeface="Roboto Light" panose="02000000000000000000" pitchFamily="2" charset="0"/>
              </a:rPr>
              <a:t>Monday to Friday</a:t>
            </a:r>
          </a:p>
          <a:p>
            <a:pPr marL="0" lvl="0" indent="0">
              <a:buNone/>
            </a:pPr>
            <a:r>
              <a:rPr lang="en-US" sz="1800" dirty="0">
                <a:latin typeface="Roboto Light" panose="02000000000000000000" pitchFamily="2" charset="0"/>
              </a:rPr>
              <a:t>08:30 – 18:00 (UK time)</a:t>
            </a:r>
            <a:endParaRPr lang="en-GB" sz="1800" dirty="0">
              <a:latin typeface="Roboto Light" panose="02000000000000000000" pitchFamily="2" charset="0"/>
            </a:endParaRPr>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287341" y="162795"/>
            <a:ext cx="3832225" cy="987426"/>
          </a:xfrm>
        </p:spPr>
        <p:txBody>
          <a:bodyPr/>
          <a:lstStyle/>
          <a:p>
            <a:pPr lvl="0"/>
            <a:r>
              <a:rPr lang="en-GB" sz="3900" dirty="0">
                <a:latin typeface="Roboto "/>
              </a:rPr>
              <a:t>Our support </a:t>
            </a: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45</a:t>
            </a:fld>
            <a:endParaRPr lang="en-US" sz="900" b="0" i="0" u="none" strike="noStrike" kern="1200" cap="none" spc="0" baseline="0">
              <a:solidFill>
                <a:srgbClr val="1F2834"/>
              </a:solidFill>
              <a:uFillTx/>
              <a:latin typeface="Calibri"/>
            </a:endParaRPr>
          </a:p>
        </p:txBody>
      </p:sp>
      <p:grpSp>
        <p:nvGrpSpPr>
          <p:cNvPr id="19" name="Group 18">
            <a:extLst>
              <a:ext uri="{FF2B5EF4-FFF2-40B4-BE49-F238E27FC236}">
                <a16:creationId xmlns:a16="http://schemas.microsoft.com/office/drawing/2014/main" id="{3C4D4C96-0A94-D9B9-7F83-271F7B4428FB}"/>
              </a:ext>
            </a:extLst>
          </p:cNvPr>
          <p:cNvGrpSpPr/>
          <p:nvPr/>
        </p:nvGrpSpPr>
        <p:grpSpPr>
          <a:xfrm>
            <a:off x="4618747" y="2423815"/>
            <a:ext cx="500456" cy="500456"/>
            <a:chOff x="5963303" y="1415834"/>
            <a:chExt cx="500456" cy="500456"/>
          </a:xfrm>
          <a:solidFill>
            <a:schemeClr val="accent3"/>
          </a:solidFill>
        </p:grpSpPr>
        <p:sp>
          <p:nvSpPr>
            <p:cNvPr id="20" name="Oval 19">
              <a:extLst>
                <a:ext uri="{FF2B5EF4-FFF2-40B4-BE49-F238E27FC236}">
                  <a16:creationId xmlns:a16="http://schemas.microsoft.com/office/drawing/2014/main" id="{AEC9CAD0-DC79-2356-F7E9-79BCE6665371}"/>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a:extLst>
                <a:ext uri="{FF2B5EF4-FFF2-40B4-BE49-F238E27FC236}">
                  <a16:creationId xmlns:a16="http://schemas.microsoft.com/office/drawing/2014/main" id="{04E7B362-5D72-BDE5-2F99-C70FBEB2B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32" name="Group 31">
            <a:extLst>
              <a:ext uri="{FF2B5EF4-FFF2-40B4-BE49-F238E27FC236}">
                <a16:creationId xmlns:a16="http://schemas.microsoft.com/office/drawing/2014/main" id="{A2F7A9C2-54F0-2E72-B4C6-D55898E0A0B9}"/>
              </a:ext>
            </a:extLst>
          </p:cNvPr>
          <p:cNvGrpSpPr/>
          <p:nvPr/>
        </p:nvGrpSpPr>
        <p:grpSpPr>
          <a:xfrm>
            <a:off x="4638472" y="1026610"/>
            <a:ext cx="4612622" cy="3294867"/>
            <a:chOff x="1090939" y="1048792"/>
            <a:chExt cx="4612622" cy="3294867"/>
          </a:xfrm>
        </p:grpSpPr>
        <p:sp>
          <p:nvSpPr>
            <p:cNvPr id="14" name="Text Placeholder 8">
              <a:extLst>
                <a:ext uri="{FF2B5EF4-FFF2-40B4-BE49-F238E27FC236}">
                  <a16:creationId xmlns:a16="http://schemas.microsoft.com/office/drawing/2014/main" id="{B7253945-DF7B-88B9-C378-E6D2E1BD3AB6}"/>
                </a:ext>
              </a:extLst>
            </p:cNvPr>
            <p:cNvSpPr txBox="1">
              <a:spLocks/>
            </p:cNvSpPr>
            <p:nvPr/>
          </p:nvSpPr>
          <p:spPr>
            <a:xfrm>
              <a:off x="1668496" y="1153487"/>
              <a:ext cx="1453049" cy="286264"/>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a:solidFill>
                    <a:schemeClr val="tx1"/>
                  </a:solidFill>
                  <a:latin typeface="Roboto Light" panose="02000000000000000000" pitchFamily="2" charset="0"/>
                </a:rPr>
                <a:t>@ucas_online</a:t>
              </a:r>
              <a:endParaRPr lang="en-GB" dirty="0">
                <a:solidFill>
                  <a:schemeClr val="tx1"/>
                </a:solidFill>
                <a:latin typeface="Roboto Light" panose="02000000000000000000" pitchFamily="2" charset="0"/>
              </a:endParaRPr>
            </a:p>
          </p:txBody>
        </p:sp>
        <p:grpSp>
          <p:nvGrpSpPr>
            <p:cNvPr id="15" name="Group 14">
              <a:extLst>
                <a:ext uri="{FF2B5EF4-FFF2-40B4-BE49-F238E27FC236}">
                  <a16:creationId xmlns:a16="http://schemas.microsoft.com/office/drawing/2014/main" id="{FEDCFC29-0AA9-C36B-0FEF-CAC92084FEC5}"/>
                </a:ext>
              </a:extLst>
            </p:cNvPr>
            <p:cNvGrpSpPr/>
            <p:nvPr/>
          </p:nvGrpSpPr>
          <p:grpSpPr>
            <a:xfrm>
              <a:off x="1094557" y="1048792"/>
              <a:ext cx="500456" cy="500456"/>
              <a:chOff x="5963303" y="1415834"/>
              <a:chExt cx="500456" cy="500456"/>
            </a:xfrm>
            <a:solidFill>
              <a:schemeClr val="accent3"/>
            </a:solidFill>
          </p:grpSpPr>
          <p:sp>
            <p:nvSpPr>
              <p:cNvPr id="16" name="Oval 15">
                <a:extLst>
                  <a:ext uri="{FF2B5EF4-FFF2-40B4-BE49-F238E27FC236}">
                    <a16:creationId xmlns:a16="http://schemas.microsoft.com/office/drawing/2014/main" id="{240CD9D2-FBD9-300D-29DB-6F5D2766D1A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C97969E4-B8C2-3827-F88C-13EBE693DB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18" name="Picture 17">
              <a:extLst>
                <a:ext uri="{FF2B5EF4-FFF2-40B4-BE49-F238E27FC236}">
                  <a16:creationId xmlns:a16="http://schemas.microsoft.com/office/drawing/2014/main" id="{96DBAC49-DCA8-2BBC-F3BF-33B5832422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4557" y="1768506"/>
              <a:ext cx="481841" cy="500456"/>
            </a:xfrm>
            <a:prstGeom prst="rect">
              <a:avLst/>
            </a:prstGeom>
            <a:solidFill>
              <a:schemeClr val="accent3"/>
            </a:solidFill>
          </p:spPr>
        </p:pic>
        <p:grpSp>
          <p:nvGrpSpPr>
            <p:cNvPr id="22" name="Group 21">
              <a:extLst>
                <a:ext uri="{FF2B5EF4-FFF2-40B4-BE49-F238E27FC236}">
                  <a16:creationId xmlns:a16="http://schemas.microsoft.com/office/drawing/2014/main" id="{DF9D0B19-56BF-F463-6D5E-0DEFD16ABE66}"/>
                </a:ext>
              </a:extLst>
            </p:cNvPr>
            <p:cNvGrpSpPr/>
            <p:nvPr/>
          </p:nvGrpSpPr>
          <p:grpSpPr>
            <a:xfrm>
              <a:off x="1090939" y="3843203"/>
              <a:ext cx="500456" cy="500456"/>
              <a:chOff x="5963303" y="3801443"/>
              <a:chExt cx="500456" cy="500456"/>
            </a:xfrm>
            <a:solidFill>
              <a:schemeClr val="accent3"/>
            </a:solidFill>
          </p:grpSpPr>
          <p:sp>
            <p:nvSpPr>
              <p:cNvPr id="23" name="Oval 22">
                <a:extLst>
                  <a:ext uri="{FF2B5EF4-FFF2-40B4-BE49-F238E27FC236}">
                    <a16:creationId xmlns:a16="http://schemas.microsoft.com/office/drawing/2014/main" id="{70B7C330-94A4-7444-6E1A-532068A5B048}"/>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3014F56D-3194-1A1D-7583-B41DE01D63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25" name="Text Placeholder 8">
              <a:extLst>
                <a:ext uri="{FF2B5EF4-FFF2-40B4-BE49-F238E27FC236}">
                  <a16:creationId xmlns:a16="http://schemas.microsoft.com/office/drawing/2014/main" id="{BA78250C-7529-321E-0CEF-FDEB5BA42B81}"/>
                </a:ext>
              </a:extLst>
            </p:cNvPr>
            <p:cNvSpPr txBox="1">
              <a:spLocks/>
            </p:cNvSpPr>
            <p:nvPr/>
          </p:nvSpPr>
          <p:spPr>
            <a:xfrm>
              <a:off x="1856098" y="1870223"/>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sp>
          <p:nvSpPr>
            <p:cNvPr id="26" name="Text Placeholder 8">
              <a:extLst>
                <a:ext uri="{FF2B5EF4-FFF2-40B4-BE49-F238E27FC236}">
                  <a16:creationId xmlns:a16="http://schemas.microsoft.com/office/drawing/2014/main" id="{6B2FA212-E524-6D15-0F74-B703D208BC7E}"/>
                </a:ext>
              </a:extLst>
            </p:cNvPr>
            <p:cNvSpPr txBox="1">
              <a:spLocks/>
            </p:cNvSpPr>
            <p:nvPr/>
          </p:nvSpPr>
          <p:spPr>
            <a:xfrm>
              <a:off x="1852480" y="3992464"/>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@UCASonline</a:t>
              </a:r>
              <a:endParaRPr lang="en-GB" dirty="0">
                <a:latin typeface="Roboto Light" panose="02000000000000000000" pitchFamily="2" charset="0"/>
              </a:endParaRPr>
            </a:p>
          </p:txBody>
        </p:sp>
        <p:sp>
          <p:nvSpPr>
            <p:cNvPr id="27" name="Text Placeholder 8">
              <a:extLst>
                <a:ext uri="{FF2B5EF4-FFF2-40B4-BE49-F238E27FC236}">
                  <a16:creationId xmlns:a16="http://schemas.microsoft.com/office/drawing/2014/main" id="{7EBFB5FF-CAC2-2C0A-C52F-CDBD0B940586}"/>
                </a:ext>
              </a:extLst>
            </p:cNvPr>
            <p:cNvSpPr txBox="1">
              <a:spLocks/>
            </p:cNvSpPr>
            <p:nvPr/>
          </p:nvSpPr>
          <p:spPr>
            <a:xfrm>
              <a:off x="1871386" y="2581116"/>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grpSp>
          <p:nvGrpSpPr>
            <p:cNvPr id="28" name="Group 27">
              <a:extLst>
                <a:ext uri="{FF2B5EF4-FFF2-40B4-BE49-F238E27FC236}">
                  <a16:creationId xmlns:a16="http://schemas.microsoft.com/office/drawing/2014/main" id="{72C2A273-A5CD-2566-FDC9-3A807655E410}"/>
                </a:ext>
              </a:extLst>
            </p:cNvPr>
            <p:cNvGrpSpPr/>
            <p:nvPr/>
          </p:nvGrpSpPr>
          <p:grpSpPr>
            <a:xfrm>
              <a:off x="1091086" y="3173944"/>
              <a:ext cx="500456" cy="500456"/>
              <a:chOff x="2764076" y="1349181"/>
              <a:chExt cx="500456" cy="500456"/>
            </a:xfrm>
            <a:solidFill>
              <a:schemeClr val="accent3"/>
            </a:solidFill>
          </p:grpSpPr>
          <p:sp>
            <p:nvSpPr>
              <p:cNvPr id="29" name="Oval 28">
                <a:extLst>
                  <a:ext uri="{FF2B5EF4-FFF2-40B4-BE49-F238E27FC236}">
                    <a16:creationId xmlns:a16="http://schemas.microsoft.com/office/drawing/2014/main" id="{81CC0643-F7D9-3770-5E10-EFBE40AA3F8C}"/>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5E3ED1D3-1688-F474-0011-0AEE9B9269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31" name="Text Placeholder 8">
              <a:extLst>
                <a:ext uri="{FF2B5EF4-FFF2-40B4-BE49-F238E27FC236}">
                  <a16:creationId xmlns:a16="http://schemas.microsoft.com/office/drawing/2014/main" id="{2B5BEDFD-04E6-1AD2-B8F5-D4B671C41567}"/>
                </a:ext>
              </a:extLst>
            </p:cNvPr>
            <p:cNvSpPr txBox="1">
              <a:spLocks/>
            </p:cNvSpPr>
            <p:nvPr/>
          </p:nvSpPr>
          <p:spPr>
            <a:xfrm>
              <a:off x="1852481" y="3315771"/>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a:t>
              </a:r>
              <a:endParaRPr lang="en-GB" dirty="0">
                <a:latin typeface="Roboto Light" panose="02000000000000000000" pitchFamily="2" charset="0"/>
              </a:endParaRPr>
            </a:p>
          </p:txBody>
        </p:sp>
      </p:grpSp>
      <p:sp>
        <p:nvSpPr>
          <p:cNvPr id="36" name="Date Placeholder 3">
            <a:extLst>
              <a:ext uri="{FF2B5EF4-FFF2-40B4-BE49-F238E27FC236}">
                <a16:creationId xmlns:a16="http://schemas.microsoft.com/office/drawing/2014/main" id="{A56A6855-D116-8611-9E33-8176052E16A6}"/>
              </a:ext>
            </a:extLst>
          </p:cNvPr>
          <p:cNvSpPr txBox="1"/>
          <p:nvPr/>
        </p:nvSpPr>
        <p:spPr>
          <a:xfrm>
            <a:off x="5929824" y="484538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dirty="0">
              <a:solidFill>
                <a:srgbClr val="FFFFFF"/>
              </a:solidFill>
              <a:uFillTx/>
              <a:latin typeface="Calibri"/>
            </a:endParaRPr>
          </a:p>
        </p:txBody>
      </p:sp>
      <p:sp>
        <p:nvSpPr>
          <p:cNvPr id="37" name="Slide Number Placeholder 5">
            <a:extLst>
              <a:ext uri="{FF2B5EF4-FFF2-40B4-BE49-F238E27FC236}">
                <a16:creationId xmlns:a16="http://schemas.microsoft.com/office/drawing/2014/main" id="{858DAF31-E645-710D-AD75-25D3C99F3817}"/>
              </a:ext>
            </a:extLst>
          </p:cNvPr>
          <p:cNvSpPr txBox="1"/>
          <p:nvPr/>
        </p:nvSpPr>
        <p:spPr>
          <a:xfrm>
            <a:off x="8272417" y="484538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45</a:t>
            </a:fld>
            <a:endParaRPr lang="en-US" sz="900" kern="0">
              <a:solidFill>
                <a:schemeClr val="bg1"/>
              </a:solidFill>
              <a:latin typeface="Calibri"/>
            </a:endParaRPr>
          </a:p>
        </p:txBody>
      </p:sp>
      <p:sp>
        <p:nvSpPr>
          <p:cNvPr id="38" name="Footer Placeholder 4">
            <a:extLst>
              <a:ext uri="{FF2B5EF4-FFF2-40B4-BE49-F238E27FC236}">
                <a16:creationId xmlns:a16="http://schemas.microsoft.com/office/drawing/2014/main" id="{70121915-54EF-3E5E-9A50-0E4106A386BE}"/>
              </a:ext>
            </a:extLst>
          </p:cNvPr>
          <p:cNvSpPr txBox="1"/>
          <p:nvPr/>
        </p:nvSpPr>
        <p:spPr>
          <a:xfrm>
            <a:off x="253321" y="4845383"/>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ctrTitle"/>
          </p:nvPr>
        </p:nvSpPr>
        <p:spPr/>
        <p:txBody>
          <a:bodyPr/>
          <a:lstStyle/>
          <a:p>
            <a:pPr lvl="0"/>
            <a:r>
              <a:rPr lang="en-GB" dirty="0"/>
              <a:t>Thank you</a:t>
            </a:r>
          </a:p>
        </p:txBody>
      </p:sp>
      <p:sp>
        <p:nvSpPr>
          <p:cNvPr id="6" name="Subtitle 5">
            <a:extLst>
              <a:ext uri="{FF2B5EF4-FFF2-40B4-BE49-F238E27FC236}">
                <a16:creationId xmlns:a16="http://schemas.microsoft.com/office/drawing/2014/main" id="{EB3D3AB2-F82E-519B-5EE2-623450BF3567}"/>
              </a:ext>
            </a:extLst>
          </p:cNvPr>
          <p:cNvSpPr>
            <a:spLocks noGrp="1"/>
          </p:cNvSpPr>
          <p:nvPr>
            <p:ph type="subTitle" idx="1"/>
          </p:nvPr>
        </p:nvSpPr>
        <p:spPr/>
        <p:txBody>
          <a:bodyPr/>
          <a:lstStyle/>
          <a:p>
            <a:endParaRPr lang="en-GB"/>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799008"/>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46</a:t>
            </a:fld>
            <a:endParaRPr lang="en-US" sz="900" dirty="0">
              <a:solidFill>
                <a:srgbClr val="1F2834"/>
              </a:solidFill>
              <a:latin typeface="Calibri"/>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11137" y="-107597"/>
            <a:ext cx="3832176" cy="987425"/>
          </a:xfrm>
        </p:spPr>
        <p:txBody>
          <a:bodyPr/>
          <a:lstStyle/>
          <a:p>
            <a:r>
              <a:rPr lang="en-GB" dirty="0">
                <a:solidFill>
                  <a:schemeClr val="accent3"/>
                </a:solidFill>
                <a:latin typeface="Roboto" panose="02000000000000000000" pitchFamily="2" charset="0"/>
              </a:rPr>
              <a:t>Discover</a:t>
            </a:r>
            <a:r>
              <a:rPr lang="en-GB" dirty="0">
                <a:latin typeface="Roboto" panose="02000000000000000000" pitchFamily="2" charset="0"/>
              </a:rPr>
              <a:t> options </a:t>
            </a:r>
          </a:p>
        </p:txBody>
      </p:sp>
      <p:sp>
        <p:nvSpPr>
          <p:cNvPr id="2" name="Picture Placeholder 1">
            <a:extLst>
              <a:ext uri="{FF2B5EF4-FFF2-40B4-BE49-F238E27FC236}">
                <a16:creationId xmlns:a16="http://schemas.microsoft.com/office/drawing/2014/main" id="{8A1E1B4B-7887-C52D-3786-8E27109703EA}"/>
              </a:ext>
            </a:extLst>
          </p:cNvPr>
          <p:cNvSpPr>
            <a:spLocks noGrp="1"/>
          </p:cNvSpPr>
          <p:nvPr>
            <p:ph type="pic" idx="1"/>
          </p:nvPr>
        </p:nvSpPr>
        <p:spPr/>
        <p:txBody>
          <a:bodyPr/>
          <a:lstStyle/>
          <a:p>
            <a:endParaRPr lang="en-GB"/>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7" y="1142404"/>
            <a:ext cx="4025091" cy="3359894"/>
          </a:xfrm>
        </p:spPr>
        <p:txBody>
          <a:bodyPr/>
          <a:lstStyle/>
          <a:p>
            <a:r>
              <a:rPr lang="en-GB" sz="1500" dirty="0">
                <a:latin typeface="Roboto Light" panose="02000000000000000000" pitchFamily="2" charset="0"/>
              </a:rPr>
              <a:t>Register with the UCAS Hub to: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explore careers, subjects, places, and apprenticeships in one place</a:t>
            </a:r>
          </a:p>
          <a:p>
            <a:pPr marL="171450" indent="-171450">
              <a:buClr>
                <a:srgbClr val="836CD8"/>
              </a:buClr>
              <a:buFont typeface="Arial" panose="020B0604020202020204" pitchFamily="34" charset="0"/>
              <a:buChar char="•"/>
            </a:pPr>
            <a:r>
              <a:rPr lang="en-GB" sz="1500" dirty="0">
                <a:latin typeface="Roboto Light" panose="02000000000000000000" pitchFamily="2" charset="0"/>
              </a:rPr>
              <a:t>find and favourite over 35,000 courses</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search for open days, events and virtual tours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turn predicted grades into UCAS Tariff points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those in the know using </a:t>
            </a:r>
            <a:r>
              <a:rPr lang="en-GB" sz="1500" dirty="0" err="1">
                <a:latin typeface="Roboto Light" panose="02000000000000000000" pitchFamily="2" charset="0"/>
                <a:hlinkClick r:id="rId2"/>
              </a:rPr>
              <a:t>Unibuddy</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try before you apply with </a:t>
            </a:r>
            <a:r>
              <a:rPr lang="en-GB" sz="1500" dirty="0">
                <a:latin typeface="Roboto Light" panose="02000000000000000000" pitchFamily="2" charset="0"/>
                <a:hlinkClick r:id="rId3"/>
              </a:rPr>
              <a:t>Subject Spotlights </a:t>
            </a:r>
            <a:r>
              <a:rPr lang="en-GB" sz="1500" dirty="0">
                <a:latin typeface="Roboto Light" panose="02000000000000000000" pitchFamily="2" charset="0"/>
              </a:rPr>
              <a:t>from Springpod.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take the </a:t>
            </a:r>
            <a:r>
              <a:rPr lang="en-GB" sz="1500" dirty="0">
                <a:latin typeface="Roboto Light" panose="02000000000000000000" pitchFamily="2" charset="0"/>
                <a:hlinkClick r:id="rId4"/>
              </a:rPr>
              <a:t>UCAS Quiz </a:t>
            </a:r>
            <a:r>
              <a:rPr lang="en-GB" sz="1500" dirty="0">
                <a:latin typeface="Roboto Light" panose="02000000000000000000" pitchFamily="2" charset="0"/>
              </a:rPr>
              <a:t>to find career matches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start your application</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ED7F5-D386-9F4E-93F6-FF04FAB3DF3D}" type="datetime4">
              <a:rPr kumimoji="0" lang="en-GB"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 April 2024</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2834"/>
                </a:solidFill>
                <a:effectLst/>
                <a:uLnTx/>
                <a:uFillTx/>
                <a:latin typeface="Calibri" panose="020F0502020204030204"/>
                <a:ea typeface="+mn-ea"/>
                <a:cs typeface="+mn-cs"/>
              </a:rPr>
              <a:t>Security marking: </a:t>
            </a:r>
            <a:r>
              <a:rPr kumimoji="0" lang="en-US" sz="900" b="1" i="0" u="none" strike="noStrike" kern="1200" cap="none" spc="0" normalizeH="0" baseline="0" noProof="0">
                <a:ln>
                  <a:noFill/>
                </a:ln>
                <a:solidFill>
                  <a:srgbClr val="1F2834"/>
                </a:solidFill>
                <a:effectLst/>
                <a:uLnTx/>
                <a:uFillTx/>
                <a:latin typeface="Calibri" panose="020F0502020204030204"/>
                <a:ea typeface="+mn-ea"/>
                <a:cs typeface="+mn-cs"/>
              </a:rPr>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2834"/>
                </a:solidFill>
                <a:effectLst/>
                <a:uLnTx/>
                <a:uFillTx/>
                <a:latin typeface="Calibri" panose="020F0502020204030204"/>
                <a:ea typeface="+mn-ea"/>
                <a:cs typeface="+mn-cs"/>
              </a:rPr>
              <a:t>|   </a:t>
            </a:r>
            <a:fld id="{D7A593A7-184A-6D43-8A36-702213271FF9}" type="slidenum">
              <a:rPr kumimoji="0" lang="en-US"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FB120CD-49F1-3A16-65BF-6AD9591EA632}"/>
              </a:ext>
            </a:extLst>
          </p:cNvPr>
          <p:cNvPicPr>
            <a:picLocks noGrp="1" noRot="1" noChangeAspect="1" noMove="1" noResize="1" noEditPoints="1" noAdjustHandles="1" noChangeArrowheads="1" noChangeShapeType="1" noCrop="1"/>
          </p:cNvPicPr>
          <p:nvPr/>
        </p:nvPicPr>
        <p:blipFill rotWithShape="1">
          <a:blip r:embed="rId5"/>
          <a:srcRect l="2734" t="2770" r="4515" b="3427"/>
          <a:stretch/>
        </p:blipFill>
        <p:spPr>
          <a:xfrm>
            <a:off x="4825404" y="1168923"/>
            <a:ext cx="3814225" cy="3075117"/>
          </a:xfrm>
          <a:prstGeom prst="roundRect">
            <a:avLst>
              <a:gd name="adj" fmla="val 0"/>
            </a:avLst>
          </a:prstGeom>
        </p:spPr>
      </p:pic>
    </p:spTree>
    <p:extLst>
      <p:ext uri="{BB962C8B-B14F-4D97-AF65-F5344CB8AC3E}">
        <p14:creationId xmlns:p14="http://schemas.microsoft.com/office/powerpoint/2010/main" val="81296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D1DE136-293C-76C8-158B-1B0E7F2A53D2}"/>
              </a:ext>
            </a:extLst>
          </p:cNvPr>
          <p:cNvGrpSpPr>
            <a:grpSpLocks noGrp="1" noUngrp="1" noRot="1" noMove="1" noResize="1"/>
          </p:cNvGrpSpPr>
          <p:nvPr/>
        </p:nvGrpSpPr>
        <p:grpSpPr>
          <a:xfrm>
            <a:off x="0" y="169117"/>
            <a:ext cx="9144000" cy="4805266"/>
            <a:chOff x="0" y="169117"/>
            <a:chExt cx="9144000" cy="4805266"/>
          </a:xfrm>
        </p:grpSpPr>
        <p:pic>
          <p:nvPicPr>
            <p:cNvPr id="8" name="Picture 7">
              <a:extLst>
                <a:ext uri="{FF2B5EF4-FFF2-40B4-BE49-F238E27FC236}">
                  <a16:creationId xmlns:a16="http://schemas.microsoft.com/office/drawing/2014/main" id="{9CD507AB-6908-2D93-A13E-415F3036C03A}"/>
                </a:ext>
              </a:extLst>
            </p:cNvPr>
            <p:cNvPicPr>
              <a:picLocks noGrp="1" noRot="1" noChangeAspect="1" noMove="1" noResize="1" noEditPoints="1" noAdjustHandles="1" noChangeArrowheads="1" noChangeShapeType="1" noCrop="1"/>
            </p:cNvPicPr>
            <p:nvPr/>
          </p:nvPicPr>
          <p:blipFill rotWithShape="1">
            <a:blip r:embed="rId2"/>
            <a:srcRect l="2871" t="3841" r="3414"/>
            <a:stretch/>
          </p:blipFill>
          <p:spPr>
            <a:xfrm>
              <a:off x="186700" y="169117"/>
              <a:ext cx="8957300" cy="2427513"/>
            </a:xfrm>
            <a:prstGeom prst="rect">
              <a:avLst/>
            </a:prstGeom>
          </p:spPr>
        </p:pic>
        <p:pic>
          <p:nvPicPr>
            <p:cNvPr id="10" name="Picture 9">
              <a:extLst>
                <a:ext uri="{FF2B5EF4-FFF2-40B4-BE49-F238E27FC236}">
                  <a16:creationId xmlns:a16="http://schemas.microsoft.com/office/drawing/2014/main" id="{B9E621E1-D715-46AE-79F3-387CE2E7F97B}"/>
                </a:ext>
              </a:extLst>
            </p:cNvPr>
            <p:cNvPicPr>
              <a:picLocks noGrp="1" noRot="1" noChangeAspect="1" noMove="1" noResize="1" noEditPoints="1" noAdjustHandles="1" noChangeArrowheads="1" noChangeShapeType="1" noCrop="1"/>
            </p:cNvPicPr>
            <p:nvPr/>
          </p:nvPicPr>
          <p:blipFill>
            <a:blip r:embed="rId3"/>
            <a:stretch>
              <a:fillRect/>
            </a:stretch>
          </p:blipFill>
          <p:spPr>
            <a:xfrm>
              <a:off x="0" y="2571750"/>
              <a:ext cx="9144000" cy="2402633"/>
            </a:xfrm>
            <a:prstGeom prst="rect">
              <a:avLst/>
            </a:prstGeom>
          </p:spPr>
        </p:pic>
      </p:grpSp>
    </p:spTree>
    <p:extLst>
      <p:ext uri="{BB962C8B-B14F-4D97-AF65-F5344CB8AC3E}">
        <p14:creationId xmlns:p14="http://schemas.microsoft.com/office/powerpoint/2010/main" val="258447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5DCA5FB-01EE-490B-A758-91BFA7D8A62B}"/>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ED188D-92F4-034A-B0E2-746E3DB61A52}" type="datetime4">
              <a:rPr kumimoji="0" lang="en-GB"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 April 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E77B536-2FD7-4291-90A6-AACED5A79DF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   </a:t>
            </a:r>
            <a:fld id="{D7A593A7-184A-6D43-8A36-702213271FF9}"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FE7061A-55B2-4075-A119-75C6EB222ACF}"/>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Security marking: PUBLIC</a:t>
            </a:r>
          </a:p>
        </p:txBody>
      </p:sp>
      <p:sp>
        <p:nvSpPr>
          <p:cNvPr id="7" name="Title 6">
            <a:extLst>
              <a:ext uri="{FF2B5EF4-FFF2-40B4-BE49-F238E27FC236}">
                <a16:creationId xmlns:a16="http://schemas.microsoft.com/office/drawing/2014/main" id="{DAAE2842-77EF-42C8-8F1B-9E5548059D6B}"/>
              </a:ext>
            </a:extLst>
          </p:cNvPr>
          <p:cNvSpPr>
            <a:spLocks noGrp="1"/>
          </p:cNvSpPr>
          <p:nvPr>
            <p:ph type="title" idx="4294967295"/>
          </p:nvPr>
        </p:nvSpPr>
        <p:spPr>
          <a:xfrm>
            <a:off x="307778" y="-182829"/>
            <a:ext cx="8228013" cy="1069975"/>
          </a:xfrm>
        </p:spPr>
        <p:txBody>
          <a:bodyPr>
            <a:normAutofit/>
          </a:bodyPr>
          <a:lstStyle/>
          <a:p>
            <a:r>
              <a:rPr lang="en-US" altLang="en-US" b="1" dirty="0">
                <a:solidFill>
                  <a:schemeClr val="accent3"/>
                </a:solidFill>
                <a:latin typeface="Roboto" panose="02000000000000000000" pitchFamily="2" charset="0"/>
              </a:rPr>
              <a:t>Discover</a:t>
            </a:r>
            <a:r>
              <a:rPr lang="en-US" altLang="en-US" b="1" dirty="0">
                <a:latin typeface="Roboto" panose="02000000000000000000" pitchFamily="2" charset="0"/>
              </a:rPr>
              <a:t> pathways </a:t>
            </a:r>
            <a:endParaRPr lang="en-GB" dirty="0">
              <a:latin typeface="Roboto" panose="02000000000000000000" pitchFamily="2" charset="0"/>
            </a:endParaRPr>
          </a:p>
        </p:txBody>
      </p:sp>
      <p:sp>
        <p:nvSpPr>
          <p:cNvPr id="8" name="Content Placeholder 7">
            <a:extLst>
              <a:ext uri="{FF2B5EF4-FFF2-40B4-BE49-F238E27FC236}">
                <a16:creationId xmlns:a16="http://schemas.microsoft.com/office/drawing/2014/main" id="{40CCBD00-BF1C-4FAA-BA40-36211C2498DC}"/>
              </a:ext>
            </a:extLst>
          </p:cNvPr>
          <p:cNvSpPr>
            <a:spLocks noGrp="1"/>
          </p:cNvSpPr>
          <p:nvPr>
            <p:ph idx="4294967295"/>
          </p:nvPr>
        </p:nvSpPr>
        <p:spPr>
          <a:xfrm>
            <a:off x="234950" y="1144587"/>
            <a:ext cx="8621713" cy="2854325"/>
          </a:xfrm>
        </p:spPr>
        <p:txBody>
          <a:bodyPr>
            <a:noAutofit/>
          </a:bodyPr>
          <a:lstStyle/>
          <a:p>
            <a:pPr eaLnBrk="1" hangingPunct="1">
              <a:spcAft>
                <a:spcPts val="600"/>
              </a:spcAft>
              <a:buClr>
                <a:srgbClr val="5DB88D"/>
              </a:buClr>
              <a:buFont typeface="Arial" panose="020B0604020202020204" pitchFamily="34" charset="0"/>
              <a:buChar char="•"/>
              <a:defRPr/>
            </a:pPr>
            <a:r>
              <a:rPr lang="en-US" altLang="en-US" sz="1400" b="1" dirty="0">
                <a:latin typeface="Roboto Light" panose="02000000000000000000" pitchFamily="2" charset="0"/>
              </a:rPr>
              <a:t>Certificate of Higher Education (</a:t>
            </a:r>
            <a:r>
              <a:rPr lang="en-US" altLang="en-US" sz="1400" b="1" dirty="0" err="1">
                <a:latin typeface="Roboto Light" panose="02000000000000000000" pitchFamily="2" charset="0"/>
              </a:rPr>
              <a:t>CertHE</a:t>
            </a:r>
            <a:r>
              <a:rPr lang="en-US" altLang="en-US" sz="1400" b="1" dirty="0">
                <a:latin typeface="Roboto Light" panose="02000000000000000000" pitchFamily="2" charset="0"/>
              </a:rPr>
              <a:t>) and Diploma of Higher Education (DipHE): </a:t>
            </a:r>
            <a:r>
              <a:rPr lang="en-US" altLang="en-US" sz="1400" dirty="0">
                <a:latin typeface="Roboto Light" panose="02000000000000000000" pitchFamily="2" charset="0"/>
              </a:rPr>
              <a:t>first and second year of a degree course.</a:t>
            </a:r>
          </a:p>
          <a:p>
            <a:pPr eaLnBrk="1" hangingPunct="1">
              <a:spcAft>
                <a:spcPts val="600"/>
              </a:spcAft>
              <a:buClr>
                <a:srgbClr val="5DB88D"/>
              </a:buClr>
              <a:buFont typeface="Arial" panose="020B0604020202020204" pitchFamily="34" charset="0"/>
              <a:buChar char="•"/>
              <a:defRPr/>
            </a:pPr>
            <a:r>
              <a:rPr lang="en-US" altLang="en-US" sz="1400" b="1" dirty="0">
                <a:latin typeface="Roboto Light" panose="02000000000000000000" pitchFamily="2" charset="0"/>
              </a:rPr>
              <a:t>Higher National Certificate (HNC) and Higher National Diploma (HND): </a:t>
            </a:r>
            <a:r>
              <a:rPr lang="en-US" altLang="en-US" sz="1400" dirty="0">
                <a:latin typeface="Roboto Light" panose="02000000000000000000" pitchFamily="2" charset="0"/>
              </a:rPr>
              <a:t>HNC is a one-year industry specific course, and the HND is a two-year industry specific course.</a:t>
            </a:r>
          </a:p>
          <a:p>
            <a:pPr eaLnBrk="1" hangingPunct="1">
              <a:spcAft>
                <a:spcPts val="600"/>
              </a:spcAft>
              <a:buClr>
                <a:srgbClr val="5DB88D"/>
              </a:buClr>
              <a:buFont typeface="Arial" panose="020B0604020202020204" pitchFamily="34" charset="0"/>
              <a:buChar char="•"/>
              <a:defRPr/>
            </a:pPr>
            <a:r>
              <a:rPr lang="en-US" altLang="en-US" sz="1400" b="1" dirty="0">
                <a:latin typeface="Roboto Light" panose="02000000000000000000" pitchFamily="2" charset="0"/>
              </a:rPr>
              <a:t>Higher apprenticeships</a:t>
            </a:r>
            <a:r>
              <a:rPr lang="en-US" altLang="en-US" sz="1400" dirty="0">
                <a:latin typeface="Roboto Light" panose="02000000000000000000" pitchFamily="2" charset="0"/>
              </a:rPr>
              <a:t>: pr</a:t>
            </a:r>
            <a:r>
              <a:rPr lang="en-GB" sz="1400" dirty="0" err="1">
                <a:latin typeface="Roboto Light" panose="02000000000000000000" pitchFamily="2" charset="0"/>
              </a:rPr>
              <a:t>ovide</a:t>
            </a:r>
            <a:r>
              <a:rPr lang="en-GB" sz="1400" dirty="0">
                <a:latin typeface="Roboto Light" panose="02000000000000000000" pitchFamily="2" charset="0"/>
              </a:rPr>
              <a:t> an opportunity to gain Level 4 qualifications or above, e.g. HND, or foundation degree while you work. Can take from one to five years to complete, depending on the course level. </a:t>
            </a:r>
            <a:endParaRPr lang="en-US" altLang="en-US" sz="1400" dirty="0">
              <a:latin typeface="Roboto Light" panose="02000000000000000000" pitchFamily="2" charset="0"/>
            </a:endParaRPr>
          </a:p>
          <a:p>
            <a:pPr eaLnBrk="1" hangingPunct="1">
              <a:spcAft>
                <a:spcPts val="600"/>
              </a:spcAft>
              <a:buClr>
                <a:srgbClr val="5DB88D"/>
              </a:buClr>
              <a:buFont typeface="Arial" panose="020B0604020202020204" pitchFamily="34" charset="0"/>
              <a:buChar char="•"/>
              <a:defRPr/>
            </a:pPr>
            <a:r>
              <a:rPr lang="en-US" altLang="en-US" sz="1400" b="1" dirty="0">
                <a:latin typeface="Roboto Light" panose="02000000000000000000" pitchFamily="2" charset="0"/>
              </a:rPr>
              <a:t>Foundation degree: </a:t>
            </a:r>
            <a:r>
              <a:rPr lang="en-US" altLang="en-US" sz="1400" dirty="0">
                <a:latin typeface="Roboto Light" panose="02000000000000000000" pitchFamily="2" charset="0"/>
              </a:rPr>
              <a:t>flexible vocational qualification, combining both academic study and workplace learning. It usually takes two years to complete.</a:t>
            </a:r>
          </a:p>
          <a:p>
            <a:pPr eaLnBrk="1" hangingPunct="1">
              <a:spcAft>
                <a:spcPts val="600"/>
              </a:spcAft>
              <a:buClr>
                <a:srgbClr val="5DB88D"/>
              </a:buClr>
              <a:buFont typeface="Arial" panose="020B0604020202020204" pitchFamily="34" charset="0"/>
              <a:buChar char="•"/>
              <a:defRPr/>
            </a:pPr>
            <a:r>
              <a:rPr lang="en-US" altLang="en-US" sz="1400" b="1" dirty="0">
                <a:latin typeface="Roboto Light" panose="02000000000000000000" pitchFamily="2" charset="0"/>
              </a:rPr>
              <a:t>Bachelor’s or undergraduate degree: </a:t>
            </a:r>
            <a:r>
              <a:rPr lang="en-US" altLang="en-US" sz="1400" dirty="0">
                <a:latin typeface="Roboto Light" panose="02000000000000000000" pitchFamily="2" charset="0"/>
              </a:rPr>
              <a:t>a three to four-year course which can also be available as a part-time option, allowing you to study and work.</a:t>
            </a:r>
          </a:p>
          <a:p>
            <a:pPr eaLnBrk="1" hangingPunct="1">
              <a:buClr>
                <a:srgbClr val="5DB88D"/>
              </a:buClr>
              <a:buFont typeface="Arial" panose="020B0604020202020204" pitchFamily="34" charset="0"/>
              <a:buChar char="•"/>
              <a:defRPr/>
            </a:pPr>
            <a:r>
              <a:rPr lang="en-US" altLang="en-US" sz="1400" b="1" dirty="0">
                <a:latin typeface="Roboto Light" panose="02000000000000000000" pitchFamily="2" charset="0"/>
              </a:rPr>
              <a:t>Degree apprenticeships: </a:t>
            </a:r>
            <a:r>
              <a:rPr lang="en-GB" sz="1400" dirty="0">
                <a:latin typeface="Roboto Light" panose="02000000000000000000" pitchFamily="2" charset="0"/>
              </a:rPr>
              <a:t>enable you to gain a full undergraduate or master’s degree while you work. Degree apprenticeships take three to six years to complete, depending on the course.</a:t>
            </a:r>
            <a:endParaRPr lang="en-US" altLang="en-US" sz="1400" dirty="0">
              <a:latin typeface="Roboto Light" panose="02000000000000000000" pitchFamily="2" charset="0"/>
            </a:endParaRPr>
          </a:p>
        </p:txBody>
      </p:sp>
    </p:spTree>
    <p:extLst>
      <p:ext uri="{BB962C8B-B14F-4D97-AF65-F5344CB8AC3E}">
        <p14:creationId xmlns:p14="http://schemas.microsoft.com/office/powerpoint/2010/main" val="2553235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F283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D04384-29A2-75F0-23BD-3BD147D99562}"/>
              </a:ext>
            </a:extLst>
          </p:cNvPr>
          <p:cNvSpPr txBox="1">
            <a:spLocks/>
          </p:cNvSpPr>
          <p:nvPr/>
        </p:nvSpPr>
        <p:spPr>
          <a:xfrm>
            <a:off x="280780" y="2227055"/>
            <a:ext cx="4482718" cy="2057226"/>
          </a:xfrm>
          <a:prstGeom prst="rect">
            <a:avLst/>
          </a:prstGeom>
        </p:spPr>
        <p:txBody>
          <a:bodyPr vert="horz" lIns="68580" tIns="34290" rIns="68580" bIns="34290"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You can see apprenticeship opportunities alongside undergraduate courses.</a:t>
            </a:r>
          </a:p>
          <a:p>
            <a:pPr marL="0" marR="0" lvl="0" indent="0" algn="l" defTabSz="45714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The UCAS Hub enables you to explore all your options and build your profile in one place.</a:t>
            </a:r>
          </a:p>
        </p:txBody>
      </p:sp>
      <p:grpSp>
        <p:nvGrpSpPr>
          <p:cNvPr id="6" name="Group 5">
            <a:extLst>
              <a:ext uri="{FF2B5EF4-FFF2-40B4-BE49-F238E27FC236}">
                <a16:creationId xmlns:a16="http://schemas.microsoft.com/office/drawing/2014/main" id="{D4CC2444-59FB-64F4-8032-32E5F350931F}"/>
              </a:ext>
            </a:extLst>
          </p:cNvPr>
          <p:cNvGrpSpPr>
            <a:grpSpLocks noGrp="1" noUngrp="1" noRot="1" noMove="1" noResize="1"/>
          </p:cNvGrpSpPr>
          <p:nvPr/>
        </p:nvGrpSpPr>
        <p:grpSpPr>
          <a:xfrm>
            <a:off x="4919586" y="347158"/>
            <a:ext cx="3771816" cy="4033690"/>
            <a:chOff x="4919586" y="347158"/>
            <a:chExt cx="3771816" cy="4033690"/>
          </a:xfrm>
        </p:grpSpPr>
        <p:pic>
          <p:nvPicPr>
            <p:cNvPr id="3" name="Picture 2" descr="A screenshot of a phone&#10;&#10;Description automatically generated">
              <a:extLst>
                <a:ext uri="{FF2B5EF4-FFF2-40B4-BE49-F238E27FC236}">
                  <a16:creationId xmlns:a16="http://schemas.microsoft.com/office/drawing/2014/main" id="{E50F9CEE-7452-DC6C-C456-D2D6D30301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919586" y="347158"/>
              <a:ext cx="2047424" cy="3147319"/>
            </a:xfrm>
            <a:prstGeom prst="roundRect">
              <a:avLst/>
            </a:prstGeom>
            <a:ln>
              <a:solidFill>
                <a:schemeClr val="tx1"/>
              </a:solidFill>
            </a:ln>
          </p:spPr>
        </p:pic>
        <p:pic>
          <p:nvPicPr>
            <p:cNvPr id="4" name="Picture 3" descr="A screenshot of a phone&#10;&#10;Description automatically generated">
              <a:extLst>
                <a:ext uri="{FF2B5EF4-FFF2-40B4-BE49-F238E27FC236}">
                  <a16:creationId xmlns:a16="http://schemas.microsoft.com/office/drawing/2014/main" id="{1D226C6E-516A-027F-2348-3E19B1701B1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763015" y="1181154"/>
              <a:ext cx="1928387" cy="3199694"/>
            </a:xfrm>
            <a:prstGeom prst="roundRect">
              <a:avLst/>
            </a:prstGeom>
            <a:ln>
              <a:solidFill>
                <a:schemeClr val="tx1"/>
              </a:solidFill>
            </a:ln>
          </p:spPr>
        </p:pic>
      </p:grpSp>
      <p:sp>
        <p:nvSpPr>
          <p:cNvPr id="5" name="Title 1">
            <a:extLst>
              <a:ext uri="{FF2B5EF4-FFF2-40B4-BE49-F238E27FC236}">
                <a16:creationId xmlns:a16="http://schemas.microsoft.com/office/drawing/2014/main" id="{7307CD8D-3EF5-2C62-343F-BF0D1BCA9B82}"/>
              </a:ext>
            </a:extLst>
          </p:cNvPr>
          <p:cNvSpPr txBox="1">
            <a:spLocks/>
          </p:cNvSpPr>
          <p:nvPr/>
        </p:nvSpPr>
        <p:spPr>
          <a:xfrm>
            <a:off x="187646" y="437634"/>
            <a:ext cx="4114251" cy="404083"/>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Discover pathways </a:t>
            </a:r>
            <a:r>
              <a:rPr kumimoji="0" lang="en-GB" sz="3600" b="1" i="0" u="none" strike="noStrike" kern="1200" cap="none" spc="0" normalizeH="0" baseline="0" noProof="0" dirty="0">
                <a:ln>
                  <a:noFill/>
                </a:ln>
                <a:solidFill>
                  <a:srgbClr val="5DB88D"/>
                </a:solidFill>
                <a:effectLst/>
                <a:uLnTx/>
                <a:uFillTx/>
                <a:latin typeface="Roboto Black" panose="02000000000000000000" pitchFamily="2" charset="0"/>
                <a:ea typeface="Roboto Black" panose="02000000000000000000" pitchFamily="2" charset="0"/>
                <a:cs typeface="Arial"/>
              </a:rPr>
              <a:t>Side by side</a:t>
            </a:r>
          </a:p>
        </p:txBody>
      </p:sp>
    </p:spTree>
    <p:extLst>
      <p:ext uri="{BB962C8B-B14F-4D97-AF65-F5344CB8AC3E}">
        <p14:creationId xmlns:p14="http://schemas.microsoft.com/office/powerpoint/2010/main" val="350934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at a table&#10;&#10;Description automatically generated">
            <a:extLst>
              <a:ext uri="{FF2B5EF4-FFF2-40B4-BE49-F238E27FC236}">
                <a16:creationId xmlns:a16="http://schemas.microsoft.com/office/drawing/2014/main" id="{423D4F9F-8797-4AAF-9032-4257D7C5153B}"/>
              </a:ext>
            </a:extLst>
          </p:cNvPr>
          <p:cNvPicPr>
            <a:picLocks noGrp="1" noChangeAspect="1"/>
          </p:cNvPicPr>
          <p:nvPr>
            <p:ph type="pic" sz="quarter" idx="10"/>
          </p:nvPr>
        </p:nvPicPr>
        <p:blipFill>
          <a:blip r:embed="rId2"/>
          <a:srcRect l="20370" r="20370"/>
          <a:stretch/>
        </p:blipFill>
        <p:spPr/>
      </p:pic>
      <p:sp>
        <p:nvSpPr>
          <p:cNvPr id="4" name="Date Placeholder 3">
            <a:extLst>
              <a:ext uri="{FF2B5EF4-FFF2-40B4-BE49-F238E27FC236}">
                <a16:creationId xmlns:a16="http://schemas.microsoft.com/office/drawing/2014/main" id="{552E4ECC-8AA0-4F4C-9DE3-42FD31868FD5}"/>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9949EC-4DB5-BC47-A7D2-D67B815AF9FF}" type="datetime4">
              <a:rPr kumimoji="0" lang="en-GB"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 April 2024</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A97B88B-CB11-4CD4-B35F-51A99F007033}"/>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2834"/>
                </a:solidFill>
                <a:effectLst/>
                <a:uLnTx/>
                <a:uFillTx/>
                <a:latin typeface="Calibri" panose="020F0502020204030204"/>
                <a:ea typeface="+mn-ea"/>
                <a:cs typeface="+mn-cs"/>
              </a:rPr>
              <a:t>|   </a:t>
            </a:r>
            <a:fld id="{D7A593A7-184A-6D43-8A36-702213271FF9}" type="slidenum">
              <a:rPr kumimoji="0" lang="en-US"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4679CAB-6572-4BB7-8D98-3C40851419EF}"/>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2834"/>
                </a:solidFill>
                <a:effectLst/>
                <a:uLnTx/>
                <a:uFillTx/>
                <a:latin typeface="Calibri" panose="020F0502020204030204"/>
                <a:ea typeface="+mn-ea"/>
                <a:cs typeface="+mn-cs"/>
              </a:rPr>
              <a:t>Security marking: </a:t>
            </a:r>
            <a:r>
              <a:rPr kumimoji="0" lang="en-US" sz="900" b="1" i="0" u="none" strike="noStrike" kern="1200" cap="none" spc="0" normalizeH="0" baseline="0" noProof="0">
                <a:ln>
                  <a:noFill/>
                </a:ln>
                <a:solidFill>
                  <a:srgbClr val="1F2834"/>
                </a:solidFill>
                <a:effectLst/>
                <a:uLnTx/>
                <a:uFillTx/>
                <a:latin typeface="Calibri" panose="020F0502020204030204"/>
                <a:ea typeface="+mn-ea"/>
                <a:cs typeface="+mn-cs"/>
              </a:rPr>
              <a:t>PUBLIC</a:t>
            </a:r>
          </a:p>
        </p:txBody>
      </p:sp>
      <p:sp>
        <p:nvSpPr>
          <p:cNvPr id="3" name="Content Placeholder 2">
            <a:extLst>
              <a:ext uri="{FF2B5EF4-FFF2-40B4-BE49-F238E27FC236}">
                <a16:creationId xmlns:a16="http://schemas.microsoft.com/office/drawing/2014/main" id="{7552CE23-A83E-40CF-B3ED-D7376E9F350D}"/>
              </a:ext>
            </a:extLst>
          </p:cNvPr>
          <p:cNvSpPr>
            <a:spLocks noGrp="1"/>
          </p:cNvSpPr>
          <p:nvPr>
            <p:ph type="body" sz="quarter" idx="12"/>
          </p:nvPr>
        </p:nvSpPr>
        <p:spPr>
          <a:xfrm>
            <a:off x="4846638" y="1610165"/>
            <a:ext cx="4010025" cy="3143334"/>
          </a:xfrm>
        </p:spPr>
        <p:txBody>
          <a:bodyPr>
            <a:normAutofit fontScale="25000" lnSpcReduction="20000"/>
          </a:bodyPr>
          <a:lstStyle/>
          <a:p>
            <a:pPr marL="0" indent="0" eaLnBrk="1" hangingPunct="1">
              <a:lnSpc>
                <a:spcPct val="110000"/>
              </a:lnSpc>
              <a:spcBef>
                <a:spcPts val="600"/>
              </a:spcBef>
              <a:spcAft>
                <a:spcPts val="600"/>
              </a:spcAft>
              <a:buClr>
                <a:srgbClr val="5DB88D"/>
              </a:buClr>
              <a:buNone/>
              <a:defRPr/>
            </a:pPr>
            <a:r>
              <a:rPr lang="en-GB" sz="5600" dirty="0">
                <a:latin typeface="Roboto Light "/>
              </a:rPr>
              <a:t>There’s things to consider with your next step </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something you</a:t>
            </a:r>
            <a:r>
              <a:rPr lang="en-GB" sz="5600" i="1" dirty="0">
                <a:latin typeface="Roboto Light "/>
              </a:rPr>
              <a:t> </a:t>
            </a:r>
            <a:r>
              <a:rPr lang="en-GB" sz="5600" dirty="0">
                <a:latin typeface="Roboto Light "/>
              </a:rPr>
              <a:t>enjoy – you’re investing time and effort </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whether it’s right for your career path – check with employers and professional organisations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location – city or rural, transport links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a study and assessment style that suits you</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environment including extracurricular, clubs, and societies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finances</a:t>
            </a:r>
          </a:p>
          <a:p>
            <a:pPr>
              <a:lnSpc>
                <a:spcPct val="110000"/>
              </a:lnSpc>
            </a:pPr>
            <a:endParaRPr lang="en-GB" sz="2000" dirty="0"/>
          </a:p>
        </p:txBody>
      </p:sp>
      <p:sp>
        <p:nvSpPr>
          <p:cNvPr id="2" name="Title 1">
            <a:extLst>
              <a:ext uri="{FF2B5EF4-FFF2-40B4-BE49-F238E27FC236}">
                <a16:creationId xmlns:a16="http://schemas.microsoft.com/office/drawing/2014/main" id="{A37534C9-4D33-443D-9B17-3B6DE15BA527}"/>
              </a:ext>
            </a:extLst>
          </p:cNvPr>
          <p:cNvSpPr>
            <a:spLocks noGrp="1"/>
          </p:cNvSpPr>
          <p:nvPr>
            <p:ph type="title" idx="4294967295"/>
          </p:nvPr>
        </p:nvSpPr>
        <p:spPr>
          <a:xfrm>
            <a:off x="4749327" y="321421"/>
            <a:ext cx="3832225" cy="987425"/>
          </a:xfrm>
        </p:spPr>
        <p:txBody>
          <a:bodyPr>
            <a:normAutofit/>
          </a:bodyPr>
          <a:lstStyle/>
          <a:p>
            <a:r>
              <a:rPr lang="en-GB" altLang="en-US" sz="3600" b="1" dirty="0">
                <a:latin typeface="Roboto "/>
              </a:rPr>
              <a:t>Is it </a:t>
            </a:r>
            <a:r>
              <a:rPr lang="en-GB" altLang="en-US" sz="3600" b="1" dirty="0">
                <a:solidFill>
                  <a:srgbClr val="5DB88D"/>
                </a:solidFill>
                <a:latin typeface="Roboto "/>
              </a:rPr>
              <a:t>right</a:t>
            </a:r>
            <a:r>
              <a:rPr lang="en-GB" altLang="en-US" sz="3600" b="1" dirty="0">
                <a:latin typeface="Roboto "/>
              </a:rPr>
              <a:t> for you?</a:t>
            </a:r>
            <a:endParaRPr lang="en-GB" dirty="0">
              <a:latin typeface="Roboto "/>
            </a:endParaRPr>
          </a:p>
        </p:txBody>
      </p:sp>
    </p:spTree>
    <p:extLst>
      <p:ext uri="{BB962C8B-B14F-4D97-AF65-F5344CB8AC3E}">
        <p14:creationId xmlns:p14="http://schemas.microsoft.com/office/powerpoint/2010/main" val="19445461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FDCD6-A7AB-4E9A-8D34-6EB49E737799}">
  <ds:schemaRefs>
    <ds:schemaRef ds:uri="http://schemas.openxmlformats.org/package/2006/metadata/core-properties"/>
    <ds:schemaRef ds:uri="http://purl.org/dc/dcmitype/"/>
    <ds:schemaRef ds:uri="http://purl.org/dc/terms/"/>
    <ds:schemaRef ds:uri="55603442-09ec-4cf3-b21f-b1c3f828b53a"/>
    <ds:schemaRef ds:uri="733dae14-92ee-43b7-ae23-1dcf711a5137"/>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7013</TotalTime>
  <Words>2898</Words>
  <Application>Microsoft Office PowerPoint</Application>
  <PresentationFormat>On-screen Show (16:9)</PresentationFormat>
  <Paragraphs>513</Paragraphs>
  <Slides>46</Slides>
  <Notes>14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46</vt:i4>
      </vt:variant>
    </vt:vector>
  </HeadingPairs>
  <TitlesOfParts>
    <vt:vector size="59" baseType="lpstr">
      <vt:lpstr>Arial</vt:lpstr>
      <vt:lpstr>Calibri</vt:lpstr>
      <vt:lpstr>Calibri Light</vt:lpstr>
      <vt:lpstr>Roboto</vt:lpstr>
      <vt:lpstr>Roboto </vt:lpstr>
      <vt:lpstr>Roboto Black</vt:lpstr>
      <vt:lpstr>Roboto Light</vt:lpstr>
      <vt:lpstr>Roboto Light </vt:lpstr>
      <vt:lpstr>Wingdings</vt:lpstr>
      <vt:lpstr>ucas2020</vt:lpstr>
      <vt:lpstr>Office Theme</vt:lpstr>
      <vt:lpstr>1_Office Theme</vt:lpstr>
      <vt:lpstr>1_ucas2020</vt:lpstr>
      <vt:lpstr>Parents evening  presentation  </vt:lpstr>
      <vt:lpstr>What is UCAS? </vt:lpstr>
      <vt:lpstr>What Next? Discovery with UCAS</vt:lpstr>
      <vt:lpstr>Discover options</vt:lpstr>
      <vt:lpstr>Discover options </vt:lpstr>
      <vt:lpstr>PowerPoint Presentation</vt:lpstr>
      <vt:lpstr>Discover pathways </vt:lpstr>
      <vt:lpstr>PowerPoint Presentation</vt:lpstr>
      <vt:lpstr>Is it right for you?</vt:lpstr>
      <vt:lpstr>Build your profile. Favourite as you go. </vt:lpstr>
      <vt:lpstr>Subject Spotlights</vt:lpstr>
      <vt:lpstr>PowerPoint Presentation</vt:lpstr>
      <vt:lpstr>Personalised tools to help</vt:lpstr>
      <vt:lpstr>Advice and events </vt:lpstr>
      <vt:lpstr>What else do you need?</vt:lpstr>
      <vt:lpstr>Apprenticeships</vt:lpstr>
      <vt:lpstr>The A – Z of apprenticeships</vt:lpstr>
      <vt:lpstr>What am I doing now? </vt:lpstr>
      <vt:lpstr>PowerPoint Presentation</vt:lpstr>
      <vt:lpstr>PowerPoint Presentation</vt:lpstr>
      <vt:lpstr>When can I apply?</vt:lpstr>
      <vt:lpstr>PowerPoint Presentation</vt:lpstr>
      <vt:lpstr>PowerPoint Presentation</vt:lpstr>
      <vt:lpstr>PowerPoint Presentation</vt:lpstr>
      <vt:lpstr>UCAS Applications How to apply</vt:lpstr>
      <vt:lpstr>PowerPoint Presentation</vt:lpstr>
      <vt:lpstr>Key facts</vt:lpstr>
      <vt:lpstr>Choosing the right place for you</vt:lpstr>
      <vt:lpstr>Choosing the right course for you</vt:lpstr>
      <vt:lpstr>PowerPoint Presentation</vt:lpstr>
      <vt:lpstr>Linking to a centre</vt:lpstr>
      <vt:lpstr>PowerPoint Presentation</vt:lpstr>
      <vt:lpstr>PowerPoint Presentation</vt:lpstr>
      <vt:lpstr>The personal statement </vt:lpstr>
      <vt:lpstr>Start early</vt:lpstr>
      <vt:lpstr>Consider…</vt:lpstr>
      <vt:lpstr>PowerPoint Presentation</vt:lpstr>
      <vt:lpstr>Decisions</vt:lpstr>
      <vt:lpstr>Tracking your application</vt:lpstr>
      <vt:lpstr>Replies to offers</vt:lpstr>
      <vt:lpstr>Other options </vt:lpstr>
      <vt:lpstr>Next steps </vt:lpstr>
      <vt:lpstr>What can students  be doing?</vt:lpstr>
      <vt:lpstr>PowerPoint Presentation</vt:lpstr>
      <vt:lpstr>Our support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Samantha Sykes</cp:lastModifiedBy>
  <cp:revision>8</cp:revision>
  <dcterms:created xsi:type="dcterms:W3CDTF">2020-07-08T13:08:58Z</dcterms:created>
  <dcterms:modified xsi:type="dcterms:W3CDTF">2024-04-18T20:41:52Z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