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 id="2147483675" r:id="rId2"/>
    <p:sldMasterId id="2147484022" r:id="rId3"/>
    <p:sldMasterId id="2147483951" r:id="rId4"/>
    <p:sldMasterId id="2147484019" r:id="rId5"/>
    <p:sldMasterId id="2147484026" r:id="rId6"/>
    <p:sldMasterId id="2147483648" r:id="rId7"/>
  </p:sldMasterIdLst>
  <p:notesMasterIdLst>
    <p:notesMasterId r:id="rId22"/>
  </p:notesMasterIdLst>
  <p:sldIdLst>
    <p:sldId id="280" r:id="rId8"/>
    <p:sldId id="279" r:id="rId9"/>
    <p:sldId id="278" r:id="rId10"/>
    <p:sldId id="281" r:id="rId11"/>
    <p:sldId id="282" r:id="rId12"/>
    <p:sldId id="283" r:id="rId13"/>
    <p:sldId id="284" r:id="rId14"/>
    <p:sldId id="285" r:id="rId15"/>
    <p:sldId id="290" r:id="rId16"/>
    <p:sldId id="286" r:id="rId17"/>
    <p:sldId id="287" r:id="rId18"/>
    <p:sldId id="288" r:id="rId19"/>
    <p:sldId id="29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47B55-A3D8-4FCB-AC47-8A45A9A3E265}" v="1" dt="2024-01-22T15:08:26.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894E3-A756-4551-A1F8-8C573A27319B}" type="datetimeFigureOut">
              <a:rPr lang="en-GB" smtClean="0"/>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9D8FC-33C7-4992-8245-F7E61B482E35}" type="slidenum">
              <a:rPr lang="en-GB" smtClean="0"/>
              <a:t>‹#›</a:t>
            </a:fld>
            <a:endParaRPr lang="en-GB"/>
          </a:p>
        </p:txBody>
      </p:sp>
    </p:spTree>
    <p:extLst>
      <p:ext uri="{BB962C8B-B14F-4D97-AF65-F5344CB8AC3E}">
        <p14:creationId xmlns:p14="http://schemas.microsoft.com/office/powerpoint/2010/main" val="114361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solidFill>
                  <a:srgbClr val="1F2935"/>
                </a:solidFill>
                <a:effectLst/>
                <a:latin typeface="Helvetica" panose="020B0604020202020204" pitchFamily="34" charset="0"/>
                <a:ea typeface="Calibri" panose="020F0502020204030204" pitchFamily="34" charset="0"/>
              </a:rPr>
              <a:t>We’re constantly developing the Hub to keep improving the experience for students to enable them to make fully informed decisions: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The more the Hub is used and interacted with, the more personalised and useful the information will be.</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Some examples:</a:t>
            </a: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Course recommendation updates for more personalised suggestions to aid decision-making.</a:t>
            </a:r>
            <a:endParaRPr lang="en-GB"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Day in the life apprentice videos are a way for young people to see peer mentors doing an apprenticeship in a subject area they’re interested in to help them work out if an apprenticeship or traditional degree route is right for them </a:t>
            </a:r>
            <a:endParaRPr lang="en-GB"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New subject guides – expanded list with a careers and outcomes focus, and a clearer view on routes and pathways into different subjects and careers</a:t>
            </a:r>
            <a:endParaRPr lang="en-GB"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Peer-to-peer content guiding students through the decision-making process and laying out the options plus the pros and cons, clearly </a:t>
            </a:r>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Calibri" panose="020F0502020204030204" pitchFamily="34" charset="0"/>
                <a:ea typeface="Calibri" panose="020F0502020204030204" pitchFamily="34" charset="0"/>
              </a:rPr>
              <a:t> </a:t>
            </a:r>
          </a:p>
          <a:p>
            <a:pPr marL="457200"/>
            <a:r>
              <a:rPr lang="en-GB" sz="1800" dirty="0">
                <a:effectLst/>
                <a:latin typeface="Calibri" panose="020F0502020204030204" pitchFamily="34" charset="0"/>
                <a:ea typeface="Calibri" panose="020F0502020204030204" pitchFamily="34" charset="0"/>
              </a:rPr>
              <a:t>Coming soon:</a:t>
            </a: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Personalisation phase 2 for Q1 2024, focusing on careers and subjects to help funnel students through more relevant UCAS content at the right time in their decision-making journey. This will be linked to what they favourite, and their onboarding responses.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A815E1D-2A42-4D8D-A8F7-BB223B4F7183}" type="slidenum">
              <a:rPr lang="en-GB" smtClean="0"/>
              <a:t>3</a:t>
            </a:fld>
            <a:endParaRPr lang="en-GB"/>
          </a:p>
        </p:txBody>
      </p:sp>
    </p:spTree>
    <p:extLst>
      <p:ext uri="{BB962C8B-B14F-4D97-AF65-F5344CB8AC3E}">
        <p14:creationId xmlns:p14="http://schemas.microsoft.com/office/powerpoint/2010/main" val="78904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A120-F974-1C8C-59A6-A4A39E9016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2F633F-AF70-9046-FAC1-D4B60AA6A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13CFDD-479B-D667-C7AE-54A091745DB3}"/>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5" name="Footer Placeholder 4">
            <a:extLst>
              <a:ext uri="{FF2B5EF4-FFF2-40B4-BE49-F238E27FC236}">
                <a16:creationId xmlns:a16="http://schemas.microsoft.com/office/drawing/2014/main" id="{3648BB4C-FCF3-69D3-C7E3-209286F1CA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FCA28-D241-E2F2-E5DD-2AFCF29BA2D5}"/>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87147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4141-44E7-3456-DFF2-1C147F8619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744E77-45F7-DDAE-47EE-A3372F75E0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3BD29B-77A4-9175-F02D-7987DAAB1846}"/>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5" name="Footer Placeholder 4">
            <a:extLst>
              <a:ext uri="{FF2B5EF4-FFF2-40B4-BE49-F238E27FC236}">
                <a16:creationId xmlns:a16="http://schemas.microsoft.com/office/drawing/2014/main" id="{C7F22E9A-234B-4E5F-EABB-DCA2BA8026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ADB6E-9381-D59D-09AA-56398CD3B740}"/>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403807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D4F222-53A3-CF5B-2087-E9F0F5DE7E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4843C2-BAFF-D737-BAFF-BCE921B3AA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599B1-6B2A-60BC-855A-AC3DFBB2190F}"/>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5" name="Footer Placeholder 4">
            <a:extLst>
              <a:ext uri="{FF2B5EF4-FFF2-40B4-BE49-F238E27FC236}">
                <a16:creationId xmlns:a16="http://schemas.microsoft.com/office/drawing/2014/main" id="{A105A606-B989-817B-91BB-4274803D6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3F7741-5BCF-FEFD-F2E8-65C57F4D722C}"/>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35238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6">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C1486FF-7004-19A1-3796-24646B50CB34}"/>
              </a:ext>
            </a:extLst>
          </p:cNvPr>
          <p:cNvSpPr>
            <a:spLocks noGrp="1"/>
          </p:cNvSpPr>
          <p:nvPr>
            <p:ph type="pic" sz="quarter" idx="10"/>
          </p:nvPr>
        </p:nvSpPr>
        <p:spPr>
          <a:xfrm>
            <a:off x="0" y="1"/>
            <a:ext cx="5660571" cy="5956567"/>
          </a:xfrm>
          <a:prstGeom prst="rect">
            <a:avLst/>
          </a:prstGeom>
        </p:spPr>
        <p:txBody>
          <a:bodyPr anchor="t" anchorCtr="0"/>
          <a:lstStyle/>
          <a:p>
            <a:r>
              <a:rPr lang="en-GB"/>
              <a:t>Click icon to add picture</a:t>
            </a:r>
            <a:endParaRPr lang="en-US"/>
          </a:p>
        </p:txBody>
      </p:sp>
      <p:sp>
        <p:nvSpPr>
          <p:cNvPr id="3" name="Text Placeholder 6">
            <a:extLst>
              <a:ext uri="{FF2B5EF4-FFF2-40B4-BE49-F238E27FC236}">
                <a16:creationId xmlns:a16="http://schemas.microsoft.com/office/drawing/2014/main" id="{96A09790-B814-9847-FB31-2E068897900B}"/>
              </a:ext>
            </a:extLst>
          </p:cNvPr>
          <p:cNvSpPr>
            <a:spLocks noGrp="1"/>
          </p:cNvSpPr>
          <p:nvPr>
            <p:ph type="body" sz="quarter" idx="11"/>
          </p:nvPr>
        </p:nvSpPr>
        <p:spPr>
          <a:xfrm>
            <a:off x="6096000" y="942447"/>
            <a:ext cx="5810473" cy="465338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308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9_Title and 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404573" y="466008"/>
            <a:ext cx="10970683" cy="1327329"/>
          </a:xfrm>
          <a:prstGeom prst="rect">
            <a:avLst/>
          </a:prstGeom>
        </p:spPr>
        <p:txBody>
          <a:bodyPr vert="horz" wrap="none" lIns="0" tIns="0" rIns="0" bIns="0" rtlCol="0" anchor="t" anchorCtr="0">
            <a:noAutofit/>
          </a:bodyPr>
          <a:lstStyle>
            <a:lvl1pPr>
              <a:defRPr spc="-143">
                <a:solidFill>
                  <a:srgbClr val="132433"/>
                </a:solidFill>
              </a:defRPr>
            </a:lvl1p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8">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p:nvPicPr>
        <p:blipFill>
          <a:blip r:embed="rId2"/>
          <a:srcRect/>
          <a:stretch/>
        </p:blipFill>
        <p:spPr>
          <a:xfrm>
            <a:off x="10810590" y="6239190"/>
            <a:ext cx="1066800" cy="321734"/>
          </a:xfrm>
          <a:prstGeom prst="rect">
            <a:avLst/>
          </a:prstGeom>
        </p:spPr>
      </p:pic>
      <p:sp>
        <p:nvSpPr>
          <p:cNvPr id="5" name="Oval 4">
            <a:extLst>
              <a:ext uri="{FF2B5EF4-FFF2-40B4-BE49-F238E27FC236}">
                <a16:creationId xmlns:a16="http://schemas.microsoft.com/office/drawing/2014/main" id="{B1186BA7-7499-3081-8670-1D274B8D7887}"/>
              </a:ext>
            </a:extLst>
          </p:cNvPr>
          <p:cNvSpPr/>
          <p:nvPr/>
        </p:nvSpPr>
        <p:spPr>
          <a:xfrm>
            <a:off x="248905" y="6165786"/>
            <a:ext cx="468442" cy="468545"/>
          </a:xfrm>
          <a:prstGeom prst="ellipse">
            <a:avLst/>
          </a:prstGeom>
          <a:solidFill>
            <a:schemeClr val="bg1"/>
          </a:solidFill>
          <a:ln w="9508" cap="flat">
            <a:noFill/>
            <a:prstDash val="solid"/>
            <a:miter/>
          </a:ln>
        </p:spPr>
        <p:txBody>
          <a:bodyPr rot="0" spcFirstLastPara="0" vertOverflow="overflow" horzOverflow="overflow" vert="horz" wrap="square" lIns="68556" tIns="68556" rIns="68556" bIns="68556"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3" name="Rectangle 2">
            <a:extLst>
              <a:ext uri="{FF2B5EF4-FFF2-40B4-BE49-F238E27FC236}">
                <a16:creationId xmlns:a16="http://schemas.microsoft.com/office/drawing/2014/main" id="{65B0EA39-3ED7-856E-A30E-5260886E3BE1}"/>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8">
              <a:solidFill>
                <a:schemeClr val="tx1"/>
              </a:solidFill>
            </a:endParaRPr>
          </a:p>
        </p:txBody>
      </p:sp>
      <p:sp>
        <p:nvSpPr>
          <p:cNvPr id="8" name="Oval 7">
            <a:extLst>
              <a:ext uri="{FF2B5EF4-FFF2-40B4-BE49-F238E27FC236}">
                <a16:creationId xmlns:a16="http://schemas.microsoft.com/office/drawing/2014/main" id="{675845C2-1883-4B0A-935C-AF2157BE6F95}"/>
              </a:ext>
            </a:extLst>
          </p:cNvPr>
          <p:cNvSpPr/>
          <p:nvPr userDrawn="1"/>
        </p:nvSpPr>
        <p:spPr>
          <a:xfrm>
            <a:off x="227402" y="6165786"/>
            <a:ext cx="468442" cy="468545"/>
          </a:xfrm>
          <a:prstGeom prst="ellipse">
            <a:avLst/>
          </a:prstGeom>
          <a:solidFill>
            <a:schemeClr val="bg1"/>
          </a:solidFill>
          <a:ln w="9508" cap="flat">
            <a:noFill/>
            <a:prstDash val="solid"/>
            <a:miter/>
          </a:ln>
        </p:spPr>
        <p:txBody>
          <a:bodyPr rot="0" spcFirstLastPara="0" vertOverflow="overflow" horzOverflow="overflow" vert="horz" wrap="square" lIns="68556" tIns="68556" rIns="68556" bIns="68556"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9" name="Picture 8" descr="Department for Education (DfE) and UCAS partnership logo">
            <a:extLst>
              <a:ext uri="{FF2B5EF4-FFF2-40B4-BE49-F238E27FC236}">
                <a16:creationId xmlns:a16="http://schemas.microsoft.com/office/drawing/2014/main" id="{83B8501D-8A43-E7CA-2E8F-3F712FE5D08B}"/>
              </a:ext>
            </a:extLst>
          </p:cNvPr>
          <p:cNvPicPr>
            <a:picLocks noChangeAspect="1"/>
          </p:cNvPicPr>
          <p:nvPr userDrawn="1"/>
        </p:nvPicPr>
        <p:blipFill>
          <a:blip r:embed="rId3"/>
          <a:stretch>
            <a:fillRect/>
          </a:stretch>
        </p:blipFill>
        <p:spPr>
          <a:xfrm>
            <a:off x="10262676" y="6089052"/>
            <a:ext cx="1614714" cy="627193"/>
          </a:xfrm>
          <a:prstGeom prst="rect">
            <a:avLst/>
          </a:prstGeom>
        </p:spPr>
      </p:pic>
    </p:spTree>
    <p:extLst>
      <p:ext uri="{BB962C8B-B14F-4D97-AF65-F5344CB8AC3E}">
        <p14:creationId xmlns:p14="http://schemas.microsoft.com/office/powerpoint/2010/main" val="253689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rgbClr val="13243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673" y="1249958"/>
            <a:ext cx="3977143" cy="2743462"/>
          </a:xfrm>
          <a:prstGeom prst="rect">
            <a:avLst/>
          </a:prstGeom>
        </p:spPr>
        <p:txBody>
          <a:bodyPr bIns="0" anchor="b"/>
          <a:lstStyle>
            <a:lvl1pPr algn="l">
              <a:defRPr sz="5999">
                <a:solidFill>
                  <a:schemeClr val="bg1"/>
                </a:solidFill>
              </a:defRPr>
            </a:lvl1pPr>
          </a:lstStyle>
          <a:p>
            <a:r>
              <a:rPr lang="en-GB"/>
              <a:t>CLICK TO EDIT </a:t>
            </a:r>
            <a:br>
              <a:rPr lang="en-GB"/>
            </a:br>
            <a:r>
              <a:rPr lang="en-GB"/>
              <a:t>MASTER TITLE</a:t>
            </a:r>
            <a:endParaRPr lang="en-US"/>
          </a:p>
        </p:txBody>
      </p:sp>
      <p:sp>
        <p:nvSpPr>
          <p:cNvPr id="3" name="Subtitle 2"/>
          <p:cNvSpPr>
            <a:spLocks noGrp="1"/>
          </p:cNvSpPr>
          <p:nvPr>
            <p:ph type="subTitle" idx="1" hasCustomPrompt="1"/>
          </p:nvPr>
        </p:nvSpPr>
        <p:spPr>
          <a:xfrm>
            <a:off x="388674" y="4491655"/>
            <a:ext cx="3616487" cy="787400"/>
          </a:xfrm>
          <a:prstGeom prst="rect">
            <a:avLst/>
          </a:prstGeom>
        </p:spPr>
        <p:txBody>
          <a:bodyPr lIns="0" tIns="108000" rIns="0" bIns="108000">
            <a:normAutofit/>
          </a:bodyPr>
          <a:lstStyle>
            <a:lvl1pPr marL="0" indent="0" algn="l">
              <a:buNone/>
              <a:defRPr sz="1867"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8" name="Picture Placeholder 7">
            <a:extLst>
              <a:ext uri="{FF2B5EF4-FFF2-40B4-BE49-F238E27FC236}">
                <a16:creationId xmlns:a16="http://schemas.microsoft.com/office/drawing/2014/main" id="{160D5991-F65C-F5A2-5F45-375C03A0A844}"/>
              </a:ext>
            </a:extLst>
          </p:cNvPr>
          <p:cNvSpPr>
            <a:spLocks noGrp="1"/>
          </p:cNvSpPr>
          <p:nvPr>
            <p:ph type="pic" sz="quarter" idx="10"/>
          </p:nvPr>
        </p:nvSpPr>
        <p:spPr>
          <a:xfrm>
            <a:off x="5407915" y="-22508"/>
            <a:ext cx="6784086" cy="6880507"/>
          </a:xfrm>
          <a:prstGeom prst="teardrop">
            <a:avLst/>
          </a:prstGeom>
          <a:solidFill>
            <a:schemeClr val="bg1"/>
          </a:solidFill>
        </p:spPr>
        <p:txBody>
          <a:bodyPr anchor="t" anchorCtr="1"/>
          <a:lstStyle/>
          <a:p>
            <a:r>
              <a:rPr lang="en-GB"/>
              <a:t>Click icon to add picture</a:t>
            </a:r>
            <a:endParaRPr lang="en-US"/>
          </a:p>
        </p:txBody>
      </p:sp>
      <p:sp>
        <p:nvSpPr>
          <p:cNvPr id="29" name="Oval 28">
            <a:extLst>
              <a:ext uri="{FF2B5EF4-FFF2-40B4-BE49-F238E27FC236}">
                <a16:creationId xmlns:a16="http://schemas.microsoft.com/office/drawing/2014/main" id="{D662D9AF-166A-EC34-47D9-B2B5ABD612A0}"/>
              </a:ext>
            </a:extLst>
          </p:cNvPr>
          <p:cNvSpPr/>
          <p:nvPr/>
        </p:nvSpPr>
        <p:spPr>
          <a:xfrm>
            <a:off x="11498494"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cxnSp>
        <p:nvCxnSpPr>
          <p:cNvPr id="31" name="Straight Connector 30">
            <a:extLst>
              <a:ext uri="{FF2B5EF4-FFF2-40B4-BE49-F238E27FC236}">
                <a16:creationId xmlns:a16="http://schemas.microsoft.com/office/drawing/2014/main" id="{7FE52B6D-0303-0441-D47D-5F8FFF2AEF27}"/>
              </a:ext>
            </a:extLst>
          </p:cNvPr>
          <p:cNvCxnSpPr/>
          <p:nvPr/>
        </p:nvCxnSpPr>
        <p:spPr>
          <a:xfrm>
            <a:off x="388674" y="4236955"/>
            <a:ext cx="1471306" cy="0"/>
          </a:xfrm>
          <a:prstGeom prst="line">
            <a:avLst/>
          </a:prstGeom>
          <a:ln w="762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747799-554E-ED58-6004-451B7DF8827F}"/>
              </a:ext>
            </a:extLst>
          </p:cNvPr>
          <p:cNvCxnSpPr/>
          <p:nvPr userDrawn="1"/>
        </p:nvCxnSpPr>
        <p:spPr>
          <a:xfrm>
            <a:off x="388674" y="4236955"/>
            <a:ext cx="1471306" cy="0"/>
          </a:xfrm>
          <a:prstGeom prst="line">
            <a:avLst/>
          </a:prstGeom>
          <a:ln w="762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Department for Education (DfE) and UCAS partnership logo">
            <a:extLst>
              <a:ext uri="{FF2B5EF4-FFF2-40B4-BE49-F238E27FC236}">
                <a16:creationId xmlns:a16="http://schemas.microsoft.com/office/drawing/2014/main" id="{BF5F96D1-A00C-ECE8-F5CA-0EC42D0B017B}"/>
              </a:ext>
            </a:extLst>
          </p:cNvPr>
          <p:cNvPicPr>
            <a:picLocks noChangeAspect="1"/>
          </p:cNvPicPr>
          <p:nvPr userDrawn="1"/>
        </p:nvPicPr>
        <p:blipFill>
          <a:blip r:embed="rId2"/>
          <a:stretch>
            <a:fillRect/>
          </a:stretch>
        </p:blipFill>
        <p:spPr>
          <a:xfrm>
            <a:off x="388673" y="5761305"/>
            <a:ext cx="2082678" cy="808960"/>
          </a:xfrm>
          <a:prstGeom prst="rect">
            <a:avLst/>
          </a:prstGeom>
        </p:spPr>
      </p:pic>
    </p:spTree>
    <p:extLst>
      <p:ext uri="{BB962C8B-B14F-4D97-AF65-F5344CB8AC3E}">
        <p14:creationId xmlns:p14="http://schemas.microsoft.com/office/powerpoint/2010/main" val="305169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572" y="2120390"/>
            <a:ext cx="11172236" cy="3430414"/>
          </a:xfrm>
          <a:prstGeom prst="rect">
            <a:avLst/>
          </a:prstGeom>
        </p:spPr>
        <p:txBody>
          <a:bodyPr/>
          <a:lstStyle>
            <a:lvl1pPr>
              <a:buClr>
                <a:srgbClr val="812990"/>
              </a:buClr>
              <a:defRPr>
                <a:solidFill>
                  <a:srgbClr val="132433"/>
                </a:solidFill>
              </a:defRPr>
            </a:lvl1pPr>
            <a:lvl2pPr>
              <a:buClr>
                <a:srgbClr val="812990"/>
              </a:buClr>
              <a:defRPr>
                <a:solidFill>
                  <a:srgbClr val="132433"/>
                </a:solidFill>
              </a:defRPr>
            </a:lvl2pPr>
            <a:lvl3pPr>
              <a:buClr>
                <a:srgbClr val="812990"/>
              </a:buClr>
              <a:defRPr>
                <a:solidFill>
                  <a:srgbClr val="132433"/>
                </a:solidFill>
              </a:defRPr>
            </a:lvl3pPr>
            <a:lvl4pPr>
              <a:buClr>
                <a:srgbClr val="812990"/>
              </a:buClr>
              <a:defRPr>
                <a:solidFill>
                  <a:srgbClr val="132433"/>
                </a:solidFill>
              </a:defRPr>
            </a:lvl4pPr>
            <a:lvl5pPr>
              <a:buClr>
                <a:srgbClr val="812990"/>
              </a:buClr>
              <a:defRPr>
                <a:solidFill>
                  <a:srgbClr val="132433"/>
                </a:solidFill>
              </a:defRPr>
            </a:lvl5pPr>
            <a:lvl6pPr>
              <a:buClr>
                <a:srgbClr val="812990"/>
              </a:buClr>
              <a:defRPr>
                <a:solidFill>
                  <a:srgbClr val="132433"/>
                </a:solidFill>
              </a:defRPr>
            </a:lvl6pPr>
            <a:lvl7pPr>
              <a:buClr>
                <a:srgbClr val="812990"/>
              </a:buClr>
              <a:defRPr>
                <a:solidFill>
                  <a:srgbClr val="132433"/>
                </a:solidFill>
              </a:defRPr>
            </a:lvl7pPr>
            <a:lvl8pPr>
              <a:buClr>
                <a:srgbClr val="812990"/>
              </a:buClr>
              <a:defRPr>
                <a:solidFill>
                  <a:srgbClr val="132433"/>
                </a:solidFill>
              </a:defRPr>
            </a:lvl8pPr>
            <a:lvl9pPr>
              <a:buClr>
                <a:srgbClr val="812990"/>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404572" y="466008"/>
            <a:ext cx="11172236" cy="1327329"/>
          </a:xfrm>
          <a:prstGeom prst="rect">
            <a:avLst/>
          </a:prstGeom>
        </p:spPr>
        <p:txBody>
          <a:bodyPr vert="horz" wrap="none" lIns="0" tIns="0" rIns="0" bIns="0" rtlCol="0" anchor="t" anchorCtr="0">
            <a:noAutofit/>
          </a:bodyPr>
          <a:lstStyle>
            <a:lvl1pPr>
              <a:defRPr spc="-143">
                <a:solidFill>
                  <a:srgbClr val="132433"/>
                </a:solidFill>
              </a:defRPr>
            </a:lvl1p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p:nvPicPr>
        <p:blipFill>
          <a:blip r:embed="rId2"/>
          <a:srcRect/>
          <a:stretch/>
        </p:blipFill>
        <p:spPr>
          <a:xfrm>
            <a:off x="10810590" y="6239190"/>
            <a:ext cx="1066800" cy="321734"/>
          </a:xfrm>
          <a:prstGeom prst="rect">
            <a:avLst/>
          </a:prstGeom>
        </p:spPr>
      </p:pic>
      <p:sp>
        <p:nvSpPr>
          <p:cNvPr id="5" name="Oval 4">
            <a:extLst>
              <a:ext uri="{FF2B5EF4-FFF2-40B4-BE49-F238E27FC236}">
                <a16:creationId xmlns:a16="http://schemas.microsoft.com/office/drawing/2014/main" id="{B1186BA7-7499-3081-8670-1D274B8D7887}"/>
              </a:ext>
            </a:extLst>
          </p:cNvPr>
          <p:cNvSpPr/>
          <p:nvPr/>
        </p:nvSpPr>
        <p:spPr>
          <a:xfrm>
            <a:off x="248905"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6" name="Rectangle 5">
            <a:extLst>
              <a:ext uri="{FF2B5EF4-FFF2-40B4-BE49-F238E27FC236}">
                <a16:creationId xmlns:a16="http://schemas.microsoft.com/office/drawing/2014/main" id="{980F0EDE-E264-0D0D-BE80-3D131E9E0613}"/>
              </a:ext>
            </a:extLst>
          </p:cNvPr>
          <p:cNvSpPr/>
          <p:nvPr userDrawn="1"/>
        </p:nvSpPr>
        <p:spPr>
          <a:xfrm>
            <a:off x="0" y="5960709"/>
            <a:ext cx="12192000" cy="897290"/>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Oval 8">
            <a:extLst>
              <a:ext uri="{FF2B5EF4-FFF2-40B4-BE49-F238E27FC236}">
                <a16:creationId xmlns:a16="http://schemas.microsoft.com/office/drawing/2014/main" id="{88ACD629-B8CF-B0DA-F755-59FC66B4D57D}"/>
              </a:ext>
            </a:extLst>
          </p:cNvPr>
          <p:cNvSpPr/>
          <p:nvPr userDrawn="1"/>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1" name="Picture 10" descr="Department for Education (DfE) and UCAS partnership logo">
            <a:extLst>
              <a:ext uri="{FF2B5EF4-FFF2-40B4-BE49-F238E27FC236}">
                <a16:creationId xmlns:a16="http://schemas.microsoft.com/office/drawing/2014/main" id="{CFE92105-7F07-223A-4C83-29E26AE064DF}"/>
              </a:ext>
            </a:extLst>
          </p:cNvPr>
          <p:cNvPicPr>
            <a:picLocks noChangeAspect="1"/>
          </p:cNvPicPr>
          <p:nvPr userDrawn="1"/>
        </p:nvPicPr>
        <p:blipFill>
          <a:blip r:embed="rId3"/>
          <a:stretch>
            <a:fillRect/>
          </a:stretch>
        </p:blipFill>
        <p:spPr>
          <a:xfrm>
            <a:off x="10262676" y="6089051"/>
            <a:ext cx="1614714" cy="627193"/>
          </a:xfrm>
          <a:prstGeom prst="rect">
            <a:avLst/>
          </a:prstGeom>
        </p:spPr>
      </p:pic>
    </p:spTree>
    <p:extLst>
      <p:ext uri="{BB962C8B-B14F-4D97-AF65-F5344CB8AC3E}">
        <p14:creationId xmlns:p14="http://schemas.microsoft.com/office/powerpoint/2010/main" val="93817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7_Title and 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404572" y="466008"/>
            <a:ext cx="10970683" cy="1327329"/>
          </a:xfrm>
          <a:prstGeom prst="rect">
            <a:avLst/>
          </a:prstGeom>
        </p:spPr>
        <p:txBody>
          <a:bodyPr vert="horz" wrap="none" lIns="0" tIns="0" rIns="0" bIns="0" rtlCol="0" anchor="t" anchorCtr="0">
            <a:noAutofit/>
          </a:bodyPr>
          <a:lstStyle>
            <a:lvl1pPr>
              <a:defRPr spc="-143">
                <a:solidFill>
                  <a:srgbClr val="132433"/>
                </a:solidFill>
              </a:defRPr>
            </a:lvl1p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70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3" name="Oval 2">
            <a:extLst>
              <a:ext uri="{FF2B5EF4-FFF2-40B4-BE49-F238E27FC236}">
                <a16:creationId xmlns:a16="http://schemas.microsoft.com/office/drawing/2014/main" id="{5E7BBD01-E2B0-93AD-07EF-8963D5A7C7F2}"/>
              </a:ext>
            </a:extLst>
          </p:cNvPr>
          <p:cNvSpPr/>
          <p:nvPr userDrawn="1"/>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6" name="Picture 5" descr="Department for Education (DfE) and UCAS partnership logo">
            <a:extLst>
              <a:ext uri="{FF2B5EF4-FFF2-40B4-BE49-F238E27FC236}">
                <a16:creationId xmlns:a16="http://schemas.microsoft.com/office/drawing/2014/main" id="{B66E13F2-5C2B-F816-8CFE-F536E9B0A4FD}"/>
              </a:ext>
            </a:extLst>
          </p:cNvPr>
          <p:cNvPicPr>
            <a:picLocks noChangeAspect="1"/>
          </p:cNvPicPr>
          <p:nvPr userDrawn="1"/>
        </p:nvPicPr>
        <p:blipFill>
          <a:blip r:embed="rId2"/>
          <a:stretch>
            <a:fillRect/>
          </a:stretch>
        </p:blipFill>
        <p:spPr>
          <a:xfrm>
            <a:off x="10262676" y="6089051"/>
            <a:ext cx="1614714" cy="627193"/>
          </a:xfrm>
          <a:prstGeom prst="rect">
            <a:avLst/>
          </a:prstGeom>
        </p:spPr>
      </p:pic>
    </p:spTree>
    <p:extLst>
      <p:ext uri="{BB962C8B-B14F-4D97-AF65-F5344CB8AC3E}">
        <p14:creationId xmlns:p14="http://schemas.microsoft.com/office/powerpoint/2010/main" val="3907147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9_Title and 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404572" y="466008"/>
            <a:ext cx="10970683" cy="1327329"/>
          </a:xfrm>
          <a:prstGeom prst="rect">
            <a:avLst/>
          </a:prstGeom>
        </p:spPr>
        <p:txBody>
          <a:bodyPr vert="horz" wrap="none" lIns="0" tIns="0" rIns="0" bIns="0" rtlCol="0" anchor="t" anchorCtr="0">
            <a:noAutofit/>
          </a:bodyPr>
          <a:lstStyle>
            <a:lvl1pPr>
              <a:defRPr spc="-143">
                <a:solidFill>
                  <a:srgbClr val="132433"/>
                </a:solidFill>
              </a:defRPr>
            </a:lvl1p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p:nvPicPr>
        <p:blipFill>
          <a:blip r:embed="rId2"/>
          <a:srcRect/>
          <a:stretch/>
        </p:blipFill>
        <p:spPr>
          <a:xfrm>
            <a:off x="10810590" y="6239190"/>
            <a:ext cx="1066800" cy="321734"/>
          </a:xfrm>
          <a:prstGeom prst="rect">
            <a:avLst/>
          </a:prstGeom>
        </p:spPr>
      </p:pic>
      <p:sp>
        <p:nvSpPr>
          <p:cNvPr id="5" name="Oval 4">
            <a:extLst>
              <a:ext uri="{FF2B5EF4-FFF2-40B4-BE49-F238E27FC236}">
                <a16:creationId xmlns:a16="http://schemas.microsoft.com/office/drawing/2014/main" id="{B1186BA7-7499-3081-8670-1D274B8D7887}"/>
              </a:ext>
            </a:extLst>
          </p:cNvPr>
          <p:cNvSpPr/>
          <p:nvPr/>
        </p:nvSpPr>
        <p:spPr>
          <a:xfrm>
            <a:off x="248905"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3" name="Rectangle 2">
            <a:extLst>
              <a:ext uri="{FF2B5EF4-FFF2-40B4-BE49-F238E27FC236}">
                <a16:creationId xmlns:a16="http://schemas.microsoft.com/office/drawing/2014/main" id="{65B0EA39-3ED7-856E-A30E-5260886E3BE1}"/>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8" name="Oval 7">
            <a:extLst>
              <a:ext uri="{FF2B5EF4-FFF2-40B4-BE49-F238E27FC236}">
                <a16:creationId xmlns:a16="http://schemas.microsoft.com/office/drawing/2014/main" id="{675845C2-1883-4B0A-935C-AF2157BE6F95}"/>
              </a:ext>
            </a:extLst>
          </p:cNvPr>
          <p:cNvSpPr/>
          <p:nvPr userDrawn="1"/>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9" name="Picture 8" descr="Department for Education (DfE) and UCAS partnership logo">
            <a:extLst>
              <a:ext uri="{FF2B5EF4-FFF2-40B4-BE49-F238E27FC236}">
                <a16:creationId xmlns:a16="http://schemas.microsoft.com/office/drawing/2014/main" id="{83B8501D-8A43-E7CA-2E8F-3F712FE5D08B}"/>
              </a:ext>
            </a:extLst>
          </p:cNvPr>
          <p:cNvPicPr>
            <a:picLocks noChangeAspect="1"/>
          </p:cNvPicPr>
          <p:nvPr userDrawn="1"/>
        </p:nvPicPr>
        <p:blipFill>
          <a:blip r:embed="rId3"/>
          <a:stretch>
            <a:fillRect/>
          </a:stretch>
        </p:blipFill>
        <p:spPr>
          <a:xfrm>
            <a:off x="10262676" y="6089051"/>
            <a:ext cx="1614714" cy="627193"/>
          </a:xfrm>
          <a:prstGeom prst="rect">
            <a:avLst/>
          </a:prstGeom>
        </p:spPr>
      </p:pic>
    </p:spTree>
    <p:extLst>
      <p:ext uri="{BB962C8B-B14F-4D97-AF65-F5344CB8AC3E}">
        <p14:creationId xmlns:p14="http://schemas.microsoft.com/office/powerpoint/2010/main" val="2536895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6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572" y="2120390"/>
            <a:ext cx="11180226" cy="3430414"/>
          </a:xfrm>
          <a:prstGeom prst="rect">
            <a:avLst/>
          </a:prstGeom>
        </p:spPr>
        <p:txBody>
          <a:bodyPr/>
          <a:lstStyle>
            <a:lvl1pPr>
              <a:buClr>
                <a:srgbClr val="132433"/>
              </a:buClr>
              <a:defRPr>
                <a:solidFill>
                  <a:srgbClr val="132433"/>
                </a:solidFill>
              </a:defRPr>
            </a:lvl1pPr>
            <a:lvl2pPr>
              <a:buClr>
                <a:srgbClr val="132433"/>
              </a:buClr>
              <a:defRPr>
                <a:solidFill>
                  <a:srgbClr val="132433"/>
                </a:solidFill>
              </a:defRPr>
            </a:lvl2pPr>
            <a:lvl3pPr>
              <a:buClr>
                <a:srgbClr val="132433"/>
              </a:buClr>
              <a:defRPr>
                <a:solidFill>
                  <a:srgbClr val="132433"/>
                </a:solidFill>
              </a:defRPr>
            </a:lvl3pPr>
            <a:lvl4pPr>
              <a:buClr>
                <a:srgbClr val="132433"/>
              </a:buClr>
              <a:defRPr>
                <a:solidFill>
                  <a:srgbClr val="132433"/>
                </a:solidFill>
              </a:defRPr>
            </a:lvl4pPr>
            <a:lvl5pPr>
              <a:buClr>
                <a:srgbClr val="132433"/>
              </a:buClr>
              <a:defRPr>
                <a:solidFill>
                  <a:srgbClr val="132433"/>
                </a:solidFill>
              </a:defRPr>
            </a:lvl5pPr>
            <a:lvl6pPr>
              <a:buClr>
                <a:srgbClr val="132433"/>
              </a:buClr>
              <a:defRPr>
                <a:solidFill>
                  <a:srgbClr val="132433"/>
                </a:solidFill>
              </a:defRPr>
            </a:lvl6pPr>
            <a:lvl7pPr>
              <a:buClr>
                <a:srgbClr val="132433"/>
              </a:buClr>
              <a:defRPr>
                <a:solidFill>
                  <a:srgbClr val="132433"/>
                </a:solidFill>
              </a:defRPr>
            </a:lvl7pPr>
            <a:lvl8pPr>
              <a:buClr>
                <a:srgbClr val="132433"/>
              </a:buClr>
              <a:defRPr>
                <a:solidFill>
                  <a:srgbClr val="132433"/>
                </a:solidFill>
              </a:defRPr>
            </a:lvl8pPr>
            <a:lvl9pPr>
              <a:buClr>
                <a:srgbClr val="13243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404572" y="466008"/>
            <a:ext cx="11180226" cy="1327329"/>
          </a:xfrm>
          <a:prstGeom prst="rect">
            <a:avLst/>
          </a:prstGeom>
        </p:spPr>
        <p:txBody>
          <a:bodyPr vert="horz" wrap="none" lIns="0" tIns="0" rIns="0" bIns="0" rtlCol="0" anchor="t" anchorCtr="0">
            <a:noAutofit/>
          </a:bodyPr>
          <a:lstStyle>
            <a:lvl1pPr>
              <a:defRPr spc="-143">
                <a:solidFill>
                  <a:srgbClr val="132433"/>
                </a:solidFill>
              </a:defRPr>
            </a:lvl1p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p:nvPicPr>
        <p:blipFill>
          <a:blip r:embed="rId2"/>
          <a:srcRect/>
          <a:stretch/>
        </p:blipFill>
        <p:spPr>
          <a:xfrm>
            <a:off x="10810590" y="6239190"/>
            <a:ext cx="1066800" cy="321734"/>
          </a:xfrm>
          <a:prstGeom prst="rect">
            <a:avLst/>
          </a:prstGeom>
        </p:spPr>
      </p:pic>
      <p:sp>
        <p:nvSpPr>
          <p:cNvPr id="5" name="Oval 4">
            <a:extLst>
              <a:ext uri="{FF2B5EF4-FFF2-40B4-BE49-F238E27FC236}">
                <a16:creationId xmlns:a16="http://schemas.microsoft.com/office/drawing/2014/main" id="{B1186BA7-7499-3081-8670-1D274B8D7887}"/>
              </a:ext>
            </a:extLst>
          </p:cNvPr>
          <p:cNvSpPr/>
          <p:nvPr/>
        </p:nvSpPr>
        <p:spPr>
          <a:xfrm>
            <a:off x="248905"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6" name="Rectangle 5">
            <a:extLst>
              <a:ext uri="{FF2B5EF4-FFF2-40B4-BE49-F238E27FC236}">
                <a16:creationId xmlns:a16="http://schemas.microsoft.com/office/drawing/2014/main" id="{12BCA9F3-C5E8-6265-F3BF-0B629449B4D5}"/>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Oval 8">
            <a:extLst>
              <a:ext uri="{FF2B5EF4-FFF2-40B4-BE49-F238E27FC236}">
                <a16:creationId xmlns:a16="http://schemas.microsoft.com/office/drawing/2014/main" id="{54182D08-E4B8-CE59-BC13-B8949596C7BB}"/>
              </a:ext>
            </a:extLst>
          </p:cNvPr>
          <p:cNvSpPr/>
          <p:nvPr userDrawn="1"/>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1" name="Picture 10" descr="Department for Education (DfE) and UCAS partnership logo">
            <a:extLst>
              <a:ext uri="{FF2B5EF4-FFF2-40B4-BE49-F238E27FC236}">
                <a16:creationId xmlns:a16="http://schemas.microsoft.com/office/drawing/2014/main" id="{75F2A058-745D-E1EE-B492-10030B58C8BF}"/>
              </a:ext>
            </a:extLst>
          </p:cNvPr>
          <p:cNvPicPr>
            <a:picLocks noChangeAspect="1"/>
          </p:cNvPicPr>
          <p:nvPr userDrawn="1"/>
        </p:nvPicPr>
        <p:blipFill>
          <a:blip r:embed="rId3"/>
          <a:stretch>
            <a:fillRect/>
          </a:stretch>
        </p:blipFill>
        <p:spPr>
          <a:xfrm>
            <a:off x="10262676" y="6089051"/>
            <a:ext cx="1614714" cy="627193"/>
          </a:xfrm>
          <a:prstGeom prst="rect">
            <a:avLst/>
          </a:prstGeom>
        </p:spPr>
      </p:pic>
    </p:spTree>
    <p:extLst>
      <p:ext uri="{BB962C8B-B14F-4D97-AF65-F5344CB8AC3E}">
        <p14:creationId xmlns:p14="http://schemas.microsoft.com/office/powerpoint/2010/main" val="193080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6_Title and Content 1">
    <p:bg>
      <p:bgPr>
        <a:solidFill>
          <a:srgbClr val="1324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F820AE3-656E-03C5-ACC5-8C3E599C5640}"/>
              </a:ext>
            </a:extLst>
          </p:cNvPr>
          <p:cNvSpPr>
            <a:spLocks noGrp="1"/>
          </p:cNvSpPr>
          <p:nvPr>
            <p:ph idx="1"/>
          </p:nvPr>
        </p:nvSpPr>
        <p:spPr>
          <a:xfrm>
            <a:off x="404572" y="2120390"/>
            <a:ext cx="11212184"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35C779AE-EE9F-037E-09D0-34BFEC43D286}"/>
              </a:ext>
            </a:extLst>
          </p:cNvPr>
          <p:cNvSpPr>
            <a:spLocks noGrp="1"/>
          </p:cNvSpPr>
          <p:nvPr>
            <p:ph type="title" hasCustomPrompt="1"/>
          </p:nvPr>
        </p:nvSpPr>
        <p:spPr>
          <a:xfrm>
            <a:off x="404572" y="466008"/>
            <a:ext cx="11212184" cy="1327329"/>
          </a:xfrm>
          <a:prstGeom prst="rect">
            <a:avLst/>
          </a:prstGeom>
        </p:spPr>
        <p:txBody>
          <a:bodyPr vert="horz" wrap="none" lIns="0" tIns="0" rIns="0" bIns="0" rtlCol="0" anchor="t" anchorCtr="0">
            <a:noAutofit/>
          </a:bodyPr>
          <a:lstStyle>
            <a:lvl1pPr>
              <a:defRPr spc="-143">
                <a:solidFill>
                  <a:schemeClr val="bg1"/>
                </a:solidFill>
              </a:defRPr>
            </a:lvl1pPr>
          </a:lstStyle>
          <a:p>
            <a:r>
              <a:rPr lang="en-GB"/>
              <a:t>CLICK TO EDIT </a:t>
            </a:r>
            <a:br>
              <a:rPr lang="en-GB"/>
            </a:br>
            <a:r>
              <a:rPr lang="en-GB"/>
              <a:t>MASTER TITLE STYLE</a:t>
            </a:r>
            <a:endParaRPr lang="en-US"/>
          </a:p>
        </p:txBody>
      </p:sp>
      <p:sp>
        <p:nvSpPr>
          <p:cNvPr id="3" name="Oval 2">
            <a:extLst>
              <a:ext uri="{FF2B5EF4-FFF2-40B4-BE49-F238E27FC236}">
                <a16:creationId xmlns:a16="http://schemas.microsoft.com/office/drawing/2014/main" id="{498F6E92-606C-44A3-F0D9-F7CC0D732A8D}"/>
              </a:ext>
            </a:extLst>
          </p:cNvPr>
          <p:cNvSpPr/>
          <p:nvPr userDrawn="1"/>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4" name="Picture 3" descr="Department for Education (DfE) and UCAS partnership logo">
            <a:extLst>
              <a:ext uri="{FF2B5EF4-FFF2-40B4-BE49-F238E27FC236}">
                <a16:creationId xmlns:a16="http://schemas.microsoft.com/office/drawing/2014/main" id="{3B908D0C-98D2-0D74-297B-4932884A6EBA}"/>
              </a:ext>
            </a:extLst>
          </p:cNvPr>
          <p:cNvPicPr>
            <a:picLocks noChangeAspect="1"/>
          </p:cNvPicPr>
          <p:nvPr userDrawn="1"/>
        </p:nvPicPr>
        <p:blipFill>
          <a:blip r:embed="rId2"/>
          <a:stretch>
            <a:fillRect/>
          </a:stretch>
        </p:blipFill>
        <p:spPr>
          <a:xfrm>
            <a:off x="10262676" y="6089051"/>
            <a:ext cx="1614714" cy="627193"/>
          </a:xfrm>
          <a:prstGeom prst="rect">
            <a:avLst/>
          </a:prstGeom>
        </p:spPr>
      </p:pic>
    </p:spTree>
    <p:extLst>
      <p:ext uri="{BB962C8B-B14F-4D97-AF65-F5344CB8AC3E}">
        <p14:creationId xmlns:p14="http://schemas.microsoft.com/office/powerpoint/2010/main" val="11407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540B-CB4E-8C39-680B-C8E33749F4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27502E-86A2-298C-FF3E-136B133174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139C0-E9C1-7555-F70B-5EBB135B042C}"/>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5" name="Footer Placeholder 4">
            <a:extLst>
              <a:ext uri="{FF2B5EF4-FFF2-40B4-BE49-F238E27FC236}">
                <a16:creationId xmlns:a16="http://schemas.microsoft.com/office/drawing/2014/main" id="{1A85E806-6ED7-29E0-CD71-4B7C60706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7B799-4099-8544-5313-12D6372352BB}"/>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3412118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23D319-9755-1A45-FF40-A6933AFEAF23}"/>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sp>
        <p:nvSpPr>
          <p:cNvPr id="4" name="Title Placeholder 1">
            <a:extLst>
              <a:ext uri="{FF2B5EF4-FFF2-40B4-BE49-F238E27FC236}">
                <a16:creationId xmlns:a16="http://schemas.microsoft.com/office/drawing/2014/main" id="{CD13B5CA-FC8F-E596-2348-8C4964DAD51E}"/>
              </a:ext>
            </a:extLst>
          </p:cNvPr>
          <p:cNvSpPr>
            <a:spLocks noGrp="1"/>
          </p:cNvSpPr>
          <p:nvPr>
            <p:ph type="title" hasCustomPrompt="1"/>
          </p:nvPr>
        </p:nvSpPr>
        <p:spPr>
          <a:xfrm>
            <a:off x="404572" y="466008"/>
            <a:ext cx="5660572" cy="1327329"/>
          </a:xfrm>
          <a:prstGeom prst="rect">
            <a:avLst/>
          </a:prstGeom>
        </p:spPr>
        <p:txBody>
          <a:bodyPr vert="horz" wrap="none" lIns="0" tIns="0" rIns="0" bIns="0" rtlCol="0" anchor="t" anchorCtr="0">
            <a:noAutofit/>
          </a:bodyPr>
          <a:lstStyle>
            <a:lvl1pPr>
              <a:defRPr spc="-143">
                <a:solidFill>
                  <a:srgbClr val="132433"/>
                </a:solidFill>
              </a:defRPr>
            </a:lvl1pPr>
          </a:lstStyle>
          <a:p>
            <a:r>
              <a:rPr lang="en-GB"/>
              <a:t>CLICK TO EDIT </a:t>
            </a:r>
            <a:br>
              <a:rPr lang="en-GB"/>
            </a:br>
            <a:r>
              <a:rPr lang="en-GB"/>
              <a:t>MASTER TITLE STYLE</a:t>
            </a:r>
            <a:endParaRPr lang="en-US"/>
          </a:p>
        </p:txBody>
      </p:sp>
      <p:sp>
        <p:nvSpPr>
          <p:cNvPr id="7" name="Text Placeholder 6">
            <a:extLst>
              <a:ext uri="{FF2B5EF4-FFF2-40B4-BE49-F238E27FC236}">
                <a16:creationId xmlns:a16="http://schemas.microsoft.com/office/drawing/2014/main" id="{D8CBCADA-08BE-A45E-7503-8A3350D24EA0}"/>
              </a:ext>
            </a:extLst>
          </p:cNvPr>
          <p:cNvSpPr>
            <a:spLocks noGrp="1"/>
          </p:cNvSpPr>
          <p:nvPr>
            <p:ph type="body" sz="quarter" idx="11"/>
          </p:nvPr>
        </p:nvSpPr>
        <p:spPr>
          <a:xfrm>
            <a:off x="405191" y="2188209"/>
            <a:ext cx="5660571" cy="335414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9330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C43A0D-CFC1-7236-AAE2-2143D87B881B}"/>
              </a:ext>
            </a:extLst>
          </p:cNvPr>
          <p:cNvSpPr>
            <a:spLocks noGrp="1"/>
          </p:cNvSpPr>
          <p:nvPr>
            <p:ph type="pic" sz="quarter" idx="10"/>
          </p:nvPr>
        </p:nvSpPr>
        <p:spPr>
          <a:xfrm>
            <a:off x="0" y="-1"/>
            <a:ext cx="12192000" cy="594491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414786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0816-0A73-18C8-DF6C-4122C4946F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5CF3C5-AB1A-1315-DA54-88E01AF200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E04E29-E851-45DA-E7CE-A2C21AE42F78}"/>
              </a:ext>
            </a:extLst>
          </p:cNvPr>
          <p:cNvSpPr>
            <a:spLocks noGrp="1"/>
          </p:cNvSpPr>
          <p:nvPr>
            <p:ph type="dt" sz="half" idx="10"/>
          </p:nvPr>
        </p:nvSpPr>
        <p:spPr/>
        <p:txBody>
          <a:bodyPr/>
          <a:lstStyle/>
          <a:p>
            <a:fld id="{2E59BA91-C6D6-654A-B5DA-2A03CF75B7BC}" type="datetimeFigureOut">
              <a:rPr lang="en-GB" smtClean="0"/>
              <a:t>20/02/2024</a:t>
            </a:fld>
            <a:endParaRPr lang="en-GB"/>
          </a:p>
        </p:txBody>
      </p:sp>
      <p:sp>
        <p:nvSpPr>
          <p:cNvPr id="5" name="Footer Placeholder 4">
            <a:extLst>
              <a:ext uri="{FF2B5EF4-FFF2-40B4-BE49-F238E27FC236}">
                <a16:creationId xmlns:a16="http://schemas.microsoft.com/office/drawing/2014/main" id="{EA4FBB6E-9ECC-606A-BCB4-4340F7D5C7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89832-7C06-2D71-774C-3BE4E08FED15}"/>
              </a:ext>
            </a:extLst>
          </p:cNvPr>
          <p:cNvSpPr>
            <a:spLocks noGrp="1"/>
          </p:cNvSpPr>
          <p:nvPr>
            <p:ph type="sldNum" sz="quarter" idx="12"/>
          </p:nvPr>
        </p:nvSpPr>
        <p:spPr/>
        <p:txBody>
          <a:bodyPr/>
          <a:lstStyle/>
          <a:p>
            <a:fld id="{A49E377E-7E1B-1F46-9F27-4DCAF5B63286}" type="slidenum">
              <a:rPr lang="en-GB" smtClean="0"/>
              <a:t>‹#›</a:t>
            </a:fld>
            <a:endParaRPr lang="en-GB"/>
          </a:p>
        </p:txBody>
      </p:sp>
    </p:spTree>
    <p:extLst>
      <p:ext uri="{BB962C8B-B14F-4D97-AF65-F5344CB8AC3E}">
        <p14:creationId xmlns:p14="http://schemas.microsoft.com/office/powerpoint/2010/main" val="199535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674C9E-5592-B805-03C5-54F9EEBE6026}"/>
              </a:ext>
            </a:extLst>
          </p:cNvPr>
          <p:cNvSpPr/>
          <p:nvPr userDrawn="1"/>
        </p:nvSpPr>
        <p:spPr>
          <a:xfrm>
            <a:off x="1" y="0"/>
            <a:ext cx="4287328" cy="685800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18F40D-D3A1-911D-429B-A9DBC7F90614}"/>
              </a:ext>
            </a:extLst>
          </p:cNvPr>
          <p:cNvSpPr>
            <a:spLocks noGrp="1"/>
          </p:cNvSpPr>
          <p:nvPr>
            <p:ph type="ctrTitle" hasCustomPrompt="1"/>
          </p:nvPr>
        </p:nvSpPr>
        <p:spPr>
          <a:xfrm>
            <a:off x="628586" y="1711349"/>
            <a:ext cx="2951376" cy="4810221"/>
          </a:xfrm>
        </p:spPr>
        <p:txBody>
          <a:bodyPr wrap="square" tIns="0" anchor="b" anchorCtr="0">
            <a:noAutofit/>
          </a:bodyPr>
          <a:lstStyle>
            <a:lvl1pPr algn="l">
              <a:lnSpc>
                <a:spcPts val="7000"/>
              </a:lnSpc>
              <a:defRPr sz="8800" b="0" i="0">
                <a:solidFill>
                  <a:srgbClr val="706CB2"/>
                </a:solidFill>
                <a:latin typeface="Mongoose Medium" panose="02000000000000000000" pitchFamily="2" charset="77"/>
              </a:defRPr>
            </a:lvl1pPr>
          </a:lstStyle>
          <a:p>
            <a:r>
              <a:rPr lang="en-GB" dirty="0"/>
              <a:t>CLICK TO EDIT MASTER TITLE STYLE</a:t>
            </a:r>
          </a:p>
        </p:txBody>
      </p:sp>
      <p:pic>
        <p:nvPicPr>
          <p:cNvPr id="14" name="Picture 13" descr="UCAS Logo">
            <a:extLst>
              <a:ext uri="{FF2B5EF4-FFF2-40B4-BE49-F238E27FC236}">
                <a16:creationId xmlns:a16="http://schemas.microsoft.com/office/drawing/2014/main" id="{14AE746B-D16E-8044-6B8A-63114EF75BE3}"/>
              </a:ext>
            </a:extLst>
          </p:cNvPr>
          <p:cNvPicPr>
            <a:picLocks noChangeAspect="1"/>
          </p:cNvPicPr>
          <p:nvPr userDrawn="1"/>
        </p:nvPicPr>
        <p:blipFill>
          <a:blip r:embed="rId2"/>
          <a:stretch>
            <a:fillRect/>
          </a:stretch>
        </p:blipFill>
        <p:spPr>
          <a:xfrm>
            <a:off x="628586" y="551704"/>
            <a:ext cx="1085194" cy="325558"/>
          </a:xfrm>
          <a:prstGeom prst="rect">
            <a:avLst/>
          </a:prstGeom>
        </p:spPr>
      </p:pic>
      <p:sp>
        <p:nvSpPr>
          <p:cNvPr id="4" name="Content Placeholder 2">
            <a:extLst>
              <a:ext uri="{FF2B5EF4-FFF2-40B4-BE49-F238E27FC236}">
                <a16:creationId xmlns:a16="http://schemas.microsoft.com/office/drawing/2014/main" id="{8205CF2D-3693-1D31-F9BC-2B06D762E4C6}"/>
              </a:ext>
            </a:extLst>
          </p:cNvPr>
          <p:cNvSpPr>
            <a:spLocks noGrp="1"/>
          </p:cNvSpPr>
          <p:nvPr>
            <p:ph idx="1"/>
          </p:nvPr>
        </p:nvSpPr>
        <p:spPr>
          <a:xfrm>
            <a:off x="4720085" y="473570"/>
            <a:ext cx="7115357" cy="6048000"/>
          </a:xfrm>
        </p:spPr>
        <p:txBody>
          <a:bodyPr/>
          <a:lstStyle>
            <a:lvl1pPr marL="228600" indent="-228600">
              <a:buClr>
                <a:srgbClr val="706CB2"/>
              </a:buClr>
              <a:buFont typeface="Wingdings" pitchFamily="2" charset="2"/>
              <a:buChar char="§"/>
              <a:defRPr/>
            </a:lvl1pPr>
            <a:lvl2pPr marL="685800" indent="-228600">
              <a:buClr>
                <a:srgbClr val="706CB2"/>
              </a:buClr>
              <a:buFont typeface="Wingdings" pitchFamily="2" charset="2"/>
              <a:buChar char="§"/>
              <a:defRPr/>
            </a:lvl2pPr>
            <a:lvl3pPr marL="1143000" indent="-228600">
              <a:buClr>
                <a:srgbClr val="706CB2"/>
              </a:buClr>
              <a:buFont typeface="Wingdings" pitchFamily="2" charset="2"/>
              <a:buChar char="§"/>
              <a:defRPr/>
            </a:lvl3pPr>
            <a:lvl4pPr marL="1600200" indent="-228600">
              <a:buClr>
                <a:srgbClr val="706CB2"/>
              </a:buClr>
              <a:buFont typeface="Wingdings" pitchFamily="2" charset="2"/>
              <a:buChar char="§"/>
              <a:defRPr/>
            </a:lvl4pPr>
            <a:lvl5pPr marL="2057400" indent="-228600">
              <a:buClr>
                <a:srgbClr val="706CB2"/>
              </a:buClr>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56395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674C9E-5592-B805-03C5-54F9EEBE6026}"/>
              </a:ext>
            </a:extLst>
          </p:cNvPr>
          <p:cNvSpPr/>
          <p:nvPr userDrawn="1"/>
        </p:nvSpPr>
        <p:spPr>
          <a:xfrm>
            <a:off x="0" y="0"/>
            <a:ext cx="12192000" cy="685800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18F40D-D3A1-911D-429B-A9DBC7F90614}"/>
              </a:ext>
            </a:extLst>
          </p:cNvPr>
          <p:cNvSpPr>
            <a:spLocks noGrp="1"/>
          </p:cNvSpPr>
          <p:nvPr>
            <p:ph type="ctrTitle" hasCustomPrompt="1"/>
          </p:nvPr>
        </p:nvSpPr>
        <p:spPr>
          <a:xfrm>
            <a:off x="628586" y="1547447"/>
            <a:ext cx="10838795" cy="2022231"/>
          </a:xfrm>
        </p:spPr>
        <p:txBody>
          <a:bodyPr wrap="square" tIns="0" anchor="b" anchorCtr="0">
            <a:noAutofit/>
          </a:bodyPr>
          <a:lstStyle>
            <a:lvl1pPr algn="l">
              <a:lnSpc>
                <a:spcPts val="7000"/>
              </a:lnSpc>
              <a:defRPr sz="8800" b="0" i="0">
                <a:solidFill>
                  <a:srgbClr val="706CB2"/>
                </a:solidFill>
                <a:latin typeface="Mongoose Medium" panose="02000000000000000000" pitchFamily="2" charset="77"/>
              </a:defRPr>
            </a:lvl1pPr>
          </a:lstStyle>
          <a:p>
            <a:r>
              <a:rPr lang="en-GB" dirty="0"/>
              <a:t>CLICK TO EDIT MASTER TITLE STYLE</a:t>
            </a:r>
          </a:p>
        </p:txBody>
      </p:sp>
      <p:sp>
        <p:nvSpPr>
          <p:cNvPr id="3" name="Subtitle 2">
            <a:extLst>
              <a:ext uri="{FF2B5EF4-FFF2-40B4-BE49-F238E27FC236}">
                <a16:creationId xmlns:a16="http://schemas.microsoft.com/office/drawing/2014/main" id="{DA856EF8-414E-C11F-5C94-81E23F480439}"/>
              </a:ext>
            </a:extLst>
          </p:cNvPr>
          <p:cNvSpPr>
            <a:spLocks noGrp="1"/>
          </p:cNvSpPr>
          <p:nvPr>
            <p:ph type="subTitle" idx="1"/>
          </p:nvPr>
        </p:nvSpPr>
        <p:spPr>
          <a:xfrm>
            <a:off x="628586" y="3776967"/>
            <a:ext cx="10838795" cy="909333"/>
          </a:xfrm>
        </p:spPr>
        <p:txBody>
          <a:bodyPr lIns="0" tIns="0" rIns="0" bIns="0">
            <a:noAutofit/>
          </a:bodyPr>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2" name="Oval 11">
            <a:extLst>
              <a:ext uri="{FF2B5EF4-FFF2-40B4-BE49-F238E27FC236}">
                <a16:creationId xmlns:a16="http://schemas.microsoft.com/office/drawing/2014/main" id="{3D89A3A2-3CFF-BB45-4B66-8DA7082463CA}"/>
              </a:ext>
            </a:extLst>
          </p:cNvPr>
          <p:cNvSpPr/>
          <p:nvPr userDrawn="1"/>
        </p:nvSpPr>
        <p:spPr>
          <a:xfrm>
            <a:off x="11467381" y="6161416"/>
            <a:ext cx="483079" cy="4830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BA2D4DB-E042-A742-BB6E-D3D5AD358248}" type="slidenum">
              <a:rPr lang="en-GB" sz="1050" smtClean="0">
                <a:solidFill>
                  <a:srgbClr val="132433"/>
                </a:solidFil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GB" sz="1050" dirty="0">
              <a:solidFill>
                <a:srgbClr val="132433"/>
              </a:solidFill>
            </a:endParaRPr>
          </a:p>
        </p:txBody>
      </p:sp>
      <p:pic>
        <p:nvPicPr>
          <p:cNvPr id="14" name="Picture 13" descr="UCAS Logo">
            <a:extLst>
              <a:ext uri="{FF2B5EF4-FFF2-40B4-BE49-F238E27FC236}">
                <a16:creationId xmlns:a16="http://schemas.microsoft.com/office/drawing/2014/main" id="{14AE746B-D16E-8044-6B8A-63114EF75BE3}"/>
              </a:ext>
            </a:extLst>
          </p:cNvPr>
          <p:cNvPicPr>
            <a:picLocks noChangeAspect="1"/>
          </p:cNvPicPr>
          <p:nvPr userDrawn="1"/>
        </p:nvPicPr>
        <p:blipFill>
          <a:blip r:embed="rId2"/>
          <a:stretch>
            <a:fillRect/>
          </a:stretch>
        </p:blipFill>
        <p:spPr>
          <a:xfrm>
            <a:off x="628586" y="551704"/>
            <a:ext cx="1085194" cy="325558"/>
          </a:xfrm>
          <a:prstGeom prst="rect">
            <a:avLst/>
          </a:prstGeom>
        </p:spPr>
      </p:pic>
    </p:spTree>
    <p:extLst>
      <p:ext uri="{BB962C8B-B14F-4D97-AF65-F5344CB8AC3E}">
        <p14:creationId xmlns:p14="http://schemas.microsoft.com/office/powerpoint/2010/main" val="4194636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674C9E-5592-B805-03C5-54F9EEBE6026}"/>
              </a:ext>
            </a:extLst>
          </p:cNvPr>
          <p:cNvSpPr/>
          <p:nvPr userDrawn="1"/>
        </p:nvSpPr>
        <p:spPr>
          <a:xfrm>
            <a:off x="0" y="0"/>
            <a:ext cx="12192000" cy="685800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18F40D-D3A1-911D-429B-A9DBC7F90614}"/>
              </a:ext>
            </a:extLst>
          </p:cNvPr>
          <p:cNvSpPr>
            <a:spLocks noGrp="1"/>
          </p:cNvSpPr>
          <p:nvPr>
            <p:ph type="ctrTitle" hasCustomPrompt="1"/>
          </p:nvPr>
        </p:nvSpPr>
        <p:spPr>
          <a:xfrm>
            <a:off x="628586" y="1547447"/>
            <a:ext cx="10838795" cy="2022231"/>
          </a:xfrm>
        </p:spPr>
        <p:txBody>
          <a:bodyPr wrap="square" tIns="0" anchor="b" anchorCtr="0">
            <a:noAutofit/>
          </a:bodyPr>
          <a:lstStyle>
            <a:lvl1pPr algn="ctr">
              <a:lnSpc>
                <a:spcPts val="7000"/>
              </a:lnSpc>
              <a:defRPr sz="8800" b="0" i="0">
                <a:solidFill>
                  <a:srgbClr val="706CB2"/>
                </a:solidFill>
                <a:latin typeface="Mongoose Medium" panose="02000000000000000000" pitchFamily="2" charset="77"/>
              </a:defRPr>
            </a:lvl1pPr>
          </a:lstStyle>
          <a:p>
            <a:r>
              <a:rPr lang="en-GB" dirty="0"/>
              <a:t>JOIN US ON NEXT MONTH'S WEBINAR</a:t>
            </a:r>
          </a:p>
        </p:txBody>
      </p:sp>
      <p:sp>
        <p:nvSpPr>
          <p:cNvPr id="3" name="Subtitle 2">
            <a:extLst>
              <a:ext uri="{FF2B5EF4-FFF2-40B4-BE49-F238E27FC236}">
                <a16:creationId xmlns:a16="http://schemas.microsoft.com/office/drawing/2014/main" id="{DA856EF8-414E-C11F-5C94-81E23F480439}"/>
              </a:ext>
            </a:extLst>
          </p:cNvPr>
          <p:cNvSpPr>
            <a:spLocks noGrp="1"/>
          </p:cNvSpPr>
          <p:nvPr>
            <p:ph type="subTitle" idx="1" hasCustomPrompt="1"/>
          </p:nvPr>
        </p:nvSpPr>
        <p:spPr>
          <a:xfrm>
            <a:off x="628586" y="3776967"/>
            <a:ext cx="10838795" cy="909333"/>
          </a:xfrm>
        </p:spPr>
        <p:txBody>
          <a:bodyPr lIns="0" tIns="0" rIns="0" bIns="0">
            <a:noAutofit/>
          </a:bodyPr>
          <a:lstStyle>
            <a:lvl1pPr marL="0" indent="0" algn="ctr">
              <a:buNone/>
              <a:defRPr sz="4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&lt;DATE&gt;</a:t>
            </a:r>
          </a:p>
        </p:txBody>
      </p:sp>
      <p:sp>
        <p:nvSpPr>
          <p:cNvPr id="12" name="Oval 11">
            <a:extLst>
              <a:ext uri="{FF2B5EF4-FFF2-40B4-BE49-F238E27FC236}">
                <a16:creationId xmlns:a16="http://schemas.microsoft.com/office/drawing/2014/main" id="{3D89A3A2-3CFF-BB45-4B66-8DA7082463CA}"/>
              </a:ext>
            </a:extLst>
          </p:cNvPr>
          <p:cNvSpPr/>
          <p:nvPr userDrawn="1"/>
        </p:nvSpPr>
        <p:spPr>
          <a:xfrm>
            <a:off x="11467381" y="6161416"/>
            <a:ext cx="483079" cy="4830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EBA2D4DB-E042-A742-BB6E-D3D5AD358248}" type="slidenum">
              <a:rPr lang="en-GB" sz="1050" smtClean="0">
                <a:solidFill>
                  <a:srgbClr val="132433"/>
                </a:solidFil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GB" sz="1050" dirty="0">
              <a:solidFill>
                <a:srgbClr val="132433"/>
              </a:solidFill>
            </a:endParaRPr>
          </a:p>
        </p:txBody>
      </p:sp>
      <p:pic>
        <p:nvPicPr>
          <p:cNvPr id="14" name="Picture 13" descr="UCAS Logo">
            <a:extLst>
              <a:ext uri="{FF2B5EF4-FFF2-40B4-BE49-F238E27FC236}">
                <a16:creationId xmlns:a16="http://schemas.microsoft.com/office/drawing/2014/main" id="{14AE746B-D16E-8044-6B8A-63114EF75BE3}"/>
              </a:ext>
            </a:extLst>
          </p:cNvPr>
          <p:cNvPicPr>
            <a:picLocks noChangeAspect="1"/>
          </p:cNvPicPr>
          <p:nvPr userDrawn="1"/>
        </p:nvPicPr>
        <p:blipFill>
          <a:blip r:embed="rId2"/>
          <a:stretch>
            <a:fillRect/>
          </a:stretch>
        </p:blipFill>
        <p:spPr>
          <a:xfrm>
            <a:off x="628586" y="6161416"/>
            <a:ext cx="1085194" cy="325558"/>
          </a:xfrm>
          <a:prstGeom prst="rect">
            <a:avLst/>
          </a:prstGeom>
        </p:spPr>
      </p:pic>
    </p:spTree>
    <p:extLst>
      <p:ext uri="{BB962C8B-B14F-4D97-AF65-F5344CB8AC3E}">
        <p14:creationId xmlns:p14="http://schemas.microsoft.com/office/powerpoint/2010/main" val="333661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52CB-6F15-90EE-BEDC-B90D3C5EC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571FFC-BFF3-BB1B-3CFF-7CEA70196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45A99-D0A3-756B-BEB0-F5AE61744E36}"/>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5" name="Footer Placeholder 4">
            <a:extLst>
              <a:ext uri="{FF2B5EF4-FFF2-40B4-BE49-F238E27FC236}">
                <a16:creationId xmlns:a16="http://schemas.microsoft.com/office/drawing/2014/main" id="{67A58C78-AD8E-2819-DF64-47D029EA59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D3077-E8C6-49EA-40A4-C099DA88F643}"/>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360743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D5B3-80BA-1CDC-DD93-58BFFBFCFB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50D14E-31B4-3A51-C2FC-5E53EAD99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C20C64-3954-3B26-1590-F62014503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723E55-8A6A-D9E5-20CF-395C6DA6AB9E}"/>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6" name="Footer Placeholder 5">
            <a:extLst>
              <a:ext uri="{FF2B5EF4-FFF2-40B4-BE49-F238E27FC236}">
                <a16:creationId xmlns:a16="http://schemas.microsoft.com/office/drawing/2014/main" id="{F437F271-8C9C-F219-E2F7-746112E55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14CC13-157E-8D48-D66B-DE2B87E9F4B6}"/>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178402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2DEC-11A1-3FFB-6213-DEE02DEA90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834506-7FF7-FCC1-C40A-E91862AC0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0ADAB-02F9-E583-450E-01408786D6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E5E446-9B2E-D376-E6B8-4AE5BBD1C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4DF40-7ECE-B857-570F-A79B2C8BA9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2347C1-4B31-F72C-BD30-F539428948A4}"/>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8" name="Footer Placeholder 7">
            <a:extLst>
              <a:ext uri="{FF2B5EF4-FFF2-40B4-BE49-F238E27FC236}">
                <a16:creationId xmlns:a16="http://schemas.microsoft.com/office/drawing/2014/main" id="{42472963-21AE-9B32-1FC3-073654D527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0F7C02-9920-89E8-1EC2-58C7F80C4DD1}"/>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269054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7197-6C9C-24DF-80CE-56839528B3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EE06AE-136B-05ED-3202-939D16142552}"/>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4" name="Footer Placeholder 3">
            <a:extLst>
              <a:ext uri="{FF2B5EF4-FFF2-40B4-BE49-F238E27FC236}">
                <a16:creationId xmlns:a16="http://schemas.microsoft.com/office/drawing/2014/main" id="{852A4F4E-3DFD-97C6-F3CB-1C62A9447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C1EA0E-282A-4769-E5F5-54DECB1628A5}"/>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23481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72C74-E300-F250-863B-FCB0639E13CA}"/>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3" name="Footer Placeholder 2">
            <a:extLst>
              <a:ext uri="{FF2B5EF4-FFF2-40B4-BE49-F238E27FC236}">
                <a16:creationId xmlns:a16="http://schemas.microsoft.com/office/drawing/2014/main" id="{708D0E5F-C28D-9294-DE67-3FC2ED29AD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3D6E5B-A0B7-B33D-C3E5-0426F38132F9}"/>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30983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290A-B834-DB26-BB39-D813F5F68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82BA13-8A0D-3794-1A41-6A9EBCD80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E61A1A-ABA2-8F4B-1756-F210627EE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BDF3B-B92E-5726-48DD-3D482152E5E8}"/>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6" name="Footer Placeholder 5">
            <a:extLst>
              <a:ext uri="{FF2B5EF4-FFF2-40B4-BE49-F238E27FC236}">
                <a16:creationId xmlns:a16="http://schemas.microsoft.com/office/drawing/2014/main" id="{73BE070B-D70F-167E-D93E-5E9619EC22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2E86B-CA2E-6043-6378-20D47F1A7465}"/>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205079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6506-BE38-DBAB-4524-B046C5DBC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B6A002-B752-69AE-7CC4-5C8FD921F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4AA894-CD2C-E57C-9469-D7640C4E4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CB182-6F5F-E0C2-E3E6-78FA1E5C67F8}"/>
              </a:ext>
            </a:extLst>
          </p:cNvPr>
          <p:cNvSpPr>
            <a:spLocks noGrp="1"/>
          </p:cNvSpPr>
          <p:nvPr>
            <p:ph type="dt" sz="half" idx="10"/>
          </p:nvPr>
        </p:nvSpPr>
        <p:spPr/>
        <p:txBody>
          <a:bodyPr/>
          <a:lstStyle/>
          <a:p>
            <a:fld id="{DD571998-F165-4B19-AB1C-A60FC410F4B0}" type="datetimeFigureOut">
              <a:rPr lang="en-GB" smtClean="0"/>
              <a:t>20/02/2024</a:t>
            </a:fld>
            <a:endParaRPr lang="en-GB"/>
          </a:p>
        </p:txBody>
      </p:sp>
      <p:sp>
        <p:nvSpPr>
          <p:cNvPr id="6" name="Footer Placeholder 5">
            <a:extLst>
              <a:ext uri="{FF2B5EF4-FFF2-40B4-BE49-F238E27FC236}">
                <a16:creationId xmlns:a16="http://schemas.microsoft.com/office/drawing/2014/main" id="{B08AC88B-D235-387B-FE02-1951956535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C4921A-CD7B-7F4A-B276-8BB42D427441}"/>
              </a:ext>
            </a:extLst>
          </p:cNvPr>
          <p:cNvSpPr>
            <a:spLocks noGrp="1"/>
          </p:cNvSpPr>
          <p:nvPr>
            <p:ph type="sldNum" sz="quarter" idx="12"/>
          </p:nvPr>
        </p:nvSpPr>
        <p:spPr/>
        <p:txBody>
          <a:bodyPr/>
          <a:lstStyle/>
          <a:p>
            <a:fld id="{D85ED650-4D6F-49C7-A0B2-AD060EE9EB95}" type="slidenum">
              <a:rPr lang="en-GB" smtClean="0"/>
              <a:t>‹#›</a:t>
            </a:fld>
            <a:endParaRPr lang="en-GB"/>
          </a:p>
        </p:txBody>
      </p:sp>
    </p:spTree>
    <p:extLst>
      <p:ext uri="{BB962C8B-B14F-4D97-AF65-F5344CB8AC3E}">
        <p14:creationId xmlns:p14="http://schemas.microsoft.com/office/powerpoint/2010/main" val="153501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EEF79-3EAF-D917-DD85-D70493F895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38387B-F92B-E7B3-803B-652440F99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E85C59-0345-E247-5497-AF1352DA2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71998-F165-4B19-AB1C-A60FC410F4B0}" type="datetimeFigureOut">
              <a:rPr lang="en-GB" smtClean="0"/>
              <a:t>20/02/2024</a:t>
            </a:fld>
            <a:endParaRPr lang="en-GB"/>
          </a:p>
        </p:txBody>
      </p:sp>
      <p:sp>
        <p:nvSpPr>
          <p:cNvPr id="5" name="Footer Placeholder 4">
            <a:extLst>
              <a:ext uri="{FF2B5EF4-FFF2-40B4-BE49-F238E27FC236}">
                <a16:creationId xmlns:a16="http://schemas.microsoft.com/office/drawing/2014/main" id="{BC6DC353-8694-38D8-F9F4-FA840815F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ECA75D-1F0F-1052-4B91-015849C89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ED650-4D6F-49C7-A0B2-AD060EE9EB95}" type="slidenum">
              <a:rPr lang="en-GB" smtClean="0"/>
              <a:t>‹#›</a:t>
            </a:fld>
            <a:endParaRPr lang="en-GB"/>
          </a:p>
        </p:txBody>
      </p:sp>
    </p:spTree>
    <p:extLst>
      <p:ext uri="{BB962C8B-B14F-4D97-AF65-F5344CB8AC3E}">
        <p14:creationId xmlns:p14="http://schemas.microsoft.com/office/powerpoint/2010/main" val="2906866855"/>
      </p:ext>
    </p:extLst>
  </p:cSld>
  <p:clrMap bg1="lt1" tx1="dk1" bg2="lt2" tx2="dk2" accent1="accent1" accent2="accent2" accent3="accent3" accent4="accent4" accent5="accent5" accent6="accent6" hlink="hlink" folHlink="folHlink"/>
  <p:sldLayoutIdLst>
    <p:sldLayoutId id="2147484027" r:id="rId1"/>
    <p:sldLayoutId id="214748402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0359A-80BF-E683-393F-CB58BC9996B2}"/>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5" name="Picture 4">
            <a:extLst>
              <a:ext uri="{FF2B5EF4-FFF2-40B4-BE49-F238E27FC236}">
                <a16:creationId xmlns:a16="http://schemas.microsoft.com/office/drawing/2014/main" id="{2BBA7CD5-C31F-F7EF-59A0-DC3DC6859C1D}"/>
              </a:ext>
            </a:extLst>
          </p:cNvPr>
          <p:cNvPicPr>
            <a:picLocks noChangeAspect="1"/>
          </p:cNvPicPr>
          <p:nvPr/>
        </p:nvPicPr>
        <p:blipFill>
          <a:blip r:embed="rId3"/>
          <a:srcRect/>
          <a:stretch/>
        </p:blipFill>
        <p:spPr>
          <a:xfrm>
            <a:off x="10810590" y="6239190"/>
            <a:ext cx="1066800" cy="321734"/>
          </a:xfrm>
          <a:prstGeom prst="rect">
            <a:avLst/>
          </a:prstGeom>
        </p:spPr>
      </p:pic>
      <p:sp>
        <p:nvSpPr>
          <p:cNvPr id="9" name="Oval 8">
            <a:extLst>
              <a:ext uri="{FF2B5EF4-FFF2-40B4-BE49-F238E27FC236}">
                <a16:creationId xmlns:a16="http://schemas.microsoft.com/office/drawing/2014/main" id="{95E7C845-D1B3-7BAF-123B-0151D0A10BA2}"/>
              </a:ext>
            </a:extLst>
          </p:cNvPr>
          <p:cNvSpPr/>
          <p:nvPr/>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7" name="Rectangle 6">
            <a:extLst>
              <a:ext uri="{FF2B5EF4-FFF2-40B4-BE49-F238E27FC236}">
                <a16:creationId xmlns:a16="http://schemas.microsoft.com/office/drawing/2014/main" id="{DB902FA9-312B-FCF5-44A6-2F60F73E8EC0}"/>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8" name="Picture 7">
            <a:extLst>
              <a:ext uri="{FF2B5EF4-FFF2-40B4-BE49-F238E27FC236}">
                <a16:creationId xmlns:a16="http://schemas.microsoft.com/office/drawing/2014/main" id="{252BC079-2553-9EFB-B9FC-284C04139EED}"/>
              </a:ext>
            </a:extLst>
          </p:cNvPr>
          <p:cNvPicPr>
            <a:picLocks noChangeAspect="1"/>
          </p:cNvPicPr>
          <p:nvPr userDrawn="1"/>
        </p:nvPicPr>
        <p:blipFill>
          <a:blip r:embed="rId4"/>
          <a:srcRect/>
          <a:stretch/>
        </p:blipFill>
        <p:spPr>
          <a:xfrm>
            <a:off x="10897798" y="297076"/>
            <a:ext cx="1066800" cy="309784"/>
          </a:xfrm>
          <a:prstGeom prst="rect">
            <a:avLst/>
          </a:prstGeom>
        </p:spPr>
      </p:pic>
      <p:sp>
        <p:nvSpPr>
          <p:cNvPr id="10" name="Oval 9">
            <a:extLst>
              <a:ext uri="{FF2B5EF4-FFF2-40B4-BE49-F238E27FC236}">
                <a16:creationId xmlns:a16="http://schemas.microsoft.com/office/drawing/2014/main" id="{1724D7C2-46F3-8BB8-FCF9-390369419160}"/>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398996B1-C7A7-8D8A-C295-453FDD4721DF}"/>
              </a:ext>
            </a:extLst>
          </p:cNvPr>
          <p:cNvPicPr>
            <a:picLocks noChangeAspect="1"/>
          </p:cNvPicPr>
          <p:nvPr userDrawn="1"/>
        </p:nvPicPr>
        <p:blipFill>
          <a:blip r:embed="rId5"/>
          <a:stretch>
            <a:fillRect/>
          </a:stretch>
        </p:blipFill>
        <p:spPr>
          <a:xfrm>
            <a:off x="227403" y="223670"/>
            <a:ext cx="1158934" cy="700492"/>
          </a:xfrm>
          <a:prstGeom prst="rect">
            <a:avLst/>
          </a:prstGeom>
        </p:spPr>
      </p:pic>
      <p:sp>
        <p:nvSpPr>
          <p:cNvPr id="14" name="TextBox 13">
            <a:extLst>
              <a:ext uri="{FF2B5EF4-FFF2-40B4-BE49-F238E27FC236}">
                <a16:creationId xmlns:a16="http://schemas.microsoft.com/office/drawing/2014/main" id="{E273E045-B473-25F2-3AF3-401F7A3F3C9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11930037"/>
      </p:ext>
    </p:extLst>
  </p:cSld>
  <p:clrMap bg1="lt1" tx1="dk1" bg2="lt2" tx2="dk2" accent1="accent1" accent2="accent2" accent3="accent3" accent4="accent4" accent5="accent5" accent6="accent6" hlink="hlink" folHlink="folHlink"/>
  <p:sldLayoutIdLst>
    <p:sldLayoutId id="2147483723" r:id="rId1"/>
  </p:sldLayoutIdLst>
  <p:hf hdr="0"/>
  <p:txStyles>
    <p:titleStyle>
      <a:lvl1pPr algn="l" defTabSz="914222" rtl="0" eaLnBrk="1" latinLnBrk="0" hangingPunct="1">
        <a:lnSpc>
          <a:spcPct val="90000"/>
        </a:lnSpc>
        <a:spcBef>
          <a:spcPct val="0"/>
        </a:spcBef>
        <a:buNone/>
        <a:defRPr sz="5332" b="0" i="0" kern="1200" spc="-200">
          <a:solidFill>
            <a:srgbClr val="132433"/>
          </a:solidFill>
          <a:latin typeface="Oswald Medium" pitchFamily="2" charset="77"/>
          <a:ea typeface="Roboto" panose="02000000000000000000" pitchFamily="2" charset="0"/>
          <a:cs typeface="Roboto" panose="02000000000000000000" pitchFamily="2" charset="0"/>
        </a:defRPr>
      </a:lvl1pPr>
    </p:titleStyle>
    <p:bodyStyle>
      <a:lvl1pPr marL="228556" indent="-228556" algn="l" defTabSz="914222" rtl="0" eaLnBrk="1" latinLnBrk="0" hangingPunct="1">
        <a:lnSpc>
          <a:spcPct val="100000"/>
        </a:lnSpc>
        <a:spcBef>
          <a:spcPts val="1000"/>
        </a:spcBef>
        <a:buClr>
          <a:schemeClr val="tx1"/>
        </a:buClr>
        <a:buFont typeface="Wingdings" pitchFamily="2" charset="2"/>
        <a:buChar char="§"/>
        <a:defRPr sz="279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667" indent="-228556" algn="l" defTabSz="914222" rtl="0" eaLnBrk="1" latinLnBrk="0" hangingPunct="1">
        <a:lnSpc>
          <a:spcPct val="100000"/>
        </a:lnSpc>
        <a:spcBef>
          <a:spcPts val="500"/>
        </a:spcBef>
        <a:buClr>
          <a:schemeClr val="tx1"/>
        </a:buClr>
        <a:buFont typeface="Wingdings" pitchFamily="2" charset="2"/>
        <a:buChar char="§"/>
        <a:defRPr sz="239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778" indent="-228556" algn="l" defTabSz="914222"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599889" indent="-228556" algn="l" defTabSz="914222"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000" indent="-228556" algn="l" defTabSz="914222"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111"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222"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8333"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5445"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14222" rtl="0" eaLnBrk="1" latinLnBrk="0" hangingPunct="1">
        <a:defRPr sz="1800" kern="1200">
          <a:solidFill>
            <a:schemeClr val="tx1"/>
          </a:solidFill>
          <a:latin typeface="+mn-lt"/>
          <a:ea typeface="+mn-ea"/>
          <a:cs typeface="+mn-cs"/>
        </a:defRPr>
      </a:lvl1pPr>
      <a:lvl2pPr marL="457111" algn="l" defTabSz="914222" rtl="0" eaLnBrk="1" latinLnBrk="0" hangingPunct="1">
        <a:defRPr sz="1800" kern="1200">
          <a:solidFill>
            <a:schemeClr val="tx1"/>
          </a:solidFill>
          <a:latin typeface="+mn-lt"/>
          <a:ea typeface="+mn-ea"/>
          <a:cs typeface="+mn-cs"/>
        </a:defRPr>
      </a:lvl2pPr>
      <a:lvl3pPr marL="914222" algn="l" defTabSz="914222" rtl="0" eaLnBrk="1" latinLnBrk="0" hangingPunct="1">
        <a:defRPr sz="1800" kern="1200">
          <a:solidFill>
            <a:schemeClr val="tx1"/>
          </a:solidFill>
          <a:latin typeface="+mn-lt"/>
          <a:ea typeface="+mn-ea"/>
          <a:cs typeface="+mn-cs"/>
        </a:defRPr>
      </a:lvl3pPr>
      <a:lvl4pPr marL="1371333" algn="l" defTabSz="914222" rtl="0" eaLnBrk="1" latinLnBrk="0" hangingPunct="1">
        <a:defRPr sz="1800" kern="1200">
          <a:solidFill>
            <a:schemeClr val="tx1"/>
          </a:solidFill>
          <a:latin typeface="+mn-lt"/>
          <a:ea typeface="+mn-ea"/>
          <a:cs typeface="+mn-cs"/>
        </a:defRPr>
      </a:lvl4pPr>
      <a:lvl5pPr marL="1828445" algn="l" defTabSz="914222" rtl="0" eaLnBrk="1" latinLnBrk="0" hangingPunct="1">
        <a:defRPr sz="1800" kern="1200">
          <a:solidFill>
            <a:schemeClr val="tx1"/>
          </a:solidFill>
          <a:latin typeface="+mn-lt"/>
          <a:ea typeface="+mn-ea"/>
          <a:cs typeface="+mn-cs"/>
        </a:defRPr>
      </a:lvl5pPr>
      <a:lvl6pPr marL="2285556" algn="l" defTabSz="914222" rtl="0" eaLnBrk="1" latinLnBrk="0" hangingPunct="1">
        <a:defRPr sz="1800" kern="1200">
          <a:solidFill>
            <a:schemeClr val="tx1"/>
          </a:solidFill>
          <a:latin typeface="+mn-lt"/>
          <a:ea typeface="+mn-ea"/>
          <a:cs typeface="+mn-cs"/>
        </a:defRPr>
      </a:lvl6pPr>
      <a:lvl7pPr marL="2742667" algn="l" defTabSz="914222" rtl="0" eaLnBrk="1" latinLnBrk="0" hangingPunct="1">
        <a:defRPr sz="1800" kern="1200">
          <a:solidFill>
            <a:schemeClr val="tx1"/>
          </a:solidFill>
          <a:latin typeface="+mn-lt"/>
          <a:ea typeface="+mn-ea"/>
          <a:cs typeface="+mn-cs"/>
        </a:defRPr>
      </a:lvl7pPr>
      <a:lvl8pPr marL="3199778" algn="l" defTabSz="914222" rtl="0" eaLnBrk="1" latinLnBrk="0" hangingPunct="1">
        <a:defRPr sz="1800" kern="1200">
          <a:solidFill>
            <a:schemeClr val="tx1"/>
          </a:solidFill>
          <a:latin typeface="+mn-lt"/>
          <a:ea typeface="+mn-ea"/>
          <a:cs typeface="+mn-cs"/>
        </a:defRPr>
      </a:lvl8pPr>
      <a:lvl9pPr marL="3656889" algn="l" defTabSz="9142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8">
          <p15:clr>
            <a:srgbClr val="F26B43"/>
          </p15:clr>
        </p15:guide>
        <p15:guide id="2" pos="4032">
          <p15:clr>
            <a:srgbClr val="F26B43"/>
          </p15:clr>
        </p15:guide>
        <p15:guide id="3" orient="horz" pos="300">
          <p15:clr>
            <a:srgbClr val="F26B43"/>
          </p15:clr>
        </p15:guide>
        <p15:guide id="5" orient="horz" pos="1442">
          <p15:clr>
            <a:srgbClr val="F26B43"/>
          </p15:clr>
        </p15:guide>
        <p15:guide id="7" pos="253">
          <p15:clr>
            <a:srgbClr val="F26B43"/>
          </p15:clr>
        </p15:guide>
        <p15:guide id="8" pos="7811">
          <p15:clr>
            <a:srgbClr val="F26B43"/>
          </p15:clr>
        </p15:guide>
        <p15:guide id="9" orient="horz" pos="42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0359A-80BF-E683-393F-CB58BC9996B2}"/>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8">
              <a:solidFill>
                <a:schemeClr val="tx1"/>
              </a:solidFill>
            </a:endParaRPr>
          </a:p>
        </p:txBody>
      </p:sp>
      <p:pic>
        <p:nvPicPr>
          <p:cNvPr id="5" name="Picture 4">
            <a:extLst>
              <a:ext uri="{FF2B5EF4-FFF2-40B4-BE49-F238E27FC236}">
                <a16:creationId xmlns:a16="http://schemas.microsoft.com/office/drawing/2014/main" id="{2BBA7CD5-C31F-F7EF-59A0-DC3DC6859C1D}"/>
              </a:ext>
            </a:extLst>
          </p:cNvPr>
          <p:cNvPicPr>
            <a:picLocks noChangeAspect="1"/>
          </p:cNvPicPr>
          <p:nvPr/>
        </p:nvPicPr>
        <p:blipFill>
          <a:blip r:embed="rId3"/>
          <a:srcRect/>
          <a:stretch/>
        </p:blipFill>
        <p:spPr>
          <a:xfrm>
            <a:off x="10810590" y="6239190"/>
            <a:ext cx="1066800" cy="321734"/>
          </a:xfrm>
          <a:prstGeom prst="rect">
            <a:avLst/>
          </a:prstGeom>
        </p:spPr>
      </p:pic>
      <p:sp>
        <p:nvSpPr>
          <p:cNvPr id="9" name="Oval 8">
            <a:extLst>
              <a:ext uri="{FF2B5EF4-FFF2-40B4-BE49-F238E27FC236}">
                <a16:creationId xmlns:a16="http://schemas.microsoft.com/office/drawing/2014/main" id="{95E7C845-D1B3-7BAF-123B-0151D0A10BA2}"/>
              </a:ext>
            </a:extLst>
          </p:cNvPr>
          <p:cNvSpPr/>
          <p:nvPr/>
        </p:nvSpPr>
        <p:spPr>
          <a:xfrm>
            <a:off x="227402" y="6165786"/>
            <a:ext cx="468442" cy="468545"/>
          </a:xfrm>
          <a:prstGeom prst="ellipse">
            <a:avLst/>
          </a:prstGeom>
          <a:solidFill>
            <a:schemeClr val="bg1"/>
          </a:solidFill>
          <a:ln w="9508" cap="flat">
            <a:noFill/>
            <a:prstDash val="solid"/>
            <a:miter/>
          </a:ln>
        </p:spPr>
        <p:txBody>
          <a:bodyPr rot="0" spcFirstLastPara="0" vertOverflow="overflow" horzOverflow="overflow" vert="horz" wrap="square" lIns="68556" tIns="68556" rIns="68556" bIns="68556"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7" name="Rectangle 6">
            <a:extLst>
              <a:ext uri="{FF2B5EF4-FFF2-40B4-BE49-F238E27FC236}">
                <a16:creationId xmlns:a16="http://schemas.microsoft.com/office/drawing/2014/main" id="{DB902FA9-312B-FCF5-44A6-2F60F73E8EC0}"/>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8">
              <a:solidFill>
                <a:schemeClr val="tx1"/>
              </a:solidFill>
            </a:endParaRPr>
          </a:p>
        </p:txBody>
      </p:sp>
      <p:sp>
        <p:nvSpPr>
          <p:cNvPr id="10" name="Oval 9">
            <a:extLst>
              <a:ext uri="{FF2B5EF4-FFF2-40B4-BE49-F238E27FC236}">
                <a16:creationId xmlns:a16="http://schemas.microsoft.com/office/drawing/2014/main" id="{1724D7C2-46F3-8BB8-FCF9-390369419160}"/>
              </a:ext>
            </a:extLst>
          </p:cNvPr>
          <p:cNvSpPr/>
          <p:nvPr userDrawn="1"/>
        </p:nvSpPr>
        <p:spPr>
          <a:xfrm>
            <a:off x="227402" y="6165786"/>
            <a:ext cx="468442" cy="468545"/>
          </a:xfrm>
          <a:prstGeom prst="ellipse">
            <a:avLst/>
          </a:prstGeom>
          <a:solidFill>
            <a:schemeClr val="bg1"/>
          </a:solidFill>
          <a:ln w="9508" cap="flat">
            <a:noFill/>
            <a:prstDash val="solid"/>
            <a:miter/>
          </a:ln>
        </p:spPr>
        <p:txBody>
          <a:bodyPr rot="0" spcFirstLastPara="0" vertOverflow="overflow" horzOverflow="overflow" vert="horz" wrap="square" lIns="68556" tIns="68556" rIns="68556" bIns="68556"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6" name="Picture 5" descr="Department for Education (DfE) and UCAS partnership logo">
            <a:extLst>
              <a:ext uri="{FF2B5EF4-FFF2-40B4-BE49-F238E27FC236}">
                <a16:creationId xmlns:a16="http://schemas.microsoft.com/office/drawing/2014/main" id="{864A2D37-CC17-F128-CE6C-9BDD2FA9E2C7}"/>
              </a:ext>
            </a:extLst>
          </p:cNvPr>
          <p:cNvPicPr>
            <a:picLocks noChangeAspect="1"/>
          </p:cNvPicPr>
          <p:nvPr userDrawn="1"/>
        </p:nvPicPr>
        <p:blipFill>
          <a:blip r:embed="rId4"/>
          <a:stretch>
            <a:fillRect/>
          </a:stretch>
        </p:blipFill>
        <p:spPr>
          <a:xfrm>
            <a:off x="10262676" y="6089052"/>
            <a:ext cx="1614714" cy="627193"/>
          </a:xfrm>
          <a:prstGeom prst="rect">
            <a:avLst/>
          </a:prstGeom>
        </p:spPr>
      </p:pic>
    </p:spTree>
    <p:extLst>
      <p:ext uri="{BB962C8B-B14F-4D97-AF65-F5344CB8AC3E}">
        <p14:creationId xmlns:p14="http://schemas.microsoft.com/office/powerpoint/2010/main" val="3766830965"/>
      </p:ext>
    </p:extLst>
  </p:cSld>
  <p:clrMap bg1="lt1" tx1="dk1" bg2="lt2" tx2="dk2" accent1="accent1" accent2="accent2" accent3="accent3" accent4="accent4" accent5="accent5" accent6="accent6" hlink="hlink" folHlink="folHlink"/>
  <p:sldLayoutIdLst>
    <p:sldLayoutId id="2147484023" r:id="rId1"/>
  </p:sldLayoutIdLst>
  <p:hf hdr="0"/>
  <p:txStyles>
    <p:titleStyle>
      <a:lvl1pPr algn="l" defTabSz="959914" rtl="0" eaLnBrk="1" latinLnBrk="0" hangingPunct="1">
        <a:lnSpc>
          <a:spcPct val="90000"/>
        </a:lnSpc>
        <a:spcBef>
          <a:spcPct val="0"/>
        </a:spcBef>
        <a:buNone/>
        <a:defRPr sz="5599" b="0" i="0" kern="1200" spc="-210">
          <a:solidFill>
            <a:srgbClr val="132433"/>
          </a:solidFill>
          <a:latin typeface="Oswald Medium" pitchFamily="2" charset="77"/>
          <a:ea typeface="Roboto" panose="02000000000000000000" pitchFamily="2" charset="0"/>
          <a:cs typeface="Roboto" panose="02000000000000000000" pitchFamily="2" charset="0"/>
        </a:defRPr>
      </a:lvl1pPr>
    </p:titleStyle>
    <p:bodyStyle>
      <a:lvl1pPr marL="239979" indent="-239979" algn="l" defTabSz="959914" rtl="0" eaLnBrk="1" latinLnBrk="0" hangingPunct="1">
        <a:lnSpc>
          <a:spcPct val="100000"/>
        </a:lnSpc>
        <a:spcBef>
          <a:spcPts val="1050"/>
        </a:spcBef>
        <a:buClr>
          <a:schemeClr val="tx1"/>
        </a:buClr>
        <a:buFont typeface="Wingdings" pitchFamily="2" charset="2"/>
        <a:buChar char="§"/>
        <a:defRPr sz="293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19936" indent="-239979" algn="l" defTabSz="959914" rtl="0" eaLnBrk="1" latinLnBrk="0" hangingPunct="1">
        <a:lnSpc>
          <a:spcPct val="100000"/>
        </a:lnSpc>
        <a:spcBef>
          <a:spcPts val="525"/>
        </a:spcBef>
        <a:buClr>
          <a:schemeClr val="tx1"/>
        </a:buClr>
        <a:buFont typeface="Wingdings" pitchFamily="2" charset="2"/>
        <a:buChar char="§"/>
        <a:defRPr sz="251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99893" indent="-239979" algn="l" defTabSz="959914" rtl="0" eaLnBrk="1" latinLnBrk="0" hangingPunct="1">
        <a:lnSpc>
          <a:spcPct val="100000"/>
        </a:lnSpc>
        <a:spcBef>
          <a:spcPts val="525"/>
        </a:spcBef>
        <a:buClr>
          <a:schemeClr val="tx1"/>
        </a:buClr>
        <a:buFont typeface="Wingdings" pitchFamily="2" charset="2"/>
        <a:buChar char="§"/>
        <a:defRPr sz="21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79850" indent="-239979" algn="l" defTabSz="959914" rtl="0" eaLnBrk="1" latinLnBrk="0" hangingPunct="1">
        <a:lnSpc>
          <a:spcPct val="100000"/>
        </a:lnSpc>
        <a:spcBef>
          <a:spcPts val="525"/>
        </a:spcBef>
        <a:buClr>
          <a:schemeClr val="tx1"/>
        </a:buClr>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159807" indent="-239979" algn="l" defTabSz="959914" rtl="0" eaLnBrk="1" latinLnBrk="0" hangingPunct="1">
        <a:lnSpc>
          <a:spcPct val="100000"/>
        </a:lnSpc>
        <a:spcBef>
          <a:spcPts val="525"/>
        </a:spcBef>
        <a:buClr>
          <a:schemeClr val="tx1"/>
        </a:buClr>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639764"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3119721"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599678"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4079636"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59914" rtl="0" eaLnBrk="1" latinLnBrk="0" hangingPunct="1">
        <a:defRPr sz="1890" kern="1200">
          <a:solidFill>
            <a:schemeClr val="tx1"/>
          </a:solidFill>
          <a:latin typeface="+mn-lt"/>
          <a:ea typeface="+mn-ea"/>
          <a:cs typeface="+mn-cs"/>
        </a:defRPr>
      </a:lvl1pPr>
      <a:lvl2pPr marL="479957" algn="l" defTabSz="959914" rtl="0" eaLnBrk="1" latinLnBrk="0" hangingPunct="1">
        <a:defRPr sz="1890" kern="1200">
          <a:solidFill>
            <a:schemeClr val="tx1"/>
          </a:solidFill>
          <a:latin typeface="+mn-lt"/>
          <a:ea typeface="+mn-ea"/>
          <a:cs typeface="+mn-cs"/>
        </a:defRPr>
      </a:lvl2pPr>
      <a:lvl3pPr marL="959914" algn="l" defTabSz="959914" rtl="0" eaLnBrk="1" latinLnBrk="0" hangingPunct="1">
        <a:defRPr sz="1890" kern="1200">
          <a:solidFill>
            <a:schemeClr val="tx1"/>
          </a:solidFill>
          <a:latin typeface="+mn-lt"/>
          <a:ea typeface="+mn-ea"/>
          <a:cs typeface="+mn-cs"/>
        </a:defRPr>
      </a:lvl3pPr>
      <a:lvl4pPr marL="1439871" algn="l" defTabSz="959914" rtl="0" eaLnBrk="1" latinLnBrk="0" hangingPunct="1">
        <a:defRPr sz="1890" kern="1200">
          <a:solidFill>
            <a:schemeClr val="tx1"/>
          </a:solidFill>
          <a:latin typeface="+mn-lt"/>
          <a:ea typeface="+mn-ea"/>
          <a:cs typeface="+mn-cs"/>
        </a:defRPr>
      </a:lvl4pPr>
      <a:lvl5pPr marL="1919829" algn="l" defTabSz="959914" rtl="0" eaLnBrk="1" latinLnBrk="0" hangingPunct="1">
        <a:defRPr sz="1890" kern="1200">
          <a:solidFill>
            <a:schemeClr val="tx1"/>
          </a:solidFill>
          <a:latin typeface="+mn-lt"/>
          <a:ea typeface="+mn-ea"/>
          <a:cs typeface="+mn-cs"/>
        </a:defRPr>
      </a:lvl5pPr>
      <a:lvl6pPr marL="2399786" algn="l" defTabSz="959914" rtl="0" eaLnBrk="1" latinLnBrk="0" hangingPunct="1">
        <a:defRPr sz="1890" kern="1200">
          <a:solidFill>
            <a:schemeClr val="tx1"/>
          </a:solidFill>
          <a:latin typeface="+mn-lt"/>
          <a:ea typeface="+mn-ea"/>
          <a:cs typeface="+mn-cs"/>
        </a:defRPr>
      </a:lvl6pPr>
      <a:lvl7pPr marL="2879743" algn="l" defTabSz="959914" rtl="0" eaLnBrk="1" latinLnBrk="0" hangingPunct="1">
        <a:defRPr sz="1890" kern="1200">
          <a:solidFill>
            <a:schemeClr val="tx1"/>
          </a:solidFill>
          <a:latin typeface="+mn-lt"/>
          <a:ea typeface="+mn-ea"/>
          <a:cs typeface="+mn-cs"/>
        </a:defRPr>
      </a:lvl7pPr>
      <a:lvl8pPr marL="3359700" algn="l" defTabSz="959914" rtl="0" eaLnBrk="1" latinLnBrk="0" hangingPunct="1">
        <a:defRPr sz="1890" kern="1200">
          <a:solidFill>
            <a:schemeClr val="tx1"/>
          </a:solidFill>
          <a:latin typeface="+mn-lt"/>
          <a:ea typeface="+mn-ea"/>
          <a:cs typeface="+mn-cs"/>
        </a:defRPr>
      </a:lvl8pPr>
      <a:lvl9pPr marL="3839657" algn="l" defTabSz="959914"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6" userDrawn="1">
          <p15:clr>
            <a:srgbClr val="F26B43"/>
          </p15:clr>
        </p15:guide>
        <p15:guide id="5" orient="horz" pos="1374" userDrawn="1">
          <p15:clr>
            <a:srgbClr val="F26B43"/>
          </p15:clr>
        </p15:guide>
        <p15:guide id="7" pos="241" userDrawn="1">
          <p15:clr>
            <a:srgbClr val="F26B43"/>
          </p15:clr>
        </p15:guide>
        <p15:guide id="8" pos="7439" userDrawn="1">
          <p15:clr>
            <a:srgbClr val="F26B43"/>
          </p15:clr>
        </p15:guide>
        <p15:guide id="9" orient="horz" pos="403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0359A-80BF-E683-393F-CB58BC9996B2}"/>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5" name="Picture 4">
            <a:extLst>
              <a:ext uri="{FF2B5EF4-FFF2-40B4-BE49-F238E27FC236}">
                <a16:creationId xmlns:a16="http://schemas.microsoft.com/office/drawing/2014/main" id="{2BBA7CD5-C31F-F7EF-59A0-DC3DC6859C1D}"/>
              </a:ext>
            </a:extLst>
          </p:cNvPr>
          <p:cNvPicPr>
            <a:picLocks noChangeAspect="1"/>
          </p:cNvPicPr>
          <p:nvPr/>
        </p:nvPicPr>
        <p:blipFill>
          <a:blip r:embed="rId9"/>
          <a:srcRect/>
          <a:stretch/>
        </p:blipFill>
        <p:spPr>
          <a:xfrm>
            <a:off x="10810590" y="6239190"/>
            <a:ext cx="1066800" cy="321734"/>
          </a:xfrm>
          <a:prstGeom prst="rect">
            <a:avLst/>
          </a:prstGeom>
        </p:spPr>
      </p:pic>
      <p:sp>
        <p:nvSpPr>
          <p:cNvPr id="9" name="Oval 8">
            <a:extLst>
              <a:ext uri="{FF2B5EF4-FFF2-40B4-BE49-F238E27FC236}">
                <a16:creationId xmlns:a16="http://schemas.microsoft.com/office/drawing/2014/main" id="{95E7C845-D1B3-7BAF-123B-0151D0A10BA2}"/>
              </a:ext>
            </a:extLst>
          </p:cNvPr>
          <p:cNvSpPr/>
          <p:nvPr/>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7" name="Rectangle 6">
            <a:extLst>
              <a:ext uri="{FF2B5EF4-FFF2-40B4-BE49-F238E27FC236}">
                <a16:creationId xmlns:a16="http://schemas.microsoft.com/office/drawing/2014/main" id="{DB902FA9-312B-FCF5-44A6-2F60F73E8EC0}"/>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10" name="Oval 9">
            <a:extLst>
              <a:ext uri="{FF2B5EF4-FFF2-40B4-BE49-F238E27FC236}">
                <a16:creationId xmlns:a16="http://schemas.microsoft.com/office/drawing/2014/main" id="{1724D7C2-46F3-8BB8-FCF9-390369419160}"/>
              </a:ext>
            </a:extLst>
          </p:cNvPr>
          <p:cNvSpPr/>
          <p:nvPr userDrawn="1"/>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6" name="Picture 5" descr="Department for Education (DfE) and UCAS partnership logo">
            <a:extLst>
              <a:ext uri="{FF2B5EF4-FFF2-40B4-BE49-F238E27FC236}">
                <a16:creationId xmlns:a16="http://schemas.microsoft.com/office/drawing/2014/main" id="{864A2D37-CC17-F128-CE6C-9BDD2FA9E2C7}"/>
              </a:ext>
            </a:extLst>
          </p:cNvPr>
          <p:cNvPicPr>
            <a:picLocks noChangeAspect="1"/>
          </p:cNvPicPr>
          <p:nvPr userDrawn="1"/>
        </p:nvPicPr>
        <p:blipFill>
          <a:blip r:embed="rId10"/>
          <a:stretch>
            <a:fillRect/>
          </a:stretch>
        </p:blipFill>
        <p:spPr>
          <a:xfrm>
            <a:off x="10262676" y="6089051"/>
            <a:ext cx="1614714" cy="627193"/>
          </a:xfrm>
          <a:prstGeom prst="rect">
            <a:avLst/>
          </a:prstGeom>
        </p:spPr>
      </p:pic>
    </p:spTree>
    <p:extLst>
      <p:ext uri="{BB962C8B-B14F-4D97-AF65-F5344CB8AC3E}">
        <p14:creationId xmlns:p14="http://schemas.microsoft.com/office/powerpoint/2010/main" val="3766830965"/>
      </p:ext>
    </p:extLst>
  </p:cSld>
  <p:clrMap bg1="lt1" tx1="dk1" bg2="lt2" tx2="dk2" accent1="accent1" accent2="accent2" accent3="accent3" accent4="accent4" accent5="accent5" accent6="accent6" hlink="hlink" folHlink="folHlink"/>
  <p:sldLayoutIdLst>
    <p:sldLayoutId id="2147483952" r:id="rId1"/>
    <p:sldLayoutId id="2147483978" r:id="rId2"/>
    <p:sldLayoutId id="2147483997" r:id="rId3"/>
    <p:sldLayoutId id="2147484001" r:id="rId4"/>
    <p:sldLayoutId id="2147483980" r:id="rId5"/>
    <p:sldLayoutId id="2147483990" r:id="rId6"/>
    <p:sldLayoutId id="2147484005" r:id="rId7"/>
  </p:sldLayoutIdLst>
  <p:hf hdr="0"/>
  <p:txStyles>
    <p:titleStyle>
      <a:lvl1pPr algn="l" defTabSz="959914" rtl="0" eaLnBrk="1" latinLnBrk="0" hangingPunct="1">
        <a:lnSpc>
          <a:spcPct val="90000"/>
        </a:lnSpc>
        <a:spcBef>
          <a:spcPct val="0"/>
        </a:spcBef>
        <a:buNone/>
        <a:defRPr sz="5599" b="0" i="0" kern="1200" spc="-210">
          <a:solidFill>
            <a:srgbClr val="132433"/>
          </a:solidFill>
          <a:latin typeface="Oswald Medium" pitchFamily="2" charset="77"/>
          <a:ea typeface="Roboto" panose="02000000000000000000" pitchFamily="2" charset="0"/>
          <a:cs typeface="Roboto" panose="02000000000000000000" pitchFamily="2" charset="0"/>
        </a:defRPr>
      </a:lvl1pPr>
    </p:titleStyle>
    <p:bodyStyle>
      <a:lvl1pPr marL="239979" indent="-239979" algn="l" defTabSz="959914" rtl="0" eaLnBrk="1" latinLnBrk="0" hangingPunct="1">
        <a:lnSpc>
          <a:spcPct val="100000"/>
        </a:lnSpc>
        <a:spcBef>
          <a:spcPts val="1050"/>
        </a:spcBef>
        <a:buClr>
          <a:schemeClr val="tx1"/>
        </a:buClr>
        <a:buFont typeface="Wingdings" pitchFamily="2" charset="2"/>
        <a:buChar char="§"/>
        <a:defRPr sz="293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19936" indent="-239979" algn="l" defTabSz="959914" rtl="0" eaLnBrk="1" latinLnBrk="0" hangingPunct="1">
        <a:lnSpc>
          <a:spcPct val="100000"/>
        </a:lnSpc>
        <a:spcBef>
          <a:spcPts val="525"/>
        </a:spcBef>
        <a:buClr>
          <a:schemeClr val="tx1"/>
        </a:buClr>
        <a:buFont typeface="Wingdings" pitchFamily="2" charset="2"/>
        <a:buChar char="§"/>
        <a:defRPr sz="251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99893" indent="-239979" algn="l" defTabSz="959914" rtl="0" eaLnBrk="1" latinLnBrk="0" hangingPunct="1">
        <a:lnSpc>
          <a:spcPct val="100000"/>
        </a:lnSpc>
        <a:spcBef>
          <a:spcPts val="525"/>
        </a:spcBef>
        <a:buClr>
          <a:schemeClr val="tx1"/>
        </a:buClr>
        <a:buFont typeface="Wingdings" pitchFamily="2" charset="2"/>
        <a:buChar char="§"/>
        <a:defRPr sz="21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79850" indent="-239979" algn="l" defTabSz="959914" rtl="0" eaLnBrk="1" latinLnBrk="0" hangingPunct="1">
        <a:lnSpc>
          <a:spcPct val="100000"/>
        </a:lnSpc>
        <a:spcBef>
          <a:spcPts val="525"/>
        </a:spcBef>
        <a:buClr>
          <a:schemeClr val="tx1"/>
        </a:buClr>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159807" indent="-239979" algn="l" defTabSz="959914" rtl="0" eaLnBrk="1" latinLnBrk="0" hangingPunct="1">
        <a:lnSpc>
          <a:spcPct val="100000"/>
        </a:lnSpc>
        <a:spcBef>
          <a:spcPts val="525"/>
        </a:spcBef>
        <a:buClr>
          <a:schemeClr val="tx1"/>
        </a:buClr>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639764"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3119721"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599678"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4079636"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59914" rtl="0" eaLnBrk="1" latinLnBrk="0" hangingPunct="1">
        <a:defRPr sz="1890" kern="1200">
          <a:solidFill>
            <a:schemeClr val="tx1"/>
          </a:solidFill>
          <a:latin typeface="+mn-lt"/>
          <a:ea typeface="+mn-ea"/>
          <a:cs typeface="+mn-cs"/>
        </a:defRPr>
      </a:lvl1pPr>
      <a:lvl2pPr marL="479957" algn="l" defTabSz="959914" rtl="0" eaLnBrk="1" latinLnBrk="0" hangingPunct="1">
        <a:defRPr sz="1890" kern="1200">
          <a:solidFill>
            <a:schemeClr val="tx1"/>
          </a:solidFill>
          <a:latin typeface="+mn-lt"/>
          <a:ea typeface="+mn-ea"/>
          <a:cs typeface="+mn-cs"/>
        </a:defRPr>
      </a:lvl2pPr>
      <a:lvl3pPr marL="959914" algn="l" defTabSz="959914" rtl="0" eaLnBrk="1" latinLnBrk="0" hangingPunct="1">
        <a:defRPr sz="1890" kern="1200">
          <a:solidFill>
            <a:schemeClr val="tx1"/>
          </a:solidFill>
          <a:latin typeface="+mn-lt"/>
          <a:ea typeface="+mn-ea"/>
          <a:cs typeface="+mn-cs"/>
        </a:defRPr>
      </a:lvl3pPr>
      <a:lvl4pPr marL="1439871" algn="l" defTabSz="959914" rtl="0" eaLnBrk="1" latinLnBrk="0" hangingPunct="1">
        <a:defRPr sz="1890" kern="1200">
          <a:solidFill>
            <a:schemeClr val="tx1"/>
          </a:solidFill>
          <a:latin typeface="+mn-lt"/>
          <a:ea typeface="+mn-ea"/>
          <a:cs typeface="+mn-cs"/>
        </a:defRPr>
      </a:lvl4pPr>
      <a:lvl5pPr marL="1919829" algn="l" defTabSz="959914" rtl="0" eaLnBrk="1" latinLnBrk="0" hangingPunct="1">
        <a:defRPr sz="1890" kern="1200">
          <a:solidFill>
            <a:schemeClr val="tx1"/>
          </a:solidFill>
          <a:latin typeface="+mn-lt"/>
          <a:ea typeface="+mn-ea"/>
          <a:cs typeface="+mn-cs"/>
        </a:defRPr>
      </a:lvl5pPr>
      <a:lvl6pPr marL="2399786" algn="l" defTabSz="959914" rtl="0" eaLnBrk="1" latinLnBrk="0" hangingPunct="1">
        <a:defRPr sz="1890" kern="1200">
          <a:solidFill>
            <a:schemeClr val="tx1"/>
          </a:solidFill>
          <a:latin typeface="+mn-lt"/>
          <a:ea typeface="+mn-ea"/>
          <a:cs typeface="+mn-cs"/>
        </a:defRPr>
      </a:lvl6pPr>
      <a:lvl7pPr marL="2879743" algn="l" defTabSz="959914" rtl="0" eaLnBrk="1" latinLnBrk="0" hangingPunct="1">
        <a:defRPr sz="1890" kern="1200">
          <a:solidFill>
            <a:schemeClr val="tx1"/>
          </a:solidFill>
          <a:latin typeface="+mn-lt"/>
          <a:ea typeface="+mn-ea"/>
          <a:cs typeface="+mn-cs"/>
        </a:defRPr>
      </a:lvl7pPr>
      <a:lvl8pPr marL="3359700" algn="l" defTabSz="959914" rtl="0" eaLnBrk="1" latinLnBrk="0" hangingPunct="1">
        <a:defRPr sz="1890" kern="1200">
          <a:solidFill>
            <a:schemeClr val="tx1"/>
          </a:solidFill>
          <a:latin typeface="+mn-lt"/>
          <a:ea typeface="+mn-ea"/>
          <a:cs typeface="+mn-cs"/>
        </a:defRPr>
      </a:lvl8pPr>
      <a:lvl9pPr marL="3839657" algn="l" defTabSz="959914"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6" userDrawn="1">
          <p15:clr>
            <a:srgbClr val="F26B43"/>
          </p15:clr>
        </p15:guide>
        <p15:guide id="5" orient="horz" pos="1374" userDrawn="1">
          <p15:clr>
            <a:srgbClr val="F26B43"/>
          </p15:clr>
        </p15:guide>
        <p15:guide id="7" pos="241" userDrawn="1">
          <p15:clr>
            <a:srgbClr val="F26B43"/>
          </p15:clr>
        </p15:guide>
        <p15:guide id="8" pos="7439" userDrawn="1">
          <p15:clr>
            <a:srgbClr val="F26B43"/>
          </p15:clr>
        </p15:guide>
        <p15:guide id="9" orient="horz" pos="403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0359A-80BF-E683-393F-CB58BC9996B2}"/>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5" name="Picture 4">
            <a:extLst>
              <a:ext uri="{FF2B5EF4-FFF2-40B4-BE49-F238E27FC236}">
                <a16:creationId xmlns:a16="http://schemas.microsoft.com/office/drawing/2014/main" id="{2BBA7CD5-C31F-F7EF-59A0-DC3DC6859C1D}"/>
              </a:ext>
            </a:extLst>
          </p:cNvPr>
          <p:cNvPicPr>
            <a:picLocks noChangeAspect="1"/>
          </p:cNvPicPr>
          <p:nvPr/>
        </p:nvPicPr>
        <p:blipFill>
          <a:blip r:embed="rId3"/>
          <a:srcRect/>
          <a:stretch/>
        </p:blipFill>
        <p:spPr>
          <a:xfrm>
            <a:off x="10810590" y="6239190"/>
            <a:ext cx="1066800" cy="321734"/>
          </a:xfrm>
          <a:prstGeom prst="rect">
            <a:avLst/>
          </a:prstGeom>
        </p:spPr>
      </p:pic>
      <p:sp>
        <p:nvSpPr>
          <p:cNvPr id="9" name="Oval 8">
            <a:extLst>
              <a:ext uri="{FF2B5EF4-FFF2-40B4-BE49-F238E27FC236}">
                <a16:creationId xmlns:a16="http://schemas.microsoft.com/office/drawing/2014/main" id="{95E7C845-D1B3-7BAF-123B-0151D0A10BA2}"/>
              </a:ext>
            </a:extLst>
          </p:cNvPr>
          <p:cNvSpPr/>
          <p:nvPr/>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7" name="Rectangle 6">
            <a:extLst>
              <a:ext uri="{FF2B5EF4-FFF2-40B4-BE49-F238E27FC236}">
                <a16:creationId xmlns:a16="http://schemas.microsoft.com/office/drawing/2014/main" id="{DB902FA9-312B-FCF5-44A6-2F60F73E8EC0}"/>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8" name="Picture 7" descr="UCAS Logo">
            <a:extLst>
              <a:ext uri="{FF2B5EF4-FFF2-40B4-BE49-F238E27FC236}">
                <a16:creationId xmlns:a16="http://schemas.microsoft.com/office/drawing/2014/main" id="{252BC079-2553-9EFB-B9FC-284C04139EED}"/>
              </a:ext>
            </a:extLst>
          </p:cNvPr>
          <p:cNvPicPr>
            <a:picLocks noChangeAspect="1"/>
          </p:cNvPicPr>
          <p:nvPr userDrawn="1"/>
        </p:nvPicPr>
        <p:blipFill>
          <a:blip r:embed="rId4"/>
          <a:srcRect/>
          <a:stretch/>
        </p:blipFill>
        <p:spPr>
          <a:xfrm>
            <a:off x="10897798" y="297076"/>
            <a:ext cx="1066800" cy="309784"/>
          </a:xfrm>
          <a:prstGeom prst="rect">
            <a:avLst/>
          </a:prstGeom>
        </p:spPr>
      </p:pic>
      <p:sp>
        <p:nvSpPr>
          <p:cNvPr id="10" name="Oval 9">
            <a:extLst>
              <a:ext uri="{FF2B5EF4-FFF2-40B4-BE49-F238E27FC236}">
                <a16:creationId xmlns:a16="http://schemas.microsoft.com/office/drawing/2014/main" id="{1724D7C2-46F3-8BB8-FCF9-390369419160}"/>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3" name="Picture 12" descr="Department for Education (DfE) Logo">
            <a:extLst>
              <a:ext uri="{FF2B5EF4-FFF2-40B4-BE49-F238E27FC236}">
                <a16:creationId xmlns:a16="http://schemas.microsoft.com/office/drawing/2014/main" id="{398996B1-C7A7-8D8A-C295-453FDD4721DF}"/>
              </a:ext>
            </a:extLst>
          </p:cNvPr>
          <p:cNvPicPr>
            <a:picLocks noChangeAspect="1"/>
          </p:cNvPicPr>
          <p:nvPr userDrawn="1"/>
        </p:nvPicPr>
        <p:blipFill>
          <a:blip r:embed="rId5"/>
          <a:stretch>
            <a:fillRect/>
          </a:stretch>
        </p:blipFill>
        <p:spPr>
          <a:xfrm>
            <a:off x="227403" y="223670"/>
            <a:ext cx="1158934" cy="700492"/>
          </a:xfrm>
          <a:prstGeom prst="rect">
            <a:avLst/>
          </a:prstGeom>
        </p:spPr>
      </p:pic>
      <p:sp>
        <p:nvSpPr>
          <p:cNvPr id="14" name="TextBox 13">
            <a:extLst>
              <a:ext uri="{FF2B5EF4-FFF2-40B4-BE49-F238E27FC236}">
                <a16:creationId xmlns:a16="http://schemas.microsoft.com/office/drawing/2014/main" id="{E273E045-B473-25F2-3AF3-401F7A3F3C9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66830965"/>
      </p:ext>
    </p:extLst>
  </p:cSld>
  <p:clrMap bg1="lt1" tx1="dk1" bg2="lt2" tx2="dk2" accent1="accent1" accent2="accent2" accent3="accent3" accent4="accent4" accent5="accent5" accent6="accent6" hlink="hlink" folHlink="folHlink"/>
  <p:sldLayoutIdLst>
    <p:sldLayoutId id="2147483837" r:id="rId1"/>
  </p:sldLayoutIdLst>
  <p:hf hdr="0"/>
  <p:txStyles>
    <p:titleStyle>
      <a:lvl1pPr algn="l" defTabSz="959914" rtl="0" eaLnBrk="1" latinLnBrk="0" hangingPunct="1">
        <a:lnSpc>
          <a:spcPct val="90000"/>
        </a:lnSpc>
        <a:spcBef>
          <a:spcPct val="0"/>
        </a:spcBef>
        <a:buNone/>
        <a:defRPr sz="5599" b="0" i="0" kern="1200" spc="-210">
          <a:solidFill>
            <a:srgbClr val="132433"/>
          </a:solidFill>
          <a:latin typeface="Oswald Medium" pitchFamily="2" charset="77"/>
          <a:ea typeface="Roboto" panose="02000000000000000000" pitchFamily="2" charset="0"/>
          <a:cs typeface="Roboto" panose="02000000000000000000" pitchFamily="2" charset="0"/>
        </a:defRPr>
      </a:lvl1pPr>
    </p:titleStyle>
    <p:bodyStyle>
      <a:lvl1pPr marL="239979" indent="-239979" algn="l" defTabSz="959914" rtl="0" eaLnBrk="1" latinLnBrk="0" hangingPunct="1">
        <a:lnSpc>
          <a:spcPct val="100000"/>
        </a:lnSpc>
        <a:spcBef>
          <a:spcPts val="1050"/>
        </a:spcBef>
        <a:buClr>
          <a:schemeClr val="tx1"/>
        </a:buClr>
        <a:buFont typeface="Wingdings" pitchFamily="2" charset="2"/>
        <a:buChar char="§"/>
        <a:defRPr sz="293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19936" indent="-239979" algn="l" defTabSz="959914" rtl="0" eaLnBrk="1" latinLnBrk="0" hangingPunct="1">
        <a:lnSpc>
          <a:spcPct val="100000"/>
        </a:lnSpc>
        <a:spcBef>
          <a:spcPts val="525"/>
        </a:spcBef>
        <a:buClr>
          <a:schemeClr val="tx1"/>
        </a:buClr>
        <a:buFont typeface="Wingdings" pitchFamily="2" charset="2"/>
        <a:buChar char="§"/>
        <a:defRPr sz="251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99893" indent="-239979" algn="l" defTabSz="959914" rtl="0" eaLnBrk="1" latinLnBrk="0" hangingPunct="1">
        <a:lnSpc>
          <a:spcPct val="100000"/>
        </a:lnSpc>
        <a:spcBef>
          <a:spcPts val="525"/>
        </a:spcBef>
        <a:buClr>
          <a:schemeClr val="tx1"/>
        </a:buClr>
        <a:buFont typeface="Wingdings" pitchFamily="2" charset="2"/>
        <a:buChar char="§"/>
        <a:defRPr sz="21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79850" indent="-239979" algn="l" defTabSz="959914" rtl="0" eaLnBrk="1" latinLnBrk="0" hangingPunct="1">
        <a:lnSpc>
          <a:spcPct val="100000"/>
        </a:lnSpc>
        <a:spcBef>
          <a:spcPts val="525"/>
        </a:spcBef>
        <a:buClr>
          <a:schemeClr val="tx1"/>
        </a:buClr>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159807" indent="-239979" algn="l" defTabSz="959914" rtl="0" eaLnBrk="1" latinLnBrk="0" hangingPunct="1">
        <a:lnSpc>
          <a:spcPct val="100000"/>
        </a:lnSpc>
        <a:spcBef>
          <a:spcPts val="525"/>
        </a:spcBef>
        <a:buClr>
          <a:schemeClr val="tx1"/>
        </a:buClr>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639764"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3119721"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599678"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4079636" indent="-239979" algn="l" defTabSz="959914" rtl="0" eaLnBrk="1" latinLnBrk="0" hangingPunct="1">
        <a:lnSpc>
          <a:spcPct val="100000"/>
        </a:lnSpc>
        <a:spcBef>
          <a:spcPts val="525"/>
        </a:spcBef>
        <a:buFont typeface="Wingdings" pitchFamily="2" charset="2"/>
        <a:buChar char="§"/>
        <a:defRPr sz="189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59914" rtl="0" eaLnBrk="1" latinLnBrk="0" hangingPunct="1">
        <a:defRPr sz="1890" kern="1200">
          <a:solidFill>
            <a:schemeClr val="tx1"/>
          </a:solidFill>
          <a:latin typeface="+mn-lt"/>
          <a:ea typeface="+mn-ea"/>
          <a:cs typeface="+mn-cs"/>
        </a:defRPr>
      </a:lvl1pPr>
      <a:lvl2pPr marL="479957" algn="l" defTabSz="959914" rtl="0" eaLnBrk="1" latinLnBrk="0" hangingPunct="1">
        <a:defRPr sz="1890" kern="1200">
          <a:solidFill>
            <a:schemeClr val="tx1"/>
          </a:solidFill>
          <a:latin typeface="+mn-lt"/>
          <a:ea typeface="+mn-ea"/>
          <a:cs typeface="+mn-cs"/>
        </a:defRPr>
      </a:lvl2pPr>
      <a:lvl3pPr marL="959914" algn="l" defTabSz="959914" rtl="0" eaLnBrk="1" latinLnBrk="0" hangingPunct="1">
        <a:defRPr sz="1890" kern="1200">
          <a:solidFill>
            <a:schemeClr val="tx1"/>
          </a:solidFill>
          <a:latin typeface="+mn-lt"/>
          <a:ea typeface="+mn-ea"/>
          <a:cs typeface="+mn-cs"/>
        </a:defRPr>
      </a:lvl3pPr>
      <a:lvl4pPr marL="1439871" algn="l" defTabSz="959914" rtl="0" eaLnBrk="1" latinLnBrk="0" hangingPunct="1">
        <a:defRPr sz="1890" kern="1200">
          <a:solidFill>
            <a:schemeClr val="tx1"/>
          </a:solidFill>
          <a:latin typeface="+mn-lt"/>
          <a:ea typeface="+mn-ea"/>
          <a:cs typeface="+mn-cs"/>
        </a:defRPr>
      </a:lvl4pPr>
      <a:lvl5pPr marL="1919829" algn="l" defTabSz="959914" rtl="0" eaLnBrk="1" latinLnBrk="0" hangingPunct="1">
        <a:defRPr sz="1890" kern="1200">
          <a:solidFill>
            <a:schemeClr val="tx1"/>
          </a:solidFill>
          <a:latin typeface="+mn-lt"/>
          <a:ea typeface="+mn-ea"/>
          <a:cs typeface="+mn-cs"/>
        </a:defRPr>
      </a:lvl5pPr>
      <a:lvl6pPr marL="2399786" algn="l" defTabSz="959914" rtl="0" eaLnBrk="1" latinLnBrk="0" hangingPunct="1">
        <a:defRPr sz="1890" kern="1200">
          <a:solidFill>
            <a:schemeClr val="tx1"/>
          </a:solidFill>
          <a:latin typeface="+mn-lt"/>
          <a:ea typeface="+mn-ea"/>
          <a:cs typeface="+mn-cs"/>
        </a:defRPr>
      </a:lvl6pPr>
      <a:lvl7pPr marL="2879743" algn="l" defTabSz="959914" rtl="0" eaLnBrk="1" latinLnBrk="0" hangingPunct="1">
        <a:defRPr sz="1890" kern="1200">
          <a:solidFill>
            <a:schemeClr val="tx1"/>
          </a:solidFill>
          <a:latin typeface="+mn-lt"/>
          <a:ea typeface="+mn-ea"/>
          <a:cs typeface="+mn-cs"/>
        </a:defRPr>
      </a:lvl7pPr>
      <a:lvl8pPr marL="3359700" algn="l" defTabSz="959914" rtl="0" eaLnBrk="1" latinLnBrk="0" hangingPunct="1">
        <a:defRPr sz="1890" kern="1200">
          <a:solidFill>
            <a:schemeClr val="tx1"/>
          </a:solidFill>
          <a:latin typeface="+mn-lt"/>
          <a:ea typeface="+mn-ea"/>
          <a:cs typeface="+mn-cs"/>
        </a:defRPr>
      </a:lvl8pPr>
      <a:lvl9pPr marL="3839657" algn="l" defTabSz="959914"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6" userDrawn="1">
          <p15:clr>
            <a:srgbClr val="F26B43"/>
          </p15:clr>
        </p15:guide>
        <p15:guide id="5" orient="horz" pos="1374" userDrawn="1">
          <p15:clr>
            <a:srgbClr val="F26B43"/>
          </p15:clr>
        </p15:guide>
        <p15:guide id="7" pos="241" userDrawn="1">
          <p15:clr>
            <a:srgbClr val="F26B43"/>
          </p15:clr>
        </p15:guide>
        <p15:guide id="8" pos="7439" userDrawn="1">
          <p15:clr>
            <a:srgbClr val="F26B43"/>
          </p15:clr>
        </p15:guide>
        <p15:guide id="9" orient="horz" pos="403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578B2-E8E0-0CF8-73F4-711B7A77F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9CA65E9-AF92-6393-0A95-B1FC65FAF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ABB33D-90BF-F4A3-BE50-476DE6799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9BA91-C6D6-654A-B5DA-2A03CF75B7BC}" type="datetimeFigureOut">
              <a:rPr lang="en-GB" smtClean="0"/>
              <a:t>20/02/2024</a:t>
            </a:fld>
            <a:endParaRPr lang="en-GB"/>
          </a:p>
        </p:txBody>
      </p:sp>
      <p:sp>
        <p:nvSpPr>
          <p:cNvPr id="5" name="Footer Placeholder 4">
            <a:extLst>
              <a:ext uri="{FF2B5EF4-FFF2-40B4-BE49-F238E27FC236}">
                <a16:creationId xmlns:a16="http://schemas.microsoft.com/office/drawing/2014/main" id="{CFC96DD2-71F7-F4D5-C6EB-96639698A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468288-40BD-97ED-50CA-D5F95596E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E377E-7E1B-1F46-9F27-4DCAF5B63286}" type="slidenum">
              <a:rPr lang="en-GB" smtClean="0"/>
              <a:t>‹#›</a:t>
            </a:fld>
            <a:endParaRPr lang="en-GB"/>
          </a:p>
        </p:txBody>
      </p:sp>
    </p:spTree>
    <p:extLst>
      <p:ext uri="{BB962C8B-B14F-4D97-AF65-F5344CB8AC3E}">
        <p14:creationId xmlns:p14="http://schemas.microsoft.com/office/powerpoint/2010/main" val="3519850929"/>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48C6B-1474-D52F-D7DE-ABD4AFCB38BF}"/>
              </a:ext>
            </a:extLst>
          </p:cNvPr>
          <p:cNvSpPr>
            <a:spLocks noGrp="1"/>
          </p:cNvSpPr>
          <p:nvPr>
            <p:ph type="title"/>
          </p:nvPr>
        </p:nvSpPr>
        <p:spPr>
          <a:xfrm>
            <a:off x="838200" y="365125"/>
            <a:ext cx="10515600" cy="832739"/>
          </a:xfrm>
          <a:prstGeom prst="rect">
            <a:avLst/>
          </a:prstGeom>
        </p:spPr>
        <p:txBody>
          <a:bodyPr vert="horz" lIns="0" tIns="0" rIns="0" bIns="0" rtlCol="0" anchor="t"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02D70620-4E7E-3584-11C1-6CE854767B75}"/>
              </a:ext>
            </a:extLst>
          </p:cNvPr>
          <p:cNvSpPr>
            <a:spLocks noGrp="1"/>
          </p:cNvSpPr>
          <p:nvPr>
            <p:ph type="body" idx="1"/>
          </p:nvPr>
        </p:nvSpPr>
        <p:spPr>
          <a:xfrm>
            <a:off x="838200" y="1581912"/>
            <a:ext cx="10515600" cy="459505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DDE3CC47-8F07-C337-E86B-68E574335DB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6" name="Slide Number Placeholder 5">
            <a:extLst>
              <a:ext uri="{FF2B5EF4-FFF2-40B4-BE49-F238E27FC236}">
                <a16:creationId xmlns:a16="http://schemas.microsoft.com/office/drawing/2014/main" id="{BCE06302-BA95-1D81-845B-3B183FFF3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EBA2D4DB-E042-A742-BB6E-D3D5AD358248}" type="slidenum">
              <a:rPr lang="en-GB" smtClean="0"/>
              <a:pPr/>
              <a:t>‹#›</a:t>
            </a:fld>
            <a:endParaRPr lang="en-GB" dirty="0"/>
          </a:p>
        </p:txBody>
      </p:sp>
    </p:spTree>
    <p:extLst>
      <p:ext uri="{BB962C8B-B14F-4D97-AF65-F5344CB8AC3E}">
        <p14:creationId xmlns:p14="http://schemas.microsoft.com/office/powerpoint/2010/main" val="3615743190"/>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4" r:id="rId3"/>
  </p:sldLayoutIdLst>
  <p:txStyles>
    <p:titleStyle>
      <a:lvl1pPr algn="l" defTabSz="914400" rtl="0" eaLnBrk="1" latinLnBrk="0" hangingPunct="1">
        <a:lnSpc>
          <a:spcPct val="90000"/>
        </a:lnSpc>
        <a:spcBef>
          <a:spcPct val="0"/>
        </a:spcBef>
        <a:buNone/>
        <a:defRPr sz="7200" b="0" i="0" kern="1200">
          <a:solidFill>
            <a:schemeClr val="tx1"/>
          </a:solidFill>
          <a:latin typeface="Mongoose Medium"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white letter on a black background&#10;&#10;Description automatically generated">
            <a:extLst>
              <a:ext uri="{FF2B5EF4-FFF2-40B4-BE49-F238E27FC236}">
                <a16:creationId xmlns:a16="http://schemas.microsoft.com/office/drawing/2014/main" id="{EE4A3431-7849-2C29-D594-5C75A80A22EC}"/>
              </a:ext>
            </a:extLst>
          </p:cNvPr>
          <p:cNvPicPr>
            <a:picLocks noChangeAspect="1"/>
          </p:cNvPicPr>
          <p:nvPr/>
        </p:nvPicPr>
        <p:blipFill>
          <a:blip r:embed="rId2"/>
          <a:stretch>
            <a:fillRect/>
          </a:stretch>
        </p:blipFill>
        <p:spPr>
          <a:xfrm>
            <a:off x="10317890" y="399600"/>
            <a:ext cx="1458097" cy="437429"/>
          </a:xfrm>
          <a:prstGeom prst="rect">
            <a:avLst/>
          </a:prstGeom>
        </p:spPr>
      </p:pic>
      <p:sp>
        <p:nvSpPr>
          <p:cNvPr id="9" name="Title 2">
            <a:extLst>
              <a:ext uri="{FF2B5EF4-FFF2-40B4-BE49-F238E27FC236}">
                <a16:creationId xmlns:a16="http://schemas.microsoft.com/office/drawing/2014/main" id="{EBC7A42A-5050-B713-274D-D2DA68ED3503}"/>
              </a:ext>
            </a:extLst>
          </p:cNvPr>
          <p:cNvSpPr txBox="1">
            <a:spLocks/>
          </p:cNvSpPr>
          <p:nvPr/>
        </p:nvSpPr>
        <p:spPr>
          <a:xfrm>
            <a:off x="628582" y="2192229"/>
            <a:ext cx="10838795" cy="20222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bg1"/>
                </a:solidFill>
                <a:latin typeface="Oswald Medium"/>
              </a:rPr>
              <a:t>APPRENTICESHIPS</a:t>
            </a:r>
          </a:p>
        </p:txBody>
      </p:sp>
      <p:sp>
        <p:nvSpPr>
          <p:cNvPr id="10" name="Rectangle 9">
            <a:extLst>
              <a:ext uri="{FF2B5EF4-FFF2-40B4-BE49-F238E27FC236}">
                <a16:creationId xmlns:a16="http://schemas.microsoft.com/office/drawing/2014/main" id="{44F36885-91CB-E912-08C1-6AABF6287654}"/>
              </a:ext>
            </a:extLst>
          </p:cNvPr>
          <p:cNvSpPr/>
          <p:nvPr/>
        </p:nvSpPr>
        <p:spPr>
          <a:xfrm>
            <a:off x="628581" y="4160520"/>
            <a:ext cx="3383349" cy="8823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3">
            <a:extLst>
              <a:ext uri="{FF2B5EF4-FFF2-40B4-BE49-F238E27FC236}">
                <a16:creationId xmlns:a16="http://schemas.microsoft.com/office/drawing/2014/main" id="{486C5186-738B-3C21-4A26-A8D83827963A}"/>
              </a:ext>
            </a:extLst>
          </p:cNvPr>
          <p:cNvSpPr txBox="1">
            <a:spLocks/>
          </p:cNvSpPr>
          <p:nvPr/>
        </p:nvSpPr>
        <p:spPr>
          <a:xfrm>
            <a:off x="533988" y="4565114"/>
            <a:ext cx="10838795" cy="9093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000" dirty="0">
                <a:solidFill>
                  <a:schemeClr val="bg1"/>
                </a:solidFill>
                <a:latin typeface="Roboto" panose="02000000000000000000" pitchFamily="2" charset="0"/>
                <a:ea typeface="Roboto" panose="02000000000000000000" pitchFamily="2" charset="0"/>
                <a:cs typeface="Roboto" panose="02000000000000000000" pitchFamily="2" charset="0"/>
              </a:rPr>
              <a:t>SUPPORTING STUDENT PATHWAYS</a:t>
            </a:r>
          </a:p>
        </p:txBody>
      </p:sp>
    </p:spTree>
    <p:extLst>
      <p:ext uri="{BB962C8B-B14F-4D97-AF65-F5344CB8AC3E}">
        <p14:creationId xmlns:p14="http://schemas.microsoft.com/office/powerpoint/2010/main" val="20960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DD04384-29A2-75F0-23BD-3BD147D99562}"/>
              </a:ext>
            </a:extLst>
          </p:cNvPr>
          <p:cNvSpPr txBox="1">
            <a:spLocks/>
          </p:cNvSpPr>
          <p:nvPr/>
        </p:nvSpPr>
        <p:spPr>
          <a:xfrm>
            <a:off x="250195" y="3606994"/>
            <a:ext cx="5976957" cy="2742968"/>
          </a:xfrm>
          <a:prstGeom prst="rect">
            <a:avLst/>
          </a:prstGeom>
        </p:spPr>
        <p:txBody>
          <a:bodyPr vert="horz" lIns="91440" tIns="45720" rIns="91440" bIns="45720"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r>
              <a:rPr lang="en-GB"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For the first time </a:t>
            </a:r>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students can now see apprenticeship opportunities alongside undergraduate courses.</a:t>
            </a:r>
          </a:p>
          <a:p>
            <a:endPar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r>
              <a:rPr lang="en-GB"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UCAS Hub enables them to explore all their options and build a profile in one place.</a:t>
            </a:r>
          </a:p>
        </p:txBody>
      </p:sp>
      <p:pic>
        <p:nvPicPr>
          <p:cNvPr id="3" name="Picture 2" descr="A screenshot of a phone&#10;&#10;Description automatically generated">
            <a:extLst>
              <a:ext uri="{FF2B5EF4-FFF2-40B4-BE49-F238E27FC236}">
                <a16:creationId xmlns:a16="http://schemas.microsoft.com/office/drawing/2014/main" id="{E50F9CEE-7452-DC6C-C456-D2D6D3030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448" y="462877"/>
            <a:ext cx="2729898" cy="4196425"/>
          </a:xfrm>
          <a:prstGeom prst="rect">
            <a:avLst/>
          </a:prstGeom>
          <a:ln>
            <a:solidFill>
              <a:schemeClr val="tx1"/>
            </a:solidFill>
          </a:ln>
        </p:spPr>
      </p:pic>
      <p:pic>
        <p:nvPicPr>
          <p:cNvPr id="4" name="Picture 3" descr="A screenshot of a phone&#10;&#10;Description automatically generated">
            <a:extLst>
              <a:ext uri="{FF2B5EF4-FFF2-40B4-BE49-F238E27FC236}">
                <a16:creationId xmlns:a16="http://schemas.microsoft.com/office/drawing/2014/main" id="{1D226C6E-516A-027F-2348-3E19B1701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789" y="1122289"/>
            <a:ext cx="2571183" cy="4266259"/>
          </a:xfrm>
          <a:prstGeom prst="rect">
            <a:avLst/>
          </a:prstGeom>
          <a:ln>
            <a:solidFill>
              <a:schemeClr val="tx1"/>
            </a:solidFill>
          </a:ln>
        </p:spPr>
      </p:pic>
      <p:sp>
        <p:nvSpPr>
          <p:cNvPr id="5" name="Title 1">
            <a:extLst>
              <a:ext uri="{FF2B5EF4-FFF2-40B4-BE49-F238E27FC236}">
                <a16:creationId xmlns:a16="http://schemas.microsoft.com/office/drawing/2014/main" id="{7307CD8D-3EF5-2C62-343F-BF0D1BCA9B82}"/>
              </a:ext>
            </a:extLst>
          </p:cNvPr>
          <p:cNvSpPr txBox="1">
            <a:spLocks/>
          </p:cNvSpPr>
          <p:nvPr/>
        </p:nvSpPr>
        <p:spPr>
          <a:xfrm>
            <a:off x="250195" y="583512"/>
            <a:ext cx="5485668" cy="538777"/>
          </a:xfrm>
          <a:prstGeom prst="rect">
            <a:avLst/>
          </a:prstGeom>
        </p:spPr>
        <p:txBody>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r>
              <a:rPr lang="en-GB" sz="6000" dirty="0">
                <a:solidFill>
                  <a:schemeClr val="bg1"/>
                </a:solidFill>
                <a:latin typeface="Oswald Medium" panose="00000600000000000000" pitchFamily="2" charset="0"/>
              </a:rPr>
              <a:t>NEW: Student pathways side by side</a:t>
            </a:r>
          </a:p>
        </p:txBody>
      </p:sp>
      <p:pic>
        <p:nvPicPr>
          <p:cNvPr id="6" name="Picture 5" descr="A white letter on a black background&#10;&#10;Description automatically generated">
            <a:extLst>
              <a:ext uri="{FF2B5EF4-FFF2-40B4-BE49-F238E27FC236}">
                <a16:creationId xmlns:a16="http://schemas.microsoft.com/office/drawing/2014/main" id="{39DC23EA-2F1F-7ED5-05EC-FB4FD051F031}"/>
              </a:ext>
            </a:extLst>
          </p:cNvPr>
          <p:cNvPicPr>
            <a:picLocks noChangeAspect="1"/>
          </p:cNvPicPr>
          <p:nvPr/>
        </p:nvPicPr>
        <p:blipFill>
          <a:blip r:embed="rId4"/>
          <a:stretch>
            <a:fillRect/>
          </a:stretch>
        </p:blipFill>
        <p:spPr>
          <a:xfrm>
            <a:off x="10229055" y="6080682"/>
            <a:ext cx="1458097" cy="437429"/>
          </a:xfrm>
          <a:prstGeom prst="rect">
            <a:avLst/>
          </a:prstGeom>
        </p:spPr>
      </p:pic>
    </p:spTree>
    <p:extLst>
      <p:ext uri="{BB962C8B-B14F-4D97-AF65-F5344CB8AC3E}">
        <p14:creationId xmlns:p14="http://schemas.microsoft.com/office/powerpoint/2010/main" val="1473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75D52F-179D-E3A4-0DB5-332F222ADFBA}"/>
              </a:ext>
              <a:ext uri="{C183D7F6-B498-43B3-948B-1728B52AA6E4}">
                <adec:decorative xmlns:adec="http://schemas.microsoft.com/office/drawing/2017/decorative" val="1"/>
              </a:ext>
            </a:extLst>
          </p:cNvPr>
          <p:cNvSpPr/>
          <p:nvPr/>
        </p:nvSpPr>
        <p:spPr>
          <a:xfrm>
            <a:off x="6221075" y="2538926"/>
            <a:ext cx="2564948" cy="1751694"/>
          </a:xfrm>
          <a:prstGeom prst="rect">
            <a:avLst/>
          </a:prstGeom>
          <a:noFill/>
          <a:ln w="25400" cap="sq">
            <a:solidFill>
              <a:srgbClr val="F375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endParaRPr lang="en-GB" sz="2286">
              <a:solidFill>
                <a:srgbClr val="FFFFFF"/>
              </a:solidFill>
              <a:latin typeface="Calibri" panose="020F0502020204030204"/>
            </a:endParaRPr>
          </a:p>
        </p:txBody>
      </p:sp>
      <p:sp>
        <p:nvSpPr>
          <p:cNvPr id="5" name="Rectangle 4">
            <a:extLst>
              <a:ext uri="{FF2B5EF4-FFF2-40B4-BE49-F238E27FC236}">
                <a16:creationId xmlns:a16="http://schemas.microsoft.com/office/drawing/2014/main" id="{E3AC5597-5DB0-8F03-4F6F-8332A611B3CB}"/>
              </a:ext>
              <a:ext uri="{C183D7F6-B498-43B3-948B-1728B52AA6E4}">
                <adec:decorative xmlns:adec="http://schemas.microsoft.com/office/drawing/2017/decorative" val="1"/>
              </a:ext>
            </a:extLst>
          </p:cNvPr>
          <p:cNvSpPr/>
          <p:nvPr/>
        </p:nvSpPr>
        <p:spPr>
          <a:xfrm>
            <a:off x="9297582" y="2538926"/>
            <a:ext cx="2498671" cy="1751694"/>
          </a:xfrm>
          <a:prstGeom prst="rect">
            <a:avLst/>
          </a:prstGeom>
          <a:noFill/>
          <a:ln w="25400" cap="sq">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endParaRPr lang="en-GB" sz="2286">
              <a:solidFill>
                <a:srgbClr val="FFFFFF"/>
              </a:solidFill>
              <a:latin typeface="Calibri" panose="020F0502020204030204"/>
            </a:endParaRPr>
          </a:p>
        </p:txBody>
      </p:sp>
      <p:sp>
        <p:nvSpPr>
          <p:cNvPr id="6" name="Rectangle 5">
            <a:extLst>
              <a:ext uri="{FF2B5EF4-FFF2-40B4-BE49-F238E27FC236}">
                <a16:creationId xmlns:a16="http://schemas.microsoft.com/office/drawing/2014/main" id="{1DB353D4-3AE6-7999-B76E-B6D9578AF7C9}"/>
              </a:ext>
              <a:ext uri="{C183D7F6-B498-43B3-948B-1728B52AA6E4}">
                <adec:decorative xmlns:adec="http://schemas.microsoft.com/office/drawing/2017/decorative" val="1"/>
              </a:ext>
            </a:extLst>
          </p:cNvPr>
          <p:cNvSpPr/>
          <p:nvPr/>
        </p:nvSpPr>
        <p:spPr>
          <a:xfrm>
            <a:off x="3185285" y="2542510"/>
            <a:ext cx="2498671" cy="1748110"/>
          </a:xfrm>
          <a:prstGeom prst="rect">
            <a:avLst/>
          </a:prstGeom>
          <a:noFill/>
          <a:ln w="25400" cap="sq">
            <a:solidFill>
              <a:srgbClr val="57B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endParaRPr lang="en-GB" sz="2286">
              <a:solidFill>
                <a:srgbClr val="FFFFFF"/>
              </a:solidFill>
              <a:latin typeface="Calibri" panose="020F0502020204030204"/>
            </a:endParaRPr>
          </a:p>
        </p:txBody>
      </p:sp>
      <p:sp>
        <p:nvSpPr>
          <p:cNvPr id="7" name="Arrow: Chevron 33">
            <a:extLst>
              <a:ext uri="{FF2B5EF4-FFF2-40B4-BE49-F238E27FC236}">
                <a16:creationId xmlns:a16="http://schemas.microsoft.com/office/drawing/2014/main" id="{C3C0F42F-722C-6CAA-6E3B-055E51EC1FAE}"/>
              </a:ext>
              <a:ext uri="{C183D7F6-B498-43B3-948B-1728B52AA6E4}">
                <adec:decorative xmlns:adec="http://schemas.microsoft.com/office/drawing/2017/decorative" val="1"/>
              </a:ext>
            </a:extLst>
          </p:cNvPr>
          <p:cNvSpPr/>
          <p:nvPr/>
        </p:nvSpPr>
        <p:spPr>
          <a:xfrm>
            <a:off x="5824054" y="3173851"/>
            <a:ext cx="279252" cy="488971"/>
          </a:xfrm>
          <a:prstGeom prst="chevron">
            <a:avLst/>
          </a:prstGeom>
          <a:solidFill>
            <a:srgbClr val="13243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endParaRPr lang="en-GB" sz="2286">
              <a:solidFill>
                <a:srgbClr val="132433"/>
              </a:solidFill>
              <a:latin typeface="Calibri" panose="020F0502020204030204"/>
            </a:endParaRPr>
          </a:p>
        </p:txBody>
      </p:sp>
      <p:sp>
        <p:nvSpPr>
          <p:cNvPr id="8" name="Arrow: Chevron 33">
            <a:extLst>
              <a:ext uri="{FF2B5EF4-FFF2-40B4-BE49-F238E27FC236}">
                <a16:creationId xmlns:a16="http://schemas.microsoft.com/office/drawing/2014/main" id="{962B65E2-4371-4B57-C0B3-A41EC83FCCE0}"/>
              </a:ext>
              <a:ext uri="{C183D7F6-B498-43B3-948B-1728B52AA6E4}">
                <adec:decorative xmlns:adec="http://schemas.microsoft.com/office/drawing/2017/decorative" val="1"/>
              </a:ext>
            </a:extLst>
          </p:cNvPr>
          <p:cNvSpPr/>
          <p:nvPr/>
        </p:nvSpPr>
        <p:spPr>
          <a:xfrm>
            <a:off x="8926120" y="3173851"/>
            <a:ext cx="279252" cy="488971"/>
          </a:xfrm>
          <a:prstGeom prst="chevron">
            <a:avLst/>
          </a:prstGeom>
          <a:solidFill>
            <a:srgbClr val="13243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endParaRPr lang="en-GB" sz="2286">
              <a:solidFill>
                <a:srgbClr val="132433"/>
              </a:solidFill>
              <a:latin typeface="Calibri" panose="020F0502020204030204"/>
            </a:endParaRPr>
          </a:p>
        </p:txBody>
      </p:sp>
      <p:sp>
        <p:nvSpPr>
          <p:cNvPr id="9" name="TextBox 8">
            <a:extLst>
              <a:ext uri="{FF2B5EF4-FFF2-40B4-BE49-F238E27FC236}">
                <a16:creationId xmlns:a16="http://schemas.microsoft.com/office/drawing/2014/main" id="{211F87AA-2F58-2881-698D-57CB45CCB13C}"/>
              </a:ext>
            </a:extLst>
          </p:cNvPr>
          <p:cNvSpPr txBox="1"/>
          <p:nvPr/>
        </p:nvSpPr>
        <p:spPr>
          <a:xfrm>
            <a:off x="9293112" y="4524576"/>
            <a:ext cx="2498671" cy="1030539"/>
          </a:xfrm>
          <a:prstGeom prst="rect">
            <a:avLst/>
          </a:prstGeom>
          <a:noFill/>
        </p:spPr>
        <p:txBody>
          <a:bodyPr wrap="square" rtlCol="0">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r>
              <a:rPr lang="en-GB" sz="1524">
                <a:solidFill>
                  <a:srgbClr val="132433"/>
                </a:solidFill>
                <a:latin typeface="Roboto" panose="02000000000000000000" pitchFamily="2" charset="0"/>
                <a:ea typeface="Roboto" panose="02000000000000000000" pitchFamily="2" charset="0"/>
                <a:cs typeface="Roboto" panose="02000000000000000000" pitchFamily="2" charset="0"/>
              </a:rPr>
              <a:t>If this matches an employer’s search criteria, then they are invited to apply.</a:t>
            </a:r>
          </a:p>
        </p:txBody>
      </p:sp>
      <p:sp>
        <p:nvSpPr>
          <p:cNvPr id="10" name="TextBox 9">
            <a:extLst>
              <a:ext uri="{FF2B5EF4-FFF2-40B4-BE49-F238E27FC236}">
                <a16:creationId xmlns:a16="http://schemas.microsoft.com/office/drawing/2014/main" id="{41681079-8149-83A9-5420-2C84C8E4B935}"/>
              </a:ext>
            </a:extLst>
          </p:cNvPr>
          <p:cNvSpPr txBox="1"/>
          <p:nvPr/>
        </p:nvSpPr>
        <p:spPr>
          <a:xfrm>
            <a:off x="9285050" y="2101970"/>
            <a:ext cx="2511200" cy="326884"/>
          </a:xfrm>
          <a:prstGeom prst="rect">
            <a:avLst/>
          </a:prstGeom>
          <a:solidFill>
            <a:srgbClr val="00AEEF">
              <a:alpha val="35191"/>
            </a:srgbClr>
          </a:solidFill>
          <a:ln w="25400">
            <a:solidFill>
              <a:srgbClr val="00AEEF"/>
            </a:solidFill>
            <a:miter lim="800000"/>
          </a:ln>
        </p:spPr>
        <p:txBody>
          <a:bodyPr wrap="square" rtlCol="0">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r>
              <a:rPr lang="en-GB" sz="1524" b="1">
                <a:solidFill>
                  <a:srgbClr val="132433"/>
                </a:solidFill>
                <a:latin typeface="Roboto" panose="02000000000000000000" pitchFamily="2" charset="0"/>
                <a:ea typeface="Roboto" panose="02000000000000000000" pitchFamily="2" charset="0"/>
                <a:cs typeface="Roboto" panose="02000000000000000000" pitchFamily="2" charset="0"/>
              </a:rPr>
              <a:t>Matching</a:t>
            </a:r>
          </a:p>
        </p:txBody>
      </p:sp>
      <p:sp>
        <p:nvSpPr>
          <p:cNvPr id="11" name="TextBox 10">
            <a:extLst>
              <a:ext uri="{FF2B5EF4-FFF2-40B4-BE49-F238E27FC236}">
                <a16:creationId xmlns:a16="http://schemas.microsoft.com/office/drawing/2014/main" id="{0C9386F2-8679-52BA-B84C-919B8928A3A5}"/>
              </a:ext>
            </a:extLst>
          </p:cNvPr>
          <p:cNvSpPr txBox="1"/>
          <p:nvPr/>
        </p:nvSpPr>
        <p:spPr>
          <a:xfrm>
            <a:off x="6203827" y="4525269"/>
            <a:ext cx="2564948" cy="1025922"/>
          </a:xfrm>
          <a:prstGeom prst="rect">
            <a:avLst/>
          </a:prstGeom>
          <a:noFill/>
        </p:spPr>
        <p:txBody>
          <a:bodyPr wrap="square" rtlCol="0">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r>
              <a:rPr lang="en-GB" sz="1524">
                <a:solidFill>
                  <a:srgbClr val="132433"/>
                </a:solidFill>
                <a:latin typeface="Roboto" panose="02000000000000000000" pitchFamily="2" charset="0"/>
                <a:ea typeface="Roboto" panose="02000000000000000000" pitchFamily="2" charset="0"/>
                <a:cs typeface="Roboto" panose="02000000000000000000" pitchFamily="2" charset="0"/>
              </a:rPr>
              <a:t>Students enter information on their preferences such as location and area of interest.</a:t>
            </a:r>
          </a:p>
        </p:txBody>
      </p:sp>
      <p:sp>
        <p:nvSpPr>
          <p:cNvPr id="12" name="TextBox 11">
            <a:extLst>
              <a:ext uri="{FF2B5EF4-FFF2-40B4-BE49-F238E27FC236}">
                <a16:creationId xmlns:a16="http://schemas.microsoft.com/office/drawing/2014/main" id="{5F2C9783-4F1B-1547-2BCB-F49A023FC5C1}"/>
              </a:ext>
            </a:extLst>
          </p:cNvPr>
          <p:cNvSpPr txBox="1"/>
          <p:nvPr/>
        </p:nvSpPr>
        <p:spPr>
          <a:xfrm>
            <a:off x="6208293" y="2103193"/>
            <a:ext cx="2577728" cy="326884"/>
          </a:xfrm>
          <a:prstGeom prst="rect">
            <a:avLst/>
          </a:prstGeom>
          <a:solidFill>
            <a:srgbClr val="F37561">
              <a:alpha val="35191"/>
            </a:srgbClr>
          </a:solidFill>
          <a:ln w="25400">
            <a:solidFill>
              <a:srgbClr val="F37561"/>
            </a:solidFill>
            <a:miter lim="800000"/>
          </a:ln>
        </p:spPr>
        <p:txBody>
          <a:bodyPr wrap="square" rtlCol="0">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r>
              <a:rPr lang="en-GB" sz="1524" b="1">
                <a:solidFill>
                  <a:srgbClr val="132433"/>
                </a:solidFill>
                <a:latin typeface="Roboto" panose="02000000000000000000" pitchFamily="2" charset="0"/>
                <a:ea typeface="Roboto" panose="02000000000000000000" pitchFamily="2" charset="0"/>
                <a:cs typeface="Roboto" panose="02000000000000000000" pitchFamily="2" charset="0"/>
              </a:rPr>
              <a:t>Data Entry</a:t>
            </a:r>
          </a:p>
        </p:txBody>
      </p:sp>
      <p:sp>
        <p:nvSpPr>
          <p:cNvPr id="13" name="TextBox 12">
            <a:extLst>
              <a:ext uri="{FF2B5EF4-FFF2-40B4-BE49-F238E27FC236}">
                <a16:creationId xmlns:a16="http://schemas.microsoft.com/office/drawing/2014/main" id="{5704043A-B445-C757-F052-66BA91E468CA}"/>
              </a:ext>
            </a:extLst>
          </p:cNvPr>
          <p:cNvSpPr txBox="1"/>
          <p:nvPr/>
        </p:nvSpPr>
        <p:spPr>
          <a:xfrm>
            <a:off x="3180816" y="4524576"/>
            <a:ext cx="2498671" cy="795987"/>
          </a:xfrm>
          <a:prstGeom prst="rect">
            <a:avLst/>
          </a:prstGeom>
          <a:noFill/>
        </p:spPr>
        <p:txBody>
          <a:bodyPr wrap="square" rtlCol="0">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r>
              <a:rPr lang="en-GB" sz="1524">
                <a:solidFill>
                  <a:srgbClr val="132433"/>
                </a:solidFill>
                <a:latin typeface="Roboto" panose="02000000000000000000" pitchFamily="2" charset="0"/>
                <a:ea typeface="Roboto" panose="02000000000000000000" pitchFamily="2" charset="0"/>
                <a:cs typeface="Roboto" panose="02000000000000000000" pitchFamily="2" charset="0"/>
              </a:rPr>
              <a:t>Students register for Smart Alerts in their Hub account.</a:t>
            </a:r>
            <a:endParaRPr lang="en-GB" sz="1524"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6A7F5E3B-B2B7-DA58-E9A1-C902249E269C}"/>
              </a:ext>
            </a:extLst>
          </p:cNvPr>
          <p:cNvSpPr txBox="1"/>
          <p:nvPr/>
        </p:nvSpPr>
        <p:spPr>
          <a:xfrm>
            <a:off x="3167500" y="2103193"/>
            <a:ext cx="2541764" cy="326884"/>
          </a:xfrm>
          <a:prstGeom prst="rect">
            <a:avLst/>
          </a:prstGeom>
          <a:solidFill>
            <a:srgbClr val="57BF93">
              <a:alpha val="35191"/>
            </a:srgbClr>
          </a:solidFill>
          <a:ln w="25400">
            <a:solidFill>
              <a:srgbClr val="57BF93"/>
            </a:solidFill>
            <a:miter lim="800000"/>
          </a:ln>
        </p:spPr>
        <p:txBody>
          <a:bodyPr wrap="square" rtlCol="0">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609422"/>
            <a:r>
              <a:rPr lang="en-GB" sz="1524" b="1">
                <a:solidFill>
                  <a:srgbClr val="132433"/>
                </a:solidFill>
                <a:latin typeface="Roboto" panose="02000000000000000000" pitchFamily="2" charset="0"/>
                <a:ea typeface="Roboto" panose="02000000000000000000" pitchFamily="2" charset="0"/>
                <a:cs typeface="Roboto" panose="02000000000000000000" pitchFamily="2" charset="0"/>
              </a:rPr>
              <a:t>Smart Alert Sign Up</a:t>
            </a:r>
          </a:p>
        </p:txBody>
      </p:sp>
      <p:sp>
        <p:nvSpPr>
          <p:cNvPr id="15" name="Title 1">
            <a:extLst>
              <a:ext uri="{FF2B5EF4-FFF2-40B4-BE49-F238E27FC236}">
                <a16:creationId xmlns:a16="http://schemas.microsoft.com/office/drawing/2014/main" id="{D8199ED4-37B2-C825-3D9F-9A2F0061CF7C}"/>
              </a:ext>
            </a:extLst>
          </p:cNvPr>
          <p:cNvSpPr>
            <a:spLocks noGrp="1"/>
          </p:cNvSpPr>
          <p:nvPr>
            <p:ph type="title"/>
          </p:nvPr>
        </p:nvSpPr>
        <p:spPr>
          <a:xfrm>
            <a:off x="404572" y="466008"/>
            <a:ext cx="11180226" cy="1327329"/>
          </a:xfrm>
        </p:spPr>
        <p:txBody>
          <a:bodyPr>
            <a:norm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r>
              <a:rPr lang="en-GB" sz="6600">
                <a:latin typeface="Oswald Medium" panose="00000600000000000000" pitchFamily="2" charset="0"/>
              </a:rPr>
              <a:t>NEW: Smart Alerts</a:t>
            </a:r>
            <a:endParaRPr lang="en-GB" sz="6600" dirty="0">
              <a:latin typeface="Oswald Medium" panose="00000600000000000000" pitchFamily="2" charset="0"/>
            </a:endParaRPr>
          </a:p>
        </p:txBody>
      </p:sp>
      <p:sp>
        <p:nvSpPr>
          <p:cNvPr id="16" name="Content Placeholder 1">
            <a:extLst>
              <a:ext uri="{FF2B5EF4-FFF2-40B4-BE49-F238E27FC236}">
                <a16:creationId xmlns:a16="http://schemas.microsoft.com/office/drawing/2014/main" id="{0B2743A0-32D6-4A24-8736-0E487FD7A09A}"/>
              </a:ext>
            </a:extLst>
          </p:cNvPr>
          <p:cNvSpPr>
            <a:spLocks noGrp="1"/>
          </p:cNvSpPr>
          <p:nvPr>
            <p:ph idx="1"/>
          </p:nvPr>
        </p:nvSpPr>
        <p:spPr>
          <a:xfrm>
            <a:off x="311282" y="1984279"/>
            <a:ext cx="2736435" cy="3429658"/>
          </a:xfrm>
        </p:spPr>
        <p:txBody>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marL="0" indent="0">
              <a:buNone/>
            </a:pPr>
            <a:r>
              <a:rPr lang="en-GB" sz="2000">
                <a:latin typeface="Roboto Light" panose="02000000000000000000" pitchFamily="2" charset="0"/>
                <a:ea typeface="Roboto Light" panose="02000000000000000000" pitchFamily="2" charset="0"/>
                <a:cs typeface="Roboto Light" panose="02000000000000000000" pitchFamily="2" charset="0"/>
              </a:rPr>
              <a:t>Smart alerts are a new matching service offered by UCAS.</a:t>
            </a:r>
          </a:p>
          <a:p>
            <a:pPr marL="0" indent="0">
              <a:buNone/>
            </a:pPr>
            <a:r>
              <a:rPr lang="en-GB" sz="2000">
                <a:latin typeface="Roboto Light" panose="02000000000000000000" pitchFamily="2" charset="0"/>
                <a:ea typeface="Roboto Light" panose="02000000000000000000" pitchFamily="2" charset="0"/>
                <a:cs typeface="Roboto Light" panose="02000000000000000000" pitchFamily="2" charset="0"/>
              </a:rPr>
              <a:t>The service enables students to be matched to regional vacancies.</a:t>
            </a:r>
            <a:endParaRPr lang="en-GB" sz="20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17" name="Graphic 16" descr="Alarm Ringing with solid fill">
            <a:extLst>
              <a:ext uri="{FF2B5EF4-FFF2-40B4-BE49-F238E27FC236}">
                <a16:creationId xmlns:a16="http://schemas.microsoft.com/office/drawing/2014/main" id="{36D58140-F83E-B7C6-AE7E-89BD9C8B4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400" y="2614840"/>
            <a:ext cx="1486500" cy="1486500"/>
          </a:xfrm>
          <a:prstGeom prst="rect">
            <a:avLst/>
          </a:prstGeom>
        </p:spPr>
      </p:pic>
      <p:pic>
        <p:nvPicPr>
          <p:cNvPr id="18" name="Graphic 17" descr="Keyboard with solid fill">
            <a:extLst>
              <a:ext uri="{FF2B5EF4-FFF2-40B4-BE49-F238E27FC236}">
                <a16:creationId xmlns:a16="http://schemas.microsoft.com/office/drawing/2014/main" id="{E7C9749D-24DF-1CE8-390A-9FB72A83C3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0466" y="2664652"/>
            <a:ext cx="1386162" cy="1386162"/>
          </a:xfrm>
          <a:prstGeom prst="rect">
            <a:avLst/>
          </a:prstGeom>
        </p:spPr>
      </p:pic>
      <p:pic>
        <p:nvPicPr>
          <p:cNvPr id="19" name="Graphic 18" descr="Laptop with solid fill">
            <a:extLst>
              <a:ext uri="{FF2B5EF4-FFF2-40B4-BE49-F238E27FC236}">
                <a16:creationId xmlns:a16="http://schemas.microsoft.com/office/drawing/2014/main" id="{7771D502-98AA-AD75-A17E-50099081A4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774" y="2600820"/>
            <a:ext cx="1513828" cy="1513828"/>
          </a:xfrm>
          <a:prstGeom prst="rect">
            <a:avLst/>
          </a:prstGeom>
        </p:spPr>
      </p:pic>
      <p:sp>
        <p:nvSpPr>
          <p:cNvPr id="20" name="Rectangle 19">
            <a:extLst>
              <a:ext uri="{FF2B5EF4-FFF2-40B4-BE49-F238E27FC236}">
                <a16:creationId xmlns:a16="http://schemas.microsoft.com/office/drawing/2014/main" id="{9AB99798-79C2-DEC3-9B4B-C29E41A9BB38}"/>
              </a:ext>
            </a:extLst>
          </p:cNvPr>
          <p:cNvSpPr/>
          <p:nvPr/>
        </p:nvSpPr>
        <p:spPr>
          <a:xfrm>
            <a:off x="0" y="5752214"/>
            <a:ext cx="12192000" cy="10943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20" descr="A white letter on a black background&#10;&#10;Description automatically generated">
            <a:extLst>
              <a:ext uri="{FF2B5EF4-FFF2-40B4-BE49-F238E27FC236}">
                <a16:creationId xmlns:a16="http://schemas.microsoft.com/office/drawing/2014/main" id="{37977EFB-1D05-C89A-77E5-DAE41624D828}"/>
              </a:ext>
            </a:extLst>
          </p:cNvPr>
          <p:cNvPicPr>
            <a:picLocks noChangeAspect="1"/>
          </p:cNvPicPr>
          <p:nvPr/>
        </p:nvPicPr>
        <p:blipFill>
          <a:blip r:embed="rId8"/>
          <a:stretch>
            <a:fillRect/>
          </a:stretch>
        </p:blipFill>
        <p:spPr>
          <a:xfrm>
            <a:off x="10229055" y="6080682"/>
            <a:ext cx="1458097" cy="437429"/>
          </a:xfrm>
          <a:prstGeom prst="rect">
            <a:avLst/>
          </a:prstGeom>
        </p:spPr>
      </p:pic>
    </p:spTree>
    <p:extLst>
      <p:ext uri="{BB962C8B-B14F-4D97-AF65-F5344CB8AC3E}">
        <p14:creationId xmlns:p14="http://schemas.microsoft.com/office/powerpoint/2010/main" val="198493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phone&#10;&#10;Description automatically generated">
            <a:extLst>
              <a:ext uri="{FF2B5EF4-FFF2-40B4-BE49-F238E27FC236}">
                <a16:creationId xmlns:a16="http://schemas.microsoft.com/office/drawing/2014/main" id="{D489951B-B2BC-B2CE-30F3-6D475853AD93}"/>
              </a:ext>
            </a:extLst>
          </p:cNvPr>
          <p:cNvPicPr>
            <a:picLocks noChangeAspect="1"/>
          </p:cNvPicPr>
          <p:nvPr/>
        </p:nvPicPr>
        <p:blipFill rotWithShape="1">
          <a:blip r:embed="rId2">
            <a:extLst>
              <a:ext uri="{28A0092B-C50C-407E-A947-70E740481C1C}">
                <a14:useLocalDpi xmlns:a14="http://schemas.microsoft.com/office/drawing/2010/main" val="0"/>
              </a:ext>
            </a:extLst>
          </a:blip>
          <a:srcRect l="17215" t="4223" r="5917" b="54383"/>
          <a:stretch/>
        </p:blipFill>
        <p:spPr>
          <a:xfrm>
            <a:off x="7255830" y="1371599"/>
            <a:ext cx="3326470" cy="2838836"/>
          </a:xfrm>
          <a:prstGeom prst="rect">
            <a:avLst/>
          </a:prstGeom>
        </p:spPr>
      </p:pic>
      <p:pic>
        <p:nvPicPr>
          <p:cNvPr id="3" name="Picture 2" descr="A screenshot of a menu&#10;&#10;Description automatically generated">
            <a:extLst>
              <a:ext uri="{FF2B5EF4-FFF2-40B4-BE49-F238E27FC236}">
                <a16:creationId xmlns:a16="http://schemas.microsoft.com/office/drawing/2014/main" id="{B702713C-282C-4A59-41AB-D1493C548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511" y="3047543"/>
            <a:ext cx="2816716" cy="2376202"/>
          </a:xfrm>
          <a:prstGeom prst="rect">
            <a:avLst/>
          </a:prstGeom>
        </p:spPr>
      </p:pic>
      <p:sp>
        <p:nvSpPr>
          <p:cNvPr id="4" name="Title 1">
            <a:extLst>
              <a:ext uri="{FF2B5EF4-FFF2-40B4-BE49-F238E27FC236}">
                <a16:creationId xmlns:a16="http://schemas.microsoft.com/office/drawing/2014/main" id="{D9FA6EC0-B7EA-81C3-19AA-56233AA67FD7}"/>
              </a:ext>
            </a:extLst>
          </p:cNvPr>
          <p:cNvSpPr txBox="1">
            <a:spLocks/>
          </p:cNvSpPr>
          <p:nvPr/>
        </p:nvSpPr>
        <p:spPr>
          <a:xfrm>
            <a:off x="396010" y="670126"/>
            <a:ext cx="6391230" cy="538896"/>
          </a:xfrm>
          <a:prstGeom prst="rect">
            <a:avLst/>
          </a:prstGeom>
        </p:spPr>
        <p:txBody>
          <a:bodyPr/>
          <a:lstStyle>
            <a:lvl1pPr algn="l" defTabSz="914222" rtl="0" eaLnBrk="1" latinLnBrk="0" hangingPunct="1">
              <a:lnSpc>
                <a:spcPct val="90000"/>
              </a:lnSpc>
              <a:spcBef>
                <a:spcPct val="0"/>
              </a:spcBef>
              <a:buNone/>
              <a:defRPr sz="5332" b="0" i="0" kern="1200" spc="-200">
                <a:solidFill>
                  <a:srgbClr val="132433"/>
                </a:solidFill>
                <a:latin typeface="Oswald Medium" pitchFamily="2" charset="77"/>
                <a:ea typeface="Roboto" panose="02000000000000000000" pitchFamily="2" charset="0"/>
                <a:cs typeface="Roboto" panose="02000000000000000000" pitchFamily="2" charset="0"/>
              </a:defRPr>
            </a:lvl1pPr>
          </a:lstStyle>
          <a:p>
            <a:r>
              <a:rPr lang="en-GB" sz="6600" dirty="0">
                <a:solidFill>
                  <a:schemeClr val="tx1"/>
                </a:solidFill>
                <a:latin typeface="Oswald Medium" panose="00000600000000000000" pitchFamily="2" charset="0"/>
              </a:rPr>
              <a:t>NEW: UCAS Widget</a:t>
            </a:r>
          </a:p>
        </p:txBody>
      </p:sp>
      <p:sp>
        <p:nvSpPr>
          <p:cNvPr id="5" name="TextBox 4">
            <a:extLst>
              <a:ext uri="{FF2B5EF4-FFF2-40B4-BE49-F238E27FC236}">
                <a16:creationId xmlns:a16="http://schemas.microsoft.com/office/drawing/2014/main" id="{F96CD384-6B82-F4BC-009F-C45D35197666}"/>
              </a:ext>
            </a:extLst>
          </p:cNvPr>
          <p:cNvSpPr txBox="1"/>
          <p:nvPr/>
        </p:nvSpPr>
        <p:spPr>
          <a:xfrm>
            <a:off x="396010" y="1977748"/>
            <a:ext cx="6469453" cy="3508653"/>
          </a:xfrm>
          <a:prstGeom prst="rect">
            <a:avLst/>
          </a:prstGeom>
          <a:noFill/>
        </p:spPr>
        <p:txBody>
          <a:bodyPr wrap="square" rtlCol="0">
            <a:spAutoFit/>
          </a:bodyPr>
          <a:lstStyle/>
          <a:p>
            <a:r>
              <a:rPr lang="en-GB" sz="2000" dirty="0">
                <a:latin typeface="Roboto Light" panose="02000000000000000000" pitchFamily="2" charset="0"/>
                <a:ea typeface="Roboto Light" panose="02000000000000000000" pitchFamily="2" charset="0"/>
                <a:cs typeface="Roboto Light" panose="02000000000000000000" pitchFamily="2" charset="0"/>
              </a:rPr>
              <a:t>The newly updated UCAS widget can be hosted on your school or college’s website or Virtual Learning Environment (VLE) to link your students and parents to relevant pages on ucas.com.</a:t>
            </a:r>
          </a:p>
          <a:p>
            <a:endParaRPr lang="en-GB" sz="2000" dirty="0">
              <a:latin typeface="Roboto Light" panose="02000000000000000000" pitchFamily="2" charset="0"/>
              <a:ea typeface="Roboto Light" panose="02000000000000000000" pitchFamily="2" charset="0"/>
              <a:cs typeface="Roboto Light" panose="02000000000000000000" pitchFamily="2" charset="0"/>
            </a:endParaRPr>
          </a:p>
          <a:p>
            <a:r>
              <a:rPr lang="en-GB" sz="2000" dirty="0">
                <a:latin typeface="Roboto Light" panose="02000000000000000000" pitchFamily="2" charset="0"/>
                <a:ea typeface="Roboto Light" panose="02000000000000000000" pitchFamily="2" charset="0"/>
                <a:cs typeface="Roboto Light" panose="02000000000000000000" pitchFamily="2" charset="0"/>
              </a:rPr>
              <a:t>From starting research to comparing different pathways the widget enables the user to go direct to relevant pages for help and guidance.</a:t>
            </a:r>
          </a:p>
          <a:p>
            <a:endParaRPr lang="en-GB" sz="2000" dirty="0">
              <a:latin typeface="Roboto Light" panose="02000000000000000000" pitchFamily="2" charset="0"/>
              <a:ea typeface="Roboto Light" panose="02000000000000000000" pitchFamily="2" charset="0"/>
              <a:cs typeface="Roboto Light" panose="02000000000000000000" pitchFamily="2" charset="0"/>
            </a:endParaRPr>
          </a:p>
          <a:p>
            <a:r>
              <a:rPr lang="en-GB" sz="2000" dirty="0">
                <a:latin typeface="Roboto Light" panose="02000000000000000000" pitchFamily="2" charset="0"/>
                <a:ea typeface="Roboto Light" panose="02000000000000000000" pitchFamily="2" charset="0"/>
                <a:cs typeface="Roboto Light" panose="02000000000000000000" pitchFamily="2" charset="0"/>
              </a:rPr>
              <a:t>Find out more: </a:t>
            </a:r>
            <a:r>
              <a:rPr lang="en-GB" sz="2000" b="1" dirty="0">
                <a:latin typeface="Roboto Light" panose="02000000000000000000" pitchFamily="2" charset="0"/>
                <a:ea typeface="Roboto Light" panose="02000000000000000000" pitchFamily="2" charset="0"/>
                <a:cs typeface="Roboto Light" panose="02000000000000000000" pitchFamily="2" charset="0"/>
              </a:rPr>
              <a:t>www.ucas.com/widget</a:t>
            </a:r>
          </a:p>
          <a:p>
            <a:endParaRPr lang="en-GB" sz="22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Rectangle 5">
            <a:extLst>
              <a:ext uri="{FF2B5EF4-FFF2-40B4-BE49-F238E27FC236}">
                <a16:creationId xmlns:a16="http://schemas.microsoft.com/office/drawing/2014/main" id="{59089569-4240-5B4C-B30F-9FD5F17407B7}"/>
              </a:ext>
            </a:extLst>
          </p:cNvPr>
          <p:cNvSpPr/>
          <p:nvPr/>
        </p:nvSpPr>
        <p:spPr>
          <a:xfrm>
            <a:off x="0" y="5752214"/>
            <a:ext cx="12192000" cy="10943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descr="A white letter on a black background&#10;&#10;Description automatically generated">
            <a:extLst>
              <a:ext uri="{FF2B5EF4-FFF2-40B4-BE49-F238E27FC236}">
                <a16:creationId xmlns:a16="http://schemas.microsoft.com/office/drawing/2014/main" id="{D7EEF86A-C97C-5C67-E73C-FA4682AA0359}"/>
              </a:ext>
            </a:extLst>
          </p:cNvPr>
          <p:cNvPicPr>
            <a:picLocks noChangeAspect="1"/>
          </p:cNvPicPr>
          <p:nvPr/>
        </p:nvPicPr>
        <p:blipFill>
          <a:blip r:embed="rId4"/>
          <a:stretch>
            <a:fillRect/>
          </a:stretch>
        </p:blipFill>
        <p:spPr>
          <a:xfrm>
            <a:off x="10229055" y="6080682"/>
            <a:ext cx="1458097" cy="437429"/>
          </a:xfrm>
          <a:prstGeom prst="rect">
            <a:avLst/>
          </a:prstGeom>
        </p:spPr>
      </p:pic>
    </p:spTree>
    <p:extLst>
      <p:ext uri="{BB962C8B-B14F-4D97-AF65-F5344CB8AC3E}">
        <p14:creationId xmlns:p14="http://schemas.microsoft.com/office/powerpoint/2010/main" val="183042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3C0215F-F8A6-DF88-B024-F42723AE64C4}"/>
              </a:ext>
            </a:extLst>
          </p:cNvPr>
          <p:cNvSpPr txBox="1">
            <a:spLocks/>
          </p:cNvSpPr>
          <p:nvPr/>
        </p:nvSpPr>
        <p:spPr>
          <a:xfrm>
            <a:off x="404572" y="466008"/>
            <a:ext cx="11212184" cy="1327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solidFill>
                  <a:schemeClr val="bg1"/>
                </a:solidFill>
                <a:latin typeface="Oswald Medium" panose="00000600000000000000" pitchFamily="2" charset="0"/>
              </a:rPr>
              <a:t>The student journey</a:t>
            </a:r>
          </a:p>
        </p:txBody>
      </p:sp>
      <p:cxnSp>
        <p:nvCxnSpPr>
          <p:cNvPr id="3" name="Straight Connector 2">
            <a:extLst>
              <a:ext uri="{FF2B5EF4-FFF2-40B4-BE49-F238E27FC236}">
                <a16:creationId xmlns:a16="http://schemas.microsoft.com/office/drawing/2014/main" id="{3406C244-75AF-9A5D-B958-D7E4DA530F4D}"/>
              </a:ext>
              <a:ext uri="{C183D7F6-B498-43B3-948B-1728B52AA6E4}">
                <adec:decorative xmlns:adec="http://schemas.microsoft.com/office/drawing/2017/decorative" val="1"/>
              </a:ext>
            </a:extLst>
          </p:cNvPr>
          <p:cNvCxnSpPr>
            <a:cxnSpLocks/>
          </p:cNvCxnSpPr>
          <p:nvPr/>
        </p:nvCxnSpPr>
        <p:spPr>
          <a:xfrm>
            <a:off x="3256236" y="2725092"/>
            <a:ext cx="0" cy="473754"/>
          </a:xfrm>
          <a:prstGeom prst="line">
            <a:avLst/>
          </a:prstGeom>
          <a:ln w="28575"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C74FF54-792E-84F3-CE1C-3776AEC5BFA6}"/>
              </a:ext>
              <a:ext uri="{C183D7F6-B498-43B3-948B-1728B52AA6E4}">
                <adec:decorative xmlns:adec="http://schemas.microsoft.com/office/drawing/2017/decorative" val="1"/>
              </a:ext>
            </a:extLst>
          </p:cNvPr>
          <p:cNvCxnSpPr>
            <a:cxnSpLocks/>
          </p:cNvCxnSpPr>
          <p:nvPr/>
        </p:nvCxnSpPr>
        <p:spPr>
          <a:xfrm>
            <a:off x="8135345" y="3370332"/>
            <a:ext cx="0" cy="1414850"/>
          </a:xfrm>
          <a:prstGeom prst="line">
            <a:avLst/>
          </a:prstGeom>
          <a:ln w="28575"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91AECD0-4618-A80F-6A05-A1DE8CFFF6D4}"/>
              </a:ext>
            </a:extLst>
          </p:cNvPr>
          <p:cNvSpPr txBox="1"/>
          <p:nvPr/>
        </p:nvSpPr>
        <p:spPr>
          <a:xfrm>
            <a:off x="10060152" y="3592802"/>
            <a:ext cx="1319480" cy="931636"/>
          </a:xfrm>
          <a:prstGeom prst="roundRect">
            <a:avLst/>
          </a:prstGeom>
          <a:noFill/>
          <a:ln w="25400">
            <a:solidFill>
              <a:srgbClr val="F3756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Make an application</a:t>
            </a:r>
          </a:p>
        </p:txBody>
      </p:sp>
      <p:sp>
        <p:nvSpPr>
          <p:cNvPr id="6" name="TextBox 5">
            <a:extLst>
              <a:ext uri="{FF2B5EF4-FFF2-40B4-BE49-F238E27FC236}">
                <a16:creationId xmlns:a16="http://schemas.microsoft.com/office/drawing/2014/main" id="{D4470E38-6FCB-4721-D1A5-5D508D53BE86}"/>
              </a:ext>
            </a:extLst>
          </p:cNvPr>
          <p:cNvSpPr txBox="1"/>
          <p:nvPr/>
        </p:nvSpPr>
        <p:spPr>
          <a:xfrm>
            <a:off x="8387714" y="3592803"/>
            <a:ext cx="1205995" cy="931636"/>
          </a:xfrm>
          <a:prstGeom prst="roundRect">
            <a:avLst/>
          </a:prstGeom>
          <a:noFill/>
          <a:ln w="25400">
            <a:solidFill>
              <a:srgbClr val="15BCBC"/>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Search </a:t>
            </a:r>
            <a:br>
              <a:rPr lang="en-GB" sz="1524">
                <a:solidFill>
                  <a:schemeClr val="bg1"/>
                </a:solidFill>
                <a:latin typeface="Roboto" panose="02000000000000000000" pitchFamily="2" charset="0"/>
                <a:ea typeface="Roboto" panose="02000000000000000000" pitchFamily="2" charset="0"/>
                <a:cs typeface="Roboto" panose="02000000000000000000" pitchFamily="2" charset="0"/>
              </a:rPr>
            </a:b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for vacancies</a:t>
            </a:r>
          </a:p>
        </p:txBody>
      </p:sp>
      <p:sp>
        <p:nvSpPr>
          <p:cNvPr id="7" name="TextBox 6">
            <a:extLst>
              <a:ext uri="{FF2B5EF4-FFF2-40B4-BE49-F238E27FC236}">
                <a16:creationId xmlns:a16="http://schemas.microsoft.com/office/drawing/2014/main" id="{CDF759FE-84FB-E748-BCFB-4BA5EEA158C8}"/>
              </a:ext>
            </a:extLst>
          </p:cNvPr>
          <p:cNvSpPr txBox="1"/>
          <p:nvPr/>
        </p:nvSpPr>
        <p:spPr>
          <a:xfrm>
            <a:off x="5831768" y="4854959"/>
            <a:ext cx="4793465" cy="1048985"/>
          </a:xfrm>
          <a:prstGeom prst="roundRect">
            <a:avLst/>
          </a:prstGeom>
          <a:solidFill>
            <a:srgbClr val="132433"/>
          </a:solidFill>
          <a:ln w="25400">
            <a:solidFill>
              <a:srgbClr val="ED288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b="1">
                <a:solidFill>
                  <a:schemeClr val="bg1"/>
                </a:solidFill>
                <a:latin typeface="Roboto" panose="02000000000000000000" pitchFamily="2" charset="0"/>
                <a:ea typeface="Roboto" panose="02000000000000000000" pitchFamily="2" charset="0"/>
                <a:cs typeface="Roboto" panose="02000000000000000000" pitchFamily="2" charset="0"/>
              </a:rPr>
              <a:t>Everything in one place</a:t>
            </a:r>
          </a:p>
          <a:p>
            <a:pPr algn="ctr"/>
            <a:r>
              <a:rPr lang="en-GB" sz="1500">
                <a:solidFill>
                  <a:schemeClr val="bg1"/>
                </a:solidFill>
                <a:latin typeface="Roboto"/>
                <a:ea typeface="Roboto"/>
                <a:cs typeface="Roboto"/>
              </a:rPr>
              <a:t>Understand the options and access the </a:t>
            </a:r>
          </a:p>
          <a:p>
            <a:pPr algn="ctr"/>
            <a:r>
              <a:rPr lang="en-GB" sz="1500">
                <a:solidFill>
                  <a:schemeClr val="bg1"/>
                </a:solidFill>
                <a:latin typeface="Roboto"/>
                <a:ea typeface="Roboto"/>
                <a:cs typeface="Roboto"/>
              </a:rPr>
              <a:t>latest advice and guidance. </a:t>
            </a:r>
            <a:endParaRPr lang="en-GB"/>
          </a:p>
        </p:txBody>
      </p:sp>
      <p:sp>
        <p:nvSpPr>
          <p:cNvPr id="8" name="TextBox 7">
            <a:extLst>
              <a:ext uri="{FF2B5EF4-FFF2-40B4-BE49-F238E27FC236}">
                <a16:creationId xmlns:a16="http://schemas.microsoft.com/office/drawing/2014/main" id="{CDB0D4DA-4DEB-E54F-E65F-0F3B9EB76DE0}"/>
              </a:ext>
            </a:extLst>
          </p:cNvPr>
          <p:cNvSpPr txBox="1"/>
          <p:nvPr/>
        </p:nvSpPr>
        <p:spPr>
          <a:xfrm>
            <a:off x="6601789" y="3592803"/>
            <a:ext cx="1319480" cy="931636"/>
          </a:xfrm>
          <a:prstGeom prst="roundRect">
            <a:avLst/>
          </a:prstGeom>
          <a:noFill/>
          <a:ln w="25400">
            <a:solidFill>
              <a:srgbClr val="00AEEF"/>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Build a profile</a:t>
            </a:r>
          </a:p>
        </p:txBody>
      </p:sp>
      <p:sp>
        <p:nvSpPr>
          <p:cNvPr id="9" name="TextBox 8">
            <a:extLst>
              <a:ext uri="{FF2B5EF4-FFF2-40B4-BE49-F238E27FC236}">
                <a16:creationId xmlns:a16="http://schemas.microsoft.com/office/drawing/2014/main" id="{FDD8F222-BFEB-7B9D-087A-4960A449AD7D}"/>
              </a:ext>
            </a:extLst>
          </p:cNvPr>
          <p:cNvSpPr txBox="1"/>
          <p:nvPr/>
        </p:nvSpPr>
        <p:spPr>
          <a:xfrm>
            <a:off x="4382420" y="3592813"/>
            <a:ext cx="1815603" cy="931636"/>
          </a:xfrm>
          <a:prstGeom prst="roundRect">
            <a:avLst/>
          </a:prstGeom>
          <a:noFill/>
          <a:ln w="25400">
            <a:solidFill>
              <a:srgbClr val="706CB2"/>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Explore undergraduate &amp; apprenticeships</a:t>
            </a:r>
          </a:p>
        </p:txBody>
      </p:sp>
      <p:sp>
        <p:nvSpPr>
          <p:cNvPr id="10" name="Rounded Rectangle 20" descr="Student sat on a sofa using her laptop">
            <a:extLst>
              <a:ext uri="{FF2B5EF4-FFF2-40B4-BE49-F238E27FC236}">
                <a16:creationId xmlns:a16="http://schemas.microsoft.com/office/drawing/2014/main" id="{4B4A969A-36D0-BF69-9F53-E3635538E0BC}"/>
              </a:ext>
            </a:extLst>
          </p:cNvPr>
          <p:cNvSpPr/>
          <p:nvPr/>
        </p:nvSpPr>
        <p:spPr>
          <a:xfrm flipH="1">
            <a:off x="5169175" y="1595196"/>
            <a:ext cx="1883003" cy="1048984"/>
          </a:xfrm>
          <a:prstGeom prst="roundRect">
            <a:avLst/>
          </a:prstGeom>
          <a:blipFill>
            <a:blip r:embed="rId2"/>
            <a:stretch>
              <a:fillRect/>
            </a:stretch>
          </a:blipFill>
          <a:ln w="25400" cap="flat">
            <a:solidFill>
              <a:srgbClr val="ED2881"/>
            </a:solid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l"/>
            <a:endParaRPr lang="en-GB" sz="2286"/>
          </a:p>
        </p:txBody>
      </p:sp>
      <p:sp>
        <p:nvSpPr>
          <p:cNvPr id="11" name="TextBox 10">
            <a:extLst>
              <a:ext uri="{FF2B5EF4-FFF2-40B4-BE49-F238E27FC236}">
                <a16:creationId xmlns:a16="http://schemas.microsoft.com/office/drawing/2014/main" id="{0E3AEE33-50D3-F94B-BB56-D3BB715F0714}"/>
              </a:ext>
            </a:extLst>
          </p:cNvPr>
          <p:cNvSpPr txBox="1"/>
          <p:nvPr/>
        </p:nvSpPr>
        <p:spPr>
          <a:xfrm>
            <a:off x="1008170" y="1595200"/>
            <a:ext cx="4496133" cy="1048985"/>
          </a:xfrm>
          <a:prstGeom prst="roundRect">
            <a:avLst/>
          </a:prstGeom>
          <a:solidFill>
            <a:srgbClr val="132433"/>
          </a:solidFill>
          <a:ln w="25400">
            <a:solidFill>
              <a:srgbClr val="ED288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b="1">
                <a:solidFill>
                  <a:schemeClr val="bg1"/>
                </a:solidFill>
                <a:latin typeface="Roboto" panose="02000000000000000000" pitchFamily="2" charset="0"/>
                <a:ea typeface="Roboto" panose="02000000000000000000" pitchFamily="2" charset="0"/>
                <a:cs typeface="Roboto" panose="02000000000000000000" pitchFamily="2" charset="0"/>
              </a:rPr>
              <a:t>Smart Alerts </a:t>
            </a:r>
          </a:p>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Student defines interests and can sign up to get matched to potential employers in their area.</a:t>
            </a:r>
          </a:p>
        </p:txBody>
      </p:sp>
      <p:sp>
        <p:nvSpPr>
          <p:cNvPr id="12" name="TextBox 11">
            <a:extLst>
              <a:ext uri="{FF2B5EF4-FFF2-40B4-BE49-F238E27FC236}">
                <a16:creationId xmlns:a16="http://schemas.microsoft.com/office/drawing/2014/main" id="{0F857CA4-2A89-153D-D443-337EFFEAA2F0}"/>
              </a:ext>
            </a:extLst>
          </p:cNvPr>
          <p:cNvSpPr txBox="1"/>
          <p:nvPr/>
        </p:nvSpPr>
        <p:spPr>
          <a:xfrm>
            <a:off x="2596496" y="3598163"/>
            <a:ext cx="1319480" cy="931636"/>
          </a:xfrm>
          <a:prstGeom prst="roundRect">
            <a:avLst/>
          </a:prstGeom>
          <a:noFill/>
          <a:ln w="25400">
            <a:solidFill>
              <a:srgbClr val="FCAF17"/>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Student </a:t>
            </a:r>
            <a:br>
              <a:rPr lang="en-GB" sz="1524">
                <a:solidFill>
                  <a:schemeClr val="bg1"/>
                </a:solidFill>
                <a:latin typeface="Roboto" panose="02000000000000000000" pitchFamily="2" charset="0"/>
                <a:ea typeface="Roboto" panose="02000000000000000000" pitchFamily="2" charset="0"/>
                <a:cs typeface="Roboto" panose="02000000000000000000" pitchFamily="2" charset="0"/>
              </a:rPr>
            </a:b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registers in UCAS Hub</a:t>
            </a:r>
          </a:p>
        </p:txBody>
      </p:sp>
      <p:sp>
        <p:nvSpPr>
          <p:cNvPr id="13" name="TextBox 12">
            <a:extLst>
              <a:ext uri="{FF2B5EF4-FFF2-40B4-BE49-F238E27FC236}">
                <a16:creationId xmlns:a16="http://schemas.microsoft.com/office/drawing/2014/main" id="{96B881DE-7798-800B-3C3F-CF2709402BB9}"/>
              </a:ext>
            </a:extLst>
          </p:cNvPr>
          <p:cNvSpPr txBox="1"/>
          <p:nvPr/>
        </p:nvSpPr>
        <p:spPr>
          <a:xfrm>
            <a:off x="307193" y="3592812"/>
            <a:ext cx="1885536" cy="931630"/>
          </a:xfrm>
          <a:prstGeom prst="roundRect">
            <a:avLst/>
          </a:prstGeom>
          <a:noFill/>
          <a:ln w="25400">
            <a:solidFill>
              <a:srgbClr val="57BF93"/>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a:solidFill>
                  <a:schemeClr val="bg1"/>
                </a:solidFill>
                <a:latin typeface="Roboto" panose="02000000000000000000" pitchFamily="2" charset="0"/>
                <a:ea typeface="Roboto" panose="02000000000000000000" pitchFamily="2" charset="0"/>
                <a:cs typeface="Roboto" panose="02000000000000000000" pitchFamily="2" charset="0"/>
              </a:rPr>
              <a:t>Advisers signpost students to the UCAS Hub</a:t>
            </a:r>
          </a:p>
        </p:txBody>
      </p:sp>
      <p:cxnSp>
        <p:nvCxnSpPr>
          <p:cNvPr id="15" name="Straight Arrow Connector 14" descr="Arrow pointing right showing year / timeline">
            <a:extLst>
              <a:ext uri="{FF2B5EF4-FFF2-40B4-BE49-F238E27FC236}">
                <a16:creationId xmlns:a16="http://schemas.microsoft.com/office/drawing/2014/main" id="{BE548661-65D4-0826-DB87-B36C64A6D9BE}"/>
              </a:ext>
            </a:extLst>
          </p:cNvPr>
          <p:cNvCxnSpPr/>
          <p:nvPr/>
        </p:nvCxnSpPr>
        <p:spPr>
          <a:xfrm>
            <a:off x="123788" y="3265654"/>
            <a:ext cx="11574483"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descr="A white letter on a black background&#10;&#10;Description automatically generated">
            <a:extLst>
              <a:ext uri="{FF2B5EF4-FFF2-40B4-BE49-F238E27FC236}">
                <a16:creationId xmlns:a16="http://schemas.microsoft.com/office/drawing/2014/main" id="{116B7478-3F1B-DC89-DA1E-FFAF9A1E8C62}"/>
              </a:ext>
            </a:extLst>
          </p:cNvPr>
          <p:cNvPicPr>
            <a:picLocks noChangeAspect="1"/>
          </p:cNvPicPr>
          <p:nvPr/>
        </p:nvPicPr>
        <p:blipFill>
          <a:blip r:embed="rId3"/>
          <a:stretch>
            <a:fillRect/>
          </a:stretch>
        </p:blipFill>
        <p:spPr>
          <a:xfrm>
            <a:off x="10275379" y="6173277"/>
            <a:ext cx="1458097" cy="437429"/>
          </a:xfrm>
          <a:prstGeom prst="rect">
            <a:avLst/>
          </a:prstGeom>
        </p:spPr>
      </p:pic>
    </p:spTree>
    <p:extLst>
      <p:ext uri="{BB962C8B-B14F-4D97-AF65-F5344CB8AC3E}">
        <p14:creationId xmlns:p14="http://schemas.microsoft.com/office/powerpoint/2010/main" val="326312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Placeholder 5">
            <a:extLst>
              <a:ext uri="{FF2B5EF4-FFF2-40B4-BE49-F238E27FC236}">
                <a16:creationId xmlns:a16="http://schemas.microsoft.com/office/drawing/2014/main" id="{EE607E83-FD8A-01DE-EDA7-6F6014709AAB}"/>
              </a:ext>
            </a:extLst>
          </p:cNvPr>
          <p:cNvPicPr>
            <a:picLocks noChangeAspect="1"/>
          </p:cNvPicPr>
          <p:nvPr/>
        </p:nvPicPr>
        <p:blipFill rotWithShape="1">
          <a:blip r:embed="rId2">
            <a:extLst>
              <a:ext uri="{28A0092B-C50C-407E-A947-70E740481C1C}">
                <a14:useLocalDpi xmlns:a14="http://schemas.microsoft.com/office/drawing/2010/main" val="0"/>
              </a:ext>
            </a:extLst>
          </a:blip>
          <a:srcRect t="17295"/>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id="{2C7EF352-BF8A-A200-3C5F-E6AA6440D4EE}"/>
              </a:ext>
            </a:extLst>
          </p:cNvPr>
          <p:cNvSpPr/>
          <p:nvPr/>
        </p:nvSpPr>
        <p:spPr>
          <a:xfrm>
            <a:off x="0" y="5752214"/>
            <a:ext cx="12192000" cy="10943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A white letter on a black background&#10;&#10;Description automatically generated">
            <a:extLst>
              <a:ext uri="{FF2B5EF4-FFF2-40B4-BE49-F238E27FC236}">
                <a16:creationId xmlns:a16="http://schemas.microsoft.com/office/drawing/2014/main" id="{EE3BBC83-AA94-7AA2-0EE3-53B866B19952}"/>
              </a:ext>
            </a:extLst>
          </p:cNvPr>
          <p:cNvPicPr>
            <a:picLocks noChangeAspect="1"/>
          </p:cNvPicPr>
          <p:nvPr/>
        </p:nvPicPr>
        <p:blipFill>
          <a:blip r:embed="rId3"/>
          <a:stretch>
            <a:fillRect/>
          </a:stretch>
        </p:blipFill>
        <p:spPr>
          <a:xfrm>
            <a:off x="10229055" y="6080682"/>
            <a:ext cx="1458097" cy="437429"/>
          </a:xfrm>
          <a:prstGeom prst="rect">
            <a:avLst/>
          </a:prstGeom>
        </p:spPr>
      </p:pic>
      <p:sp>
        <p:nvSpPr>
          <p:cNvPr id="5" name="TextBox 4">
            <a:extLst>
              <a:ext uri="{FF2B5EF4-FFF2-40B4-BE49-F238E27FC236}">
                <a16:creationId xmlns:a16="http://schemas.microsoft.com/office/drawing/2014/main" id="{FECDEA78-9871-BA3D-EE5D-31A007D953D0}"/>
              </a:ext>
            </a:extLst>
          </p:cNvPr>
          <p:cNvSpPr txBox="1"/>
          <p:nvPr/>
        </p:nvSpPr>
        <p:spPr>
          <a:xfrm>
            <a:off x="-187927" y="6067460"/>
            <a:ext cx="7343639" cy="523220"/>
          </a:xfrm>
          <a:prstGeom prst="rect">
            <a:avLst/>
          </a:prstGeom>
          <a:noFill/>
        </p:spPr>
        <p:txBody>
          <a:bodyPr wrap="square" rtlCol="0">
            <a:spAutoFit/>
          </a:bodyPr>
          <a:lstStyle/>
          <a:p>
            <a:pPr algn="ctr"/>
            <a:r>
              <a:rPr lang="en-GB" sz="2800" dirty="0">
                <a:solidFill>
                  <a:schemeClr val="bg1"/>
                </a:solidFill>
                <a:latin typeface="Roboto" panose="02000000000000000000" pitchFamily="2" charset="0"/>
                <a:ea typeface="Roboto" panose="02000000000000000000" pitchFamily="2" charset="0"/>
                <a:cs typeface="Roboto" panose="02000000000000000000" pitchFamily="2" charset="0"/>
              </a:rPr>
              <a:t>Visit www.ucas.com/apprenticeships</a:t>
            </a:r>
          </a:p>
        </p:txBody>
      </p:sp>
    </p:spTree>
    <p:extLst>
      <p:ext uri="{BB962C8B-B14F-4D97-AF65-F5344CB8AC3E}">
        <p14:creationId xmlns:p14="http://schemas.microsoft.com/office/powerpoint/2010/main" val="94922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44A5-5B9B-4EF1-E66F-58B9BB473FD8}"/>
              </a:ext>
            </a:extLst>
          </p:cNvPr>
          <p:cNvSpPr>
            <a:spLocks noGrp="1"/>
          </p:cNvSpPr>
          <p:nvPr>
            <p:ph type="title"/>
          </p:nvPr>
        </p:nvSpPr>
        <p:spPr/>
        <p:txBody>
          <a:bodyPr/>
          <a:lstStyle/>
          <a:p>
            <a:r>
              <a:rPr lang="en-GB" sz="6000" dirty="0">
                <a:solidFill>
                  <a:srgbClr val="00B0F0"/>
                </a:solidFill>
                <a:latin typeface="Oswald Medium" panose="00000600000000000000" pitchFamily="2" charset="0"/>
                <a:ea typeface="Roboto Medium" panose="02000000000000000000" pitchFamily="2" charset="0"/>
                <a:cs typeface="Roboto Medium" panose="02000000000000000000" pitchFamily="2" charset="0"/>
              </a:rPr>
              <a:t>Overview</a:t>
            </a:r>
            <a:br>
              <a:rPr lang="en-GB" sz="6000" dirty="0">
                <a:solidFill>
                  <a:srgbClr val="00B0F0"/>
                </a:solidFill>
                <a:latin typeface="Oswald Medium" panose="00000600000000000000" pitchFamily="2" charset="0"/>
                <a:ea typeface="Roboto Medium" panose="02000000000000000000" pitchFamily="2" charset="0"/>
                <a:cs typeface="Roboto Medium" panose="02000000000000000000" pitchFamily="2" charset="0"/>
              </a:rPr>
            </a:br>
            <a:endParaRPr lang="en-GB" dirty="0"/>
          </a:p>
        </p:txBody>
      </p:sp>
      <p:sp>
        <p:nvSpPr>
          <p:cNvPr id="3" name="Text Placeholder 2">
            <a:extLst>
              <a:ext uri="{FF2B5EF4-FFF2-40B4-BE49-F238E27FC236}">
                <a16:creationId xmlns:a16="http://schemas.microsoft.com/office/drawing/2014/main" id="{1F6E4BD3-DDAE-07BF-B644-49E089521B1B}"/>
              </a:ext>
            </a:extLst>
          </p:cNvPr>
          <p:cNvSpPr>
            <a:spLocks noGrp="1"/>
          </p:cNvSpPr>
          <p:nvPr>
            <p:ph type="body" idx="1"/>
          </p:nvPr>
        </p:nvSpPr>
        <p:spPr>
          <a:xfrm>
            <a:off x="844550" y="3812381"/>
            <a:ext cx="10515600" cy="1500187"/>
          </a:xfrm>
        </p:spPr>
        <p:txBody>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The following guidance has been prepared to share with teachers, careers advisers and anyone else in the education sector supporting students, based in England, to make informed choices about their future.</a:t>
            </a:r>
          </a:p>
        </p:txBody>
      </p:sp>
      <p:pic>
        <p:nvPicPr>
          <p:cNvPr id="4" name="Picture 3" descr="A white letter on a black background&#10;&#10;Description automatically generated">
            <a:extLst>
              <a:ext uri="{FF2B5EF4-FFF2-40B4-BE49-F238E27FC236}">
                <a16:creationId xmlns:a16="http://schemas.microsoft.com/office/drawing/2014/main" id="{EE4A3431-7849-2C29-D594-5C75A80A22EC}"/>
              </a:ext>
            </a:extLst>
          </p:cNvPr>
          <p:cNvPicPr>
            <a:picLocks noChangeAspect="1"/>
          </p:cNvPicPr>
          <p:nvPr/>
        </p:nvPicPr>
        <p:blipFill>
          <a:blip r:embed="rId2"/>
          <a:stretch>
            <a:fillRect/>
          </a:stretch>
        </p:blipFill>
        <p:spPr>
          <a:xfrm>
            <a:off x="10317890" y="399600"/>
            <a:ext cx="1458097" cy="437429"/>
          </a:xfrm>
          <a:prstGeom prst="rect">
            <a:avLst/>
          </a:prstGeom>
        </p:spPr>
      </p:pic>
    </p:spTree>
    <p:extLst>
      <p:ext uri="{BB962C8B-B14F-4D97-AF65-F5344CB8AC3E}">
        <p14:creationId xmlns:p14="http://schemas.microsoft.com/office/powerpoint/2010/main" val="79391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397A319-7BD4-9E92-36CB-596DB94B1901}"/>
              </a:ext>
            </a:extLst>
          </p:cNvPr>
          <p:cNvSpPr txBox="1">
            <a:spLocks/>
          </p:cNvSpPr>
          <p:nvPr/>
        </p:nvSpPr>
        <p:spPr>
          <a:xfrm>
            <a:off x="4776342" y="775296"/>
            <a:ext cx="10148888" cy="1358901"/>
          </a:xfrm>
          <a:prstGeom prst="rect">
            <a:avLst/>
          </a:prstGeom>
        </p:spPr>
        <p:txBody>
          <a:bodyPr vert="horz" lIns="0" tIns="0" rIns="0" bIns="0" rtlCol="0" anchor="t" anchorCtr="0">
            <a:normAutofit fontScale="47500" lnSpcReduction="20000"/>
          </a:bodyPr>
          <a:lstStyle>
            <a:lvl1pPr algn="l" defTabSz="914400" rtl="0" eaLnBrk="1" latinLnBrk="0" hangingPunct="1">
              <a:lnSpc>
                <a:spcPct val="90000"/>
              </a:lnSpc>
              <a:spcBef>
                <a:spcPct val="0"/>
              </a:spcBef>
              <a:buNone/>
              <a:defRPr sz="7200" b="0" i="0" kern="1200">
                <a:solidFill>
                  <a:schemeClr val="tx1"/>
                </a:solidFill>
                <a:latin typeface="Mongoose Medium" panose="02000000000000000000" pitchFamily="2" charset="77"/>
                <a:ea typeface="+mj-ea"/>
                <a:cs typeface="+mj-cs"/>
              </a:defRPr>
            </a:lvl1pPr>
          </a:lstStyle>
          <a:p>
            <a:pPr>
              <a:lnSpc>
                <a:spcPct val="120000"/>
              </a:lnSpc>
            </a:pPr>
            <a:br>
              <a:rPr lang="en-GB" dirty="0"/>
            </a:br>
            <a:endParaRPr lang="en-GB" sz="11000" dirty="0">
              <a:solidFill>
                <a:srgbClr val="7030A0"/>
              </a:solidFill>
              <a:latin typeface="Oswald Medium" panose="00000600000000000000" pitchFamily="2" charset="0"/>
            </a:endParaRPr>
          </a:p>
        </p:txBody>
      </p:sp>
      <p:sp>
        <p:nvSpPr>
          <p:cNvPr id="3" name="Text Placeholder 2">
            <a:extLst>
              <a:ext uri="{FF2B5EF4-FFF2-40B4-BE49-F238E27FC236}">
                <a16:creationId xmlns:a16="http://schemas.microsoft.com/office/drawing/2014/main" id="{80943B8D-D316-67D6-9240-E4EDFE2604E8}"/>
              </a:ext>
            </a:extLst>
          </p:cNvPr>
          <p:cNvSpPr txBox="1">
            <a:spLocks/>
          </p:cNvSpPr>
          <p:nvPr/>
        </p:nvSpPr>
        <p:spPr>
          <a:xfrm>
            <a:off x="5165037" y="1102308"/>
            <a:ext cx="6312260" cy="5309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dirty="0">
                <a:solidFill>
                  <a:srgbClr val="00B0F0"/>
                </a:solidFill>
                <a:latin typeface="Oswald Medium" panose="00000600000000000000" pitchFamily="2" charset="0"/>
                <a:ea typeface="Roboto Medium" panose="02000000000000000000" pitchFamily="2" charset="0"/>
                <a:cs typeface="Roboto Medium" panose="02000000000000000000" pitchFamily="2" charset="0"/>
              </a:rPr>
              <a:t>Contents</a:t>
            </a:r>
          </a:p>
          <a:p>
            <a:pPr marL="0" indent="0">
              <a:buFont typeface="Arial" panose="020B0604020202020204" pitchFamily="34" charset="0"/>
              <a:buNone/>
            </a:pPr>
            <a:endParaRPr lang="en-GB" sz="800" dirty="0"/>
          </a:p>
          <a:p>
            <a:pPr marL="0" indent="0">
              <a:buFont typeface="Arial" panose="020B0604020202020204" pitchFamily="34" charset="0"/>
              <a:buNone/>
            </a:pPr>
            <a:r>
              <a:rPr lang="en-GB" sz="2400" b="1" dirty="0"/>
              <a:t>Part 1: </a:t>
            </a:r>
            <a:r>
              <a:rPr lang="en-GB" sz="2400" dirty="0"/>
              <a:t>What apprenticeships are, their benefits, and how they work.</a:t>
            </a:r>
          </a:p>
          <a:p>
            <a:pPr marL="0" indent="0">
              <a:buFont typeface="Arial" panose="020B0604020202020204" pitchFamily="34" charset="0"/>
              <a:buNone/>
            </a:pPr>
            <a:br>
              <a:rPr lang="en-GB" sz="2400" dirty="0"/>
            </a:br>
            <a:r>
              <a:rPr lang="en-GB" sz="2400" b="1" dirty="0"/>
              <a:t>Part 2: </a:t>
            </a:r>
            <a:r>
              <a:rPr lang="en-GB" sz="2400" dirty="0"/>
              <a:t>How to understand the different apprenticeship levels and the choice of roles available.</a:t>
            </a:r>
          </a:p>
          <a:p>
            <a:pPr marL="0" indent="0">
              <a:buFont typeface="Arial" panose="020B0604020202020204" pitchFamily="34" charset="0"/>
              <a:buNone/>
            </a:pPr>
            <a:br>
              <a:rPr lang="en-GB" sz="2400" dirty="0"/>
            </a:br>
            <a:r>
              <a:rPr lang="en-GB" sz="2400" b="1" dirty="0"/>
              <a:t>Part 3: </a:t>
            </a:r>
            <a:r>
              <a:rPr lang="en-GB" sz="2400" dirty="0"/>
              <a:t>How UCAS can help support advisers and their students explore apprenticeship pathways.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1064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10F3E4CD-F5FE-22A3-CCD5-CFC6F388B88E}"/>
              </a:ext>
            </a:extLst>
          </p:cNvPr>
          <p:cNvPicPr>
            <a:picLocks noChangeAspect="1"/>
          </p:cNvPicPr>
          <p:nvPr/>
        </p:nvPicPr>
        <p:blipFill rotWithShape="1">
          <a:blip r:embed="rId2">
            <a:extLst>
              <a:ext uri="{28A0092B-C50C-407E-A947-70E740481C1C}">
                <a14:useLocalDpi xmlns:a14="http://schemas.microsoft.com/office/drawing/2010/main" val="0"/>
              </a:ext>
            </a:extLst>
          </a:blip>
          <a:srcRect l="23780" t="6503" r="28040" b="6523"/>
          <a:stretch/>
        </p:blipFill>
        <p:spPr>
          <a:xfrm>
            <a:off x="0" y="0"/>
            <a:ext cx="5660571" cy="6856479"/>
          </a:xfrm>
          <a:prstGeom prst="rect">
            <a:avLst/>
          </a:prstGeom>
          <a:noFill/>
        </p:spPr>
      </p:pic>
      <p:sp>
        <p:nvSpPr>
          <p:cNvPr id="3" name="Text Placeholder 2">
            <a:extLst>
              <a:ext uri="{FF2B5EF4-FFF2-40B4-BE49-F238E27FC236}">
                <a16:creationId xmlns:a16="http://schemas.microsoft.com/office/drawing/2014/main" id="{41C9FA61-227D-0E07-802F-E87E534DDB3B}"/>
              </a:ext>
            </a:extLst>
          </p:cNvPr>
          <p:cNvSpPr txBox="1">
            <a:spLocks/>
          </p:cNvSpPr>
          <p:nvPr/>
        </p:nvSpPr>
        <p:spPr>
          <a:xfrm>
            <a:off x="5938345" y="2760651"/>
            <a:ext cx="5660571" cy="3353405"/>
          </a:xfrm>
          <a:prstGeom prst="rect">
            <a:avLst/>
          </a:prstGeom>
        </p:spPr>
        <p:txBody>
          <a:bodyPr vert="horz" lIns="91440" tIns="45720" rIns="91440" bIns="45720" rtlCol="0" anchor="ctr">
            <a:norm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marL="435437" indent="-435437">
              <a:lnSpc>
                <a:spcPct val="90000"/>
              </a:lnSpc>
              <a:buFont typeface="Arial" panose="020B0604020202020204" pitchFamily="34" charset="0"/>
              <a:buChar char="•"/>
            </a:pPr>
            <a:r>
              <a:rPr lang="en-GB" dirty="0">
                <a:latin typeface="Roboto Light" panose="02000000000000000000" pitchFamily="2" charset="0"/>
                <a:ea typeface="Roboto Light" panose="02000000000000000000" pitchFamily="2" charset="0"/>
                <a:cs typeface="Roboto Light" panose="02000000000000000000" pitchFamily="2" charset="0"/>
              </a:rPr>
              <a:t>It’s a real job where students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learn</a:t>
            </a:r>
            <a:r>
              <a:rPr lang="en-GB"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gain experience</a:t>
            </a:r>
            <a:r>
              <a:rPr lang="en-GB"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study for a qualification and</a:t>
            </a:r>
            <a:r>
              <a:rPr lang="en-GB"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get paid.</a:t>
            </a:r>
          </a:p>
          <a:p>
            <a:pPr marL="435437" indent="-435437">
              <a:lnSpc>
                <a:spcPct val="90000"/>
              </a:lnSpc>
              <a:buFont typeface="Arial" panose="020B0604020202020204" pitchFamily="34" charset="0"/>
              <a:buChar char="•"/>
            </a:pPr>
            <a:r>
              <a:rPr lang="en-GB" dirty="0">
                <a:latin typeface="Roboto Light" panose="02000000000000000000" pitchFamily="2" charset="0"/>
                <a:ea typeface="Roboto Light" panose="02000000000000000000" pitchFamily="2" charset="0"/>
                <a:cs typeface="Roboto Light" panose="02000000000000000000" pitchFamily="2" charset="0"/>
              </a:rPr>
              <a:t>An apprentice is an employee,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with a contract of employment </a:t>
            </a:r>
            <a:r>
              <a:rPr lang="en-GB" dirty="0">
                <a:latin typeface="Roboto Light" panose="02000000000000000000" pitchFamily="2" charset="0"/>
                <a:ea typeface="Roboto Light" panose="02000000000000000000" pitchFamily="2" charset="0"/>
                <a:cs typeface="Roboto Light" panose="02000000000000000000" pitchFamily="2" charset="0"/>
              </a:rPr>
              <a:t>and holiday leave.</a:t>
            </a:r>
          </a:p>
          <a:p>
            <a:pPr marL="435437" indent="-435437">
              <a:lnSpc>
                <a:spcPct val="90000"/>
              </a:lnSpc>
              <a:buFont typeface="Arial" panose="020B0604020202020204" pitchFamily="34" charset="0"/>
              <a:buChar char="•"/>
            </a:pPr>
            <a:r>
              <a:rPr lang="en-GB" dirty="0">
                <a:latin typeface="Roboto Light" panose="02000000000000000000" pitchFamily="2" charset="0"/>
                <a:ea typeface="Roboto Light" panose="02000000000000000000" pitchFamily="2" charset="0"/>
                <a:cs typeface="Roboto Light" panose="02000000000000000000" pitchFamily="2" charset="0"/>
              </a:rPr>
              <a:t>Over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650</a:t>
            </a:r>
            <a:r>
              <a:rPr lang="en-GB"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different apprenticeships </a:t>
            </a:r>
            <a:r>
              <a:rPr lang="en-GB" dirty="0">
                <a:latin typeface="Roboto Light" panose="02000000000000000000" pitchFamily="2" charset="0"/>
                <a:ea typeface="Roboto Light" panose="02000000000000000000" pitchFamily="2" charset="0"/>
                <a:cs typeface="Roboto Light" panose="02000000000000000000" pitchFamily="2" charset="0"/>
              </a:rPr>
              <a:t>available, from Nuclear Engineer to Architect to Digital Marketer. </a:t>
            </a:r>
          </a:p>
          <a:p>
            <a:pPr>
              <a:lnSpc>
                <a:spcPct val="90000"/>
              </a:lnSpc>
            </a:pPr>
            <a:endParaRPr lang="en-GB" sz="2381" dirty="0"/>
          </a:p>
        </p:txBody>
      </p:sp>
      <p:sp>
        <p:nvSpPr>
          <p:cNvPr id="4" name="Title 2">
            <a:extLst>
              <a:ext uri="{FF2B5EF4-FFF2-40B4-BE49-F238E27FC236}">
                <a16:creationId xmlns:a16="http://schemas.microsoft.com/office/drawing/2014/main" id="{8374FE0E-2426-7B5F-3B9E-B62C22AA057E}"/>
              </a:ext>
            </a:extLst>
          </p:cNvPr>
          <p:cNvSpPr txBox="1">
            <a:spLocks/>
          </p:cNvSpPr>
          <p:nvPr/>
        </p:nvSpPr>
        <p:spPr>
          <a:xfrm>
            <a:off x="6243145" y="0"/>
            <a:ext cx="5948855" cy="1327036"/>
          </a:xfrm>
          <a:prstGeom prst="rect">
            <a:avLst/>
          </a:prstGeom>
        </p:spPr>
        <p:txBody>
          <a:bodyPr wrap="none" anchor="t">
            <a:noAutofit/>
          </a:bodyPr>
          <a:lstStyle>
            <a:defPPr>
              <a:defRPr lang="en-US"/>
            </a:defPPr>
            <a:lvl1pPr marL="0" algn="l" defTabSz="609526" rtl="0" eaLnBrk="1" latinLnBrk="0" hangingPunct="1">
              <a:lnSpc>
                <a:spcPct val="90000"/>
              </a:lnSpc>
              <a:spcBef>
                <a:spcPct val="0"/>
              </a:spcBef>
              <a:buNone/>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endParaRPr lang="en-GB" sz="5400" dirty="0">
              <a:latin typeface="Oswald Medium" panose="00000600000000000000" pitchFamily="2" charset="0"/>
            </a:endParaRPr>
          </a:p>
          <a:p>
            <a:r>
              <a:rPr lang="en-GB" sz="6000" dirty="0">
                <a:latin typeface="Oswald Medium" panose="00000600000000000000" pitchFamily="2" charset="0"/>
              </a:rPr>
              <a:t>Part 1: What’s an </a:t>
            </a:r>
          </a:p>
          <a:p>
            <a:r>
              <a:rPr lang="en-GB" sz="6000" dirty="0">
                <a:latin typeface="Oswald Medium" panose="00000600000000000000" pitchFamily="2" charset="0"/>
              </a:rPr>
              <a:t>apprenticeship?</a:t>
            </a:r>
          </a:p>
        </p:txBody>
      </p:sp>
      <p:pic>
        <p:nvPicPr>
          <p:cNvPr id="5" name="Picture 4" descr="A white letter on a black background&#10;&#10;Description automatically generated">
            <a:extLst>
              <a:ext uri="{FF2B5EF4-FFF2-40B4-BE49-F238E27FC236}">
                <a16:creationId xmlns:a16="http://schemas.microsoft.com/office/drawing/2014/main" id="{C10B8A77-D56E-A9BF-441C-04C1AE58D111}"/>
              </a:ext>
            </a:extLst>
          </p:cNvPr>
          <p:cNvPicPr>
            <a:picLocks noChangeAspect="1"/>
          </p:cNvPicPr>
          <p:nvPr/>
        </p:nvPicPr>
        <p:blipFill>
          <a:blip r:embed="rId3"/>
          <a:stretch>
            <a:fillRect/>
          </a:stretch>
        </p:blipFill>
        <p:spPr>
          <a:xfrm>
            <a:off x="312653" y="340577"/>
            <a:ext cx="1458097" cy="437429"/>
          </a:xfrm>
          <a:prstGeom prst="rect">
            <a:avLst/>
          </a:prstGeom>
        </p:spPr>
      </p:pic>
    </p:spTree>
    <p:extLst>
      <p:ext uri="{BB962C8B-B14F-4D97-AF65-F5344CB8AC3E}">
        <p14:creationId xmlns:p14="http://schemas.microsoft.com/office/powerpoint/2010/main" val="211475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10F3E4CD-F5FE-22A3-CCD5-CFC6F388B88E}"/>
              </a:ext>
            </a:extLst>
          </p:cNvPr>
          <p:cNvPicPr>
            <a:picLocks noChangeAspect="1"/>
          </p:cNvPicPr>
          <p:nvPr/>
        </p:nvPicPr>
        <p:blipFill rotWithShape="1">
          <a:blip r:embed="rId2">
            <a:extLst>
              <a:ext uri="{28A0092B-C50C-407E-A947-70E740481C1C}">
                <a14:useLocalDpi xmlns:a14="http://schemas.microsoft.com/office/drawing/2010/main" val="0"/>
              </a:ext>
            </a:extLst>
          </a:blip>
          <a:srcRect l="37327" t="20564" r="26340" b="10293"/>
          <a:stretch/>
        </p:blipFill>
        <p:spPr>
          <a:xfrm>
            <a:off x="0" y="0"/>
            <a:ext cx="5660571" cy="6856479"/>
          </a:xfrm>
          <a:prstGeom prst="rect">
            <a:avLst/>
          </a:prstGeom>
          <a:noFill/>
        </p:spPr>
      </p:pic>
      <p:sp>
        <p:nvSpPr>
          <p:cNvPr id="3" name="Text Placeholder 2">
            <a:extLst>
              <a:ext uri="{FF2B5EF4-FFF2-40B4-BE49-F238E27FC236}">
                <a16:creationId xmlns:a16="http://schemas.microsoft.com/office/drawing/2014/main" id="{41C9FA61-227D-0E07-802F-E87E534DDB3B}"/>
              </a:ext>
            </a:extLst>
          </p:cNvPr>
          <p:cNvSpPr txBox="1">
            <a:spLocks/>
          </p:cNvSpPr>
          <p:nvPr/>
        </p:nvSpPr>
        <p:spPr>
          <a:xfrm>
            <a:off x="5917080" y="2633060"/>
            <a:ext cx="5660571" cy="4095828"/>
          </a:xfrm>
          <a:prstGeom prst="rect">
            <a:avLst/>
          </a:prstGeom>
        </p:spPr>
        <p:txBody>
          <a:bodyPr vert="horz" lIns="91440" tIns="45720" rIns="91440" bIns="45720" rtlCol="0" anchor="ctr">
            <a:norm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marL="342900" indent="-342900">
              <a:buClr>
                <a:srgbClr val="706CB2"/>
              </a:buClr>
              <a:buFont typeface="Arial" panose="020B0604020202020204" pitchFamily="34" charset="0"/>
              <a:buChar char="•"/>
            </a:pPr>
            <a:r>
              <a:rPr lang="en-GB" dirty="0">
                <a:latin typeface="Roboto Light" panose="02000000000000000000" pitchFamily="2" charset="0"/>
                <a:ea typeface="Roboto Light" panose="02000000000000000000" pitchFamily="2" charset="0"/>
                <a:cs typeface="Roboto Light" panose="02000000000000000000" pitchFamily="2" charset="0"/>
              </a:rPr>
              <a:t>Apprenticeships are funded by the Government and/or the employer so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apprentices don’t have loans or tuition fees</a:t>
            </a:r>
            <a:r>
              <a:rPr lang="en-GB" dirty="0">
                <a:latin typeface="Roboto Light" panose="02000000000000000000" pitchFamily="2" charset="0"/>
                <a:ea typeface="Roboto Light" panose="02000000000000000000" pitchFamily="2" charset="0"/>
                <a:cs typeface="Roboto Light" panose="02000000000000000000" pitchFamily="2" charset="0"/>
              </a:rPr>
              <a:t>.</a:t>
            </a:r>
          </a:p>
          <a:p>
            <a:pPr marL="342900" indent="-342900">
              <a:buClr>
                <a:srgbClr val="706CB2"/>
              </a:buClr>
              <a:buFont typeface="Arial" panose="020B0604020202020204" pitchFamily="34" charset="0"/>
              <a:buChar char="•"/>
            </a:pPr>
            <a:r>
              <a:rPr lang="en-GB" dirty="0">
                <a:latin typeface="Roboto Light" panose="02000000000000000000" pitchFamily="2" charset="0"/>
                <a:ea typeface="Roboto Light" panose="02000000000000000000" pitchFamily="2" charset="0"/>
                <a:cs typeface="Roboto Light" panose="02000000000000000000" pitchFamily="2" charset="0"/>
              </a:rPr>
              <a:t>Wages vary depending on the industry but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salaries can often be very competitive</a:t>
            </a:r>
            <a:r>
              <a:rPr lang="en-GB" dirty="0">
                <a:latin typeface="Roboto Light" panose="02000000000000000000" pitchFamily="2" charset="0"/>
                <a:ea typeface="Roboto Light" panose="02000000000000000000" pitchFamily="2" charset="0"/>
                <a:cs typeface="Roboto Light" panose="02000000000000000000" pitchFamily="2" charset="0"/>
              </a:rPr>
              <a:t>.</a:t>
            </a:r>
          </a:p>
          <a:p>
            <a:pPr marL="342900" indent="-342900">
              <a:buClr>
                <a:srgbClr val="706CB2"/>
              </a:buClr>
              <a:buFont typeface="Arial" panose="020B0604020202020204" pitchFamily="34" charset="0"/>
              <a:buChar char="•"/>
            </a:pPr>
            <a:r>
              <a:rPr lang="en-GB" dirty="0">
                <a:latin typeface="Roboto Light" panose="02000000000000000000" pitchFamily="2" charset="0"/>
                <a:ea typeface="Roboto Light" panose="02000000000000000000" pitchFamily="2" charset="0"/>
                <a:cs typeface="Roboto Light" panose="02000000000000000000" pitchFamily="2" charset="0"/>
              </a:rPr>
              <a:t>By the end of an apprenticeship, they’ll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have the right skills and knowledge </a:t>
            </a:r>
            <a:r>
              <a:rPr lang="en-GB" dirty="0">
                <a:latin typeface="Roboto Light" panose="02000000000000000000" pitchFamily="2" charset="0"/>
                <a:ea typeface="Roboto Light" panose="02000000000000000000" pitchFamily="2" charset="0"/>
                <a:cs typeface="Roboto Light" panose="02000000000000000000" pitchFamily="2" charset="0"/>
              </a:rPr>
              <a:t>needed for their chosen career.</a:t>
            </a:r>
          </a:p>
          <a:p>
            <a:pPr>
              <a:lnSpc>
                <a:spcPct val="90000"/>
              </a:lnSpc>
            </a:pPr>
            <a:endParaRPr lang="en-GB" sz="2381" dirty="0"/>
          </a:p>
        </p:txBody>
      </p:sp>
      <p:sp>
        <p:nvSpPr>
          <p:cNvPr id="4" name="Title 2">
            <a:extLst>
              <a:ext uri="{FF2B5EF4-FFF2-40B4-BE49-F238E27FC236}">
                <a16:creationId xmlns:a16="http://schemas.microsoft.com/office/drawing/2014/main" id="{8374FE0E-2426-7B5F-3B9E-B62C22AA057E}"/>
              </a:ext>
            </a:extLst>
          </p:cNvPr>
          <p:cNvSpPr txBox="1">
            <a:spLocks/>
          </p:cNvSpPr>
          <p:nvPr/>
        </p:nvSpPr>
        <p:spPr>
          <a:xfrm>
            <a:off x="6243145" y="0"/>
            <a:ext cx="5948855" cy="1327036"/>
          </a:xfrm>
          <a:prstGeom prst="rect">
            <a:avLst/>
          </a:prstGeom>
        </p:spPr>
        <p:txBody>
          <a:bodyPr wrap="none" anchor="t">
            <a:noAutofit/>
          </a:bodyPr>
          <a:lstStyle>
            <a:defPPr>
              <a:defRPr lang="en-US"/>
            </a:defPPr>
            <a:lvl1pPr marL="0" algn="l" defTabSz="609526" rtl="0" eaLnBrk="1" latinLnBrk="0" hangingPunct="1">
              <a:lnSpc>
                <a:spcPct val="90000"/>
              </a:lnSpc>
              <a:spcBef>
                <a:spcPct val="0"/>
              </a:spcBef>
              <a:buNone/>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endParaRPr lang="en-GB" sz="5400" dirty="0">
              <a:latin typeface="Oswald Medium" panose="00000600000000000000" pitchFamily="2" charset="0"/>
            </a:endParaRPr>
          </a:p>
          <a:p>
            <a:r>
              <a:rPr lang="en-GB" sz="6000" dirty="0">
                <a:latin typeface="Oswald Medium" panose="00000600000000000000" pitchFamily="2" charset="0"/>
              </a:rPr>
              <a:t>What are the </a:t>
            </a:r>
          </a:p>
          <a:p>
            <a:r>
              <a:rPr lang="en-GB" sz="6000" dirty="0">
                <a:latin typeface="Oswald Medium" panose="00000600000000000000" pitchFamily="2" charset="0"/>
              </a:rPr>
              <a:t>benefits?</a:t>
            </a:r>
          </a:p>
        </p:txBody>
      </p:sp>
    </p:spTree>
    <p:extLst>
      <p:ext uri="{BB962C8B-B14F-4D97-AF65-F5344CB8AC3E}">
        <p14:creationId xmlns:p14="http://schemas.microsoft.com/office/powerpoint/2010/main" val="243316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10F3E4CD-F5FE-22A3-CCD5-CFC6F388B88E}"/>
              </a:ext>
            </a:extLst>
          </p:cNvPr>
          <p:cNvPicPr>
            <a:picLocks noChangeAspect="1"/>
          </p:cNvPicPr>
          <p:nvPr/>
        </p:nvPicPr>
        <p:blipFill rotWithShape="1">
          <a:blip r:embed="rId2">
            <a:extLst>
              <a:ext uri="{28A0092B-C50C-407E-A947-70E740481C1C}">
                <a14:useLocalDpi xmlns:a14="http://schemas.microsoft.com/office/drawing/2010/main" val="0"/>
              </a:ext>
            </a:extLst>
          </a:blip>
          <a:srcRect l="23927" t="13988" r="28684" b="19"/>
          <a:stretch/>
        </p:blipFill>
        <p:spPr>
          <a:xfrm>
            <a:off x="0" y="0"/>
            <a:ext cx="5660571" cy="6856479"/>
          </a:xfrm>
          <a:prstGeom prst="rect">
            <a:avLst/>
          </a:prstGeom>
          <a:noFill/>
        </p:spPr>
      </p:pic>
      <p:sp>
        <p:nvSpPr>
          <p:cNvPr id="3" name="Text Placeholder 2">
            <a:extLst>
              <a:ext uri="{FF2B5EF4-FFF2-40B4-BE49-F238E27FC236}">
                <a16:creationId xmlns:a16="http://schemas.microsoft.com/office/drawing/2014/main" id="{41C9FA61-227D-0E07-802F-E87E534DDB3B}"/>
              </a:ext>
            </a:extLst>
          </p:cNvPr>
          <p:cNvSpPr txBox="1">
            <a:spLocks/>
          </p:cNvSpPr>
          <p:nvPr/>
        </p:nvSpPr>
        <p:spPr>
          <a:xfrm>
            <a:off x="5928820" y="2044061"/>
            <a:ext cx="5660571" cy="4183074"/>
          </a:xfrm>
          <a:prstGeom prst="rect">
            <a:avLst/>
          </a:prstGeom>
        </p:spPr>
        <p:txBody>
          <a:bodyPr vert="horz" lIns="91440" tIns="45720" rIns="91440" bIns="45720" rtlCol="0" anchor="ctr">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marL="489867" indent="-489867">
              <a:buFont typeface="+mj-lt"/>
              <a:buAutoNum type="arabicPeriod"/>
            </a:pPr>
            <a:r>
              <a:rPr lang="en-GB" dirty="0">
                <a:latin typeface="Roboto Light" panose="02000000000000000000" pitchFamily="2" charset="0"/>
                <a:ea typeface="Roboto Light" panose="02000000000000000000" pitchFamily="2" charset="0"/>
                <a:cs typeface="Roboto Light" panose="02000000000000000000" pitchFamily="2" charset="0"/>
              </a:rPr>
              <a:t>An apprenticeship takes between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one to six years to complete.</a:t>
            </a:r>
          </a:p>
          <a:p>
            <a:pPr marL="489867" indent="-489867">
              <a:buFont typeface="+mj-lt"/>
              <a:buAutoNum type="arabicPeriod"/>
            </a:pPr>
            <a:r>
              <a:rPr lang="en-GB" dirty="0">
                <a:latin typeface="Roboto Light" panose="02000000000000000000" pitchFamily="2" charset="0"/>
                <a:ea typeface="Roboto Light" panose="02000000000000000000" pitchFamily="2" charset="0"/>
                <a:cs typeface="Roboto Light" panose="02000000000000000000" pitchFamily="2" charset="0"/>
              </a:rPr>
              <a:t>Apprentices typically work for a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minimum of 30 hours a week </a:t>
            </a:r>
            <a:r>
              <a:rPr lang="en-GB" dirty="0">
                <a:latin typeface="Roboto Light" panose="02000000000000000000" pitchFamily="2" charset="0"/>
                <a:ea typeface="Roboto Light" panose="02000000000000000000" pitchFamily="2" charset="0"/>
                <a:cs typeface="Roboto Light" panose="02000000000000000000" pitchFamily="2" charset="0"/>
              </a:rPr>
              <a:t>(and most will work full time, between 37 – 40 hours per week). Part-time options are also available in some cases.</a:t>
            </a:r>
          </a:p>
          <a:p>
            <a:pPr marL="457200" indent="-457200">
              <a:buClr>
                <a:srgbClr val="706CB2"/>
              </a:buClr>
              <a:buFont typeface="+mj-lt"/>
              <a:buAutoNum type="arabicPeriod"/>
            </a:pPr>
            <a:r>
              <a:rPr lang="en-GB" dirty="0">
                <a:latin typeface="Roboto Light" panose="02000000000000000000" pitchFamily="2" charset="0"/>
                <a:ea typeface="Roboto Light" panose="02000000000000000000" pitchFamily="2" charset="0"/>
                <a:cs typeface="Roboto Light" panose="02000000000000000000" pitchFamily="2" charset="0"/>
              </a:rPr>
              <a:t>Apprentices have time away from their day-job </a:t>
            </a:r>
            <a:r>
              <a:rPr lang="en-GB" b="1" dirty="0">
                <a:solidFill>
                  <a:srgbClr val="00B0F0"/>
                </a:solidFill>
                <a:latin typeface="Roboto Light" panose="02000000000000000000" pitchFamily="2" charset="0"/>
                <a:ea typeface="Roboto Light" panose="02000000000000000000" pitchFamily="2" charset="0"/>
                <a:cs typeface="Roboto Light" panose="02000000000000000000" pitchFamily="2" charset="0"/>
              </a:rPr>
              <a:t>protected for study</a:t>
            </a:r>
            <a:r>
              <a:rPr lang="en-GB" dirty="0">
                <a:latin typeface="Roboto Light" panose="02000000000000000000" pitchFamily="2" charset="0"/>
                <a:ea typeface="Roboto Light" panose="02000000000000000000" pitchFamily="2" charset="0"/>
                <a:cs typeface="Roboto Light" panose="02000000000000000000" pitchFamily="2" charset="0"/>
              </a:rPr>
              <a:t>. This tends to equate to about a day a week and is also paid time. </a:t>
            </a:r>
            <a:endParaRPr lang="en-GB" dirty="0"/>
          </a:p>
        </p:txBody>
      </p:sp>
      <p:sp>
        <p:nvSpPr>
          <p:cNvPr id="4" name="Title 2">
            <a:extLst>
              <a:ext uri="{FF2B5EF4-FFF2-40B4-BE49-F238E27FC236}">
                <a16:creationId xmlns:a16="http://schemas.microsoft.com/office/drawing/2014/main" id="{8374FE0E-2426-7B5F-3B9E-B62C22AA057E}"/>
              </a:ext>
            </a:extLst>
          </p:cNvPr>
          <p:cNvSpPr txBox="1">
            <a:spLocks/>
          </p:cNvSpPr>
          <p:nvPr/>
        </p:nvSpPr>
        <p:spPr>
          <a:xfrm>
            <a:off x="5928820" y="0"/>
            <a:ext cx="5948855" cy="1327036"/>
          </a:xfrm>
          <a:prstGeom prst="rect">
            <a:avLst/>
          </a:prstGeom>
        </p:spPr>
        <p:txBody>
          <a:bodyPr wrap="none" anchor="t">
            <a:noAutofit/>
          </a:bodyPr>
          <a:lstStyle>
            <a:defPPr>
              <a:defRPr lang="en-US"/>
            </a:defPPr>
            <a:lvl1pPr marL="0" algn="l" defTabSz="609526" rtl="0" eaLnBrk="1" latinLnBrk="0" hangingPunct="1">
              <a:lnSpc>
                <a:spcPct val="90000"/>
              </a:lnSpc>
              <a:spcBef>
                <a:spcPct val="0"/>
              </a:spcBef>
              <a:buNone/>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endParaRPr lang="en-GB" sz="5400" dirty="0">
              <a:latin typeface="Oswald Medium" panose="00000600000000000000" pitchFamily="2" charset="0"/>
            </a:endParaRPr>
          </a:p>
          <a:p>
            <a:r>
              <a:rPr lang="en-GB" sz="6000" dirty="0">
                <a:latin typeface="Oswald Medium" panose="00000600000000000000" pitchFamily="2" charset="0"/>
              </a:rPr>
              <a:t>How does it work?</a:t>
            </a:r>
          </a:p>
        </p:txBody>
      </p:sp>
    </p:spTree>
    <p:extLst>
      <p:ext uri="{BB962C8B-B14F-4D97-AF65-F5344CB8AC3E}">
        <p14:creationId xmlns:p14="http://schemas.microsoft.com/office/powerpoint/2010/main" val="35200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0AF271-3D49-FA30-1A9F-9F93E71D06E9}"/>
              </a:ext>
            </a:extLst>
          </p:cNvPr>
          <p:cNvSpPr/>
          <p:nvPr/>
        </p:nvSpPr>
        <p:spPr>
          <a:xfrm>
            <a:off x="9434834" y="3099001"/>
            <a:ext cx="2517291" cy="34539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7237FC2-9F5B-9AAA-3283-79E6AA6DE155}"/>
              </a:ext>
            </a:extLst>
          </p:cNvPr>
          <p:cNvSpPr/>
          <p:nvPr/>
        </p:nvSpPr>
        <p:spPr>
          <a:xfrm>
            <a:off x="6401329" y="3075067"/>
            <a:ext cx="2517291" cy="34539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10C7EB9-1DC8-CDF4-F2CB-9B5533B85043}"/>
              </a:ext>
            </a:extLst>
          </p:cNvPr>
          <p:cNvSpPr/>
          <p:nvPr/>
        </p:nvSpPr>
        <p:spPr>
          <a:xfrm>
            <a:off x="3339238" y="3085062"/>
            <a:ext cx="2545875" cy="34539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283D87B-3796-406E-A11C-682CE6E4B7A3}"/>
              </a:ext>
            </a:extLst>
          </p:cNvPr>
          <p:cNvSpPr/>
          <p:nvPr/>
        </p:nvSpPr>
        <p:spPr>
          <a:xfrm>
            <a:off x="305733" y="3085062"/>
            <a:ext cx="2517289" cy="34539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78D357D-EC4E-BB77-E5CD-213AC15D7116}"/>
              </a:ext>
            </a:extLst>
          </p:cNvPr>
          <p:cNvSpPr txBox="1"/>
          <p:nvPr/>
        </p:nvSpPr>
        <p:spPr>
          <a:xfrm>
            <a:off x="6400590" y="1939800"/>
            <a:ext cx="2518030" cy="1489200"/>
          </a:xfrm>
          <a:prstGeom prst="roundRect">
            <a:avLst/>
          </a:prstGeom>
          <a:solidFill>
            <a:srgbClr val="CC0099"/>
          </a:solidFill>
          <a:ln w="25400">
            <a:noFill/>
          </a:ln>
        </p:spPr>
        <p:txBody>
          <a:bodyPr wrap="square" lIns="97937" tIns="97937" rIns="97937" bIns="9793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580399"/>
            <a:r>
              <a:rPr lang="en-GB" sz="3999">
                <a:latin typeface="Oswald Medium" panose="00000600000000000000" pitchFamily="2" charset="0"/>
                <a:ea typeface="Roboto" panose="02000000000000000000" pitchFamily="2" charset="0"/>
                <a:cs typeface="Roboto" panose="02000000000000000000" pitchFamily="2" charset="0"/>
              </a:rPr>
              <a:t>LEVEL 4+</a:t>
            </a:r>
          </a:p>
        </p:txBody>
      </p:sp>
      <p:sp>
        <p:nvSpPr>
          <p:cNvPr id="3" name="TextBox 2">
            <a:extLst>
              <a:ext uri="{FF2B5EF4-FFF2-40B4-BE49-F238E27FC236}">
                <a16:creationId xmlns:a16="http://schemas.microsoft.com/office/drawing/2014/main" id="{511EB405-83AA-0D96-436A-AD9F2C12A5B2}"/>
              </a:ext>
            </a:extLst>
          </p:cNvPr>
          <p:cNvSpPr txBox="1"/>
          <p:nvPr/>
        </p:nvSpPr>
        <p:spPr>
          <a:xfrm>
            <a:off x="3339240" y="1939802"/>
            <a:ext cx="2545875" cy="1459221"/>
          </a:xfrm>
          <a:prstGeom prst="roundRect">
            <a:avLst/>
          </a:prstGeom>
          <a:solidFill>
            <a:srgbClr val="FFFF00"/>
          </a:solidFill>
          <a:ln w="25400">
            <a:noFill/>
          </a:ln>
        </p:spPr>
        <p:txBody>
          <a:bodyPr wrap="square" lIns="97937" tIns="97937" rIns="97937" bIns="9793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580399"/>
            <a:r>
              <a:rPr lang="en-GB" sz="3999">
                <a:latin typeface="Oswald Medium" panose="00000600000000000000" pitchFamily="2" charset="0"/>
                <a:ea typeface="Roboto" panose="02000000000000000000" pitchFamily="2" charset="0"/>
                <a:cs typeface="Roboto" panose="02000000000000000000" pitchFamily="2" charset="0"/>
              </a:rPr>
              <a:t>LEVEL 3</a:t>
            </a:r>
          </a:p>
        </p:txBody>
      </p:sp>
      <p:sp>
        <p:nvSpPr>
          <p:cNvPr id="4" name="TextBox 3">
            <a:extLst>
              <a:ext uri="{FF2B5EF4-FFF2-40B4-BE49-F238E27FC236}">
                <a16:creationId xmlns:a16="http://schemas.microsoft.com/office/drawing/2014/main" id="{BBA720F4-D53F-1E3F-BD39-2D09A4018780}"/>
              </a:ext>
            </a:extLst>
          </p:cNvPr>
          <p:cNvSpPr txBox="1"/>
          <p:nvPr/>
        </p:nvSpPr>
        <p:spPr>
          <a:xfrm>
            <a:off x="305733" y="1932046"/>
            <a:ext cx="2518030" cy="1477737"/>
          </a:xfrm>
          <a:prstGeom prst="roundRect">
            <a:avLst/>
          </a:prstGeom>
          <a:solidFill>
            <a:srgbClr val="00B0F0"/>
          </a:solidFill>
          <a:ln>
            <a:noFill/>
          </a:ln>
        </p:spPr>
        <p:style>
          <a:lnRef idx="2">
            <a:schemeClr val="dk1">
              <a:shade val="15000"/>
            </a:schemeClr>
          </a:lnRef>
          <a:fillRef idx="1">
            <a:schemeClr val="dk1"/>
          </a:fillRef>
          <a:effectRef idx="0">
            <a:schemeClr val="dk1"/>
          </a:effectRef>
          <a:fontRef idx="minor">
            <a:schemeClr val="lt1"/>
          </a:fontRef>
        </p:style>
        <p:txBody>
          <a:bodyPr wrap="square" lIns="97937" tIns="97937" rIns="97937" bIns="9793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580399"/>
            <a:r>
              <a:rPr lang="en-GB" sz="3999" dirty="0">
                <a:latin typeface="Oswald Medium" panose="00000600000000000000" pitchFamily="2" charset="0"/>
                <a:ea typeface="Roboto" panose="02000000000000000000" pitchFamily="2" charset="0"/>
                <a:cs typeface="Roboto" panose="02000000000000000000" pitchFamily="2" charset="0"/>
              </a:rPr>
              <a:t>LEVEL 2</a:t>
            </a:r>
          </a:p>
        </p:txBody>
      </p:sp>
      <p:sp>
        <p:nvSpPr>
          <p:cNvPr id="5" name="TextBox 4">
            <a:extLst>
              <a:ext uri="{FF2B5EF4-FFF2-40B4-BE49-F238E27FC236}">
                <a16:creationId xmlns:a16="http://schemas.microsoft.com/office/drawing/2014/main" id="{64FAA11D-E66E-D7F3-1A65-6D410AAE1AD7}"/>
              </a:ext>
            </a:extLst>
          </p:cNvPr>
          <p:cNvSpPr txBox="1"/>
          <p:nvPr/>
        </p:nvSpPr>
        <p:spPr>
          <a:xfrm>
            <a:off x="9434095" y="1932046"/>
            <a:ext cx="2518030" cy="1477737"/>
          </a:xfrm>
          <a:prstGeom prst="roundRect">
            <a:avLst/>
          </a:prstGeom>
          <a:solidFill>
            <a:srgbClr val="FFC000"/>
          </a:solidFill>
          <a:ln w="25400">
            <a:noFill/>
          </a:ln>
        </p:spPr>
        <p:txBody>
          <a:bodyPr wrap="square" lIns="97937" tIns="97937" rIns="97937" bIns="9793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defTabSz="580399"/>
            <a:r>
              <a:rPr lang="en-GB" sz="3999">
                <a:latin typeface="Oswald Medium" panose="00000600000000000000" pitchFamily="2" charset="0"/>
                <a:ea typeface="Roboto" panose="02000000000000000000" pitchFamily="2" charset="0"/>
                <a:cs typeface="Roboto" panose="02000000000000000000" pitchFamily="2" charset="0"/>
              </a:rPr>
              <a:t>LEVEL 6-7</a:t>
            </a:r>
          </a:p>
        </p:txBody>
      </p:sp>
      <p:sp>
        <p:nvSpPr>
          <p:cNvPr id="6" name="Flowchart: Terminator 5">
            <a:extLst>
              <a:ext uri="{FF2B5EF4-FFF2-40B4-BE49-F238E27FC236}">
                <a16:creationId xmlns:a16="http://schemas.microsoft.com/office/drawing/2014/main" id="{AAFFA9FE-2E9B-1A1C-2D6F-53775A75631C}"/>
              </a:ext>
            </a:extLst>
          </p:cNvPr>
          <p:cNvSpPr/>
          <p:nvPr/>
        </p:nvSpPr>
        <p:spPr>
          <a:xfrm>
            <a:off x="751279" y="3085062"/>
            <a:ext cx="1699838" cy="457099"/>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Intermediate</a:t>
            </a:r>
          </a:p>
        </p:txBody>
      </p:sp>
      <p:sp>
        <p:nvSpPr>
          <p:cNvPr id="7" name="Flowchart: Terminator 6">
            <a:extLst>
              <a:ext uri="{FF2B5EF4-FFF2-40B4-BE49-F238E27FC236}">
                <a16:creationId xmlns:a16="http://schemas.microsoft.com/office/drawing/2014/main" id="{C947AE4A-3B1E-E2DF-DF5A-C6041B252F93}"/>
              </a:ext>
            </a:extLst>
          </p:cNvPr>
          <p:cNvSpPr/>
          <p:nvPr/>
        </p:nvSpPr>
        <p:spPr>
          <a:xfrm>
            <a:off x="3809633" y="3099001"/>
            <a:ext cx="1699838" cy="457099"/>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a:solidFill>
                  <a:schemeClr val="bg1"/>
                </a:solidFill>
              </a:rPr>
              <a:t>Advanced</a:t>
            </a:r>
          </a:p>
        </p:txBody>
      </p:sp>
      <p:sp>
        <p:nvSpPr>
          <p:cNvPr id="8" name="Flowchart: Terminator 7">
            <a:extLst>
              <a:ext uri="{FF2B5EF4-FFF2-40B4-BE49-F238E27FC236}">
                <a16:creationId xmlns:a16="http://schemas.microsoft.com/office/drawing/2014/main" id="{0A4757A9-B215-D326-ECE6-A141D508B14B}"/>
              </a:ext>
            </a:extLst>
          </p:cNvPr>
          <p:cNvSpPr/>
          <p:nvPr/>
        </p:nvSpPr>
        <p:spPr>
          <a:xfrm>
            <a:off x="6809687" y="3099001"/>
            <a:ext cx="1699838" cy="457099"/>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a:solidFill>
                  <a:schemeClr val="bg1"/>
                </a:solidFill>
              </a:rPr>
              <a:t>Higher</a:t>
            </a:r>
          </a:p>
        </p:txBody>
      </p:sp>
      <p:sp>
        <p:nvSpPr>
          <p:cNvPr id="9" name="Flowchart: Terminator 8">
            <a:extLst>
              <a:ext uri="{FF2B5EF4-FFF2-40B4-BE49-F238E27FC236}">
                <a16:creationId xmlns:a16="http://schemas.microsoft.com/office/drawing/2014/main" id="{447590BE-5537-748E-4BE1-A4785D9A5918}"/>
              </a:ext>
            </a:extLst>
          </p:cNvPr>
          <p:cNvSpPr/>
          <p:nvPr/>
        </p:nvSpPr>
        <p:spPr>
          <a:xfrm>
            <a:off x="9858438" y="3099001"/>
            <a:ext cx="1699838" cy="457099"/>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a:solidFill>
                  <a:schemeClr val="bg1"/>
                </a:solidFill>
              </a:rPr>
              <a:t>Degree</a:t>
            </a:r>
          </a:p>
        </p:txBody>
      </p:sp>
      <p:sp>
        <p:nvSpPr>
          <p:cNvPr id="10" name="TextBox 9">
            <a:extLst>
              <a:ext uri="{FF2B5EF4-FFF2-40B4-BE49-F238E27FC236}">
                <a16:creationId xmlns:a16="http://schemas.microsoft.com/office/drawing/2014/main" id="{70618247-7F78-4315-2C94-31D734809BAB}"/>
              </a:ext>
            </a:extLst>
          </p:cNvPr>
          <p:cNvSpPr txBox="1"/>
          <p:nvPr/>
        </p:nvSpPr>
        <p:spPr>
          <a:xfrm>
            <a:off x="394023" y="3834079"/>
            <a:ext cx="2414349" cy="1749930"/>
          </a:xfrm>
          <a:prstGeom prst="rect">
            <a:avLst/>
          </a:prstGeom>
          <a:noFill/>
        </p:spPr>
        <p:txBody>
          <a:bodyPr rot="0" spcFirstLastPara="0" vertOverflow="overflow" horzOverflow="overflow" vert="horz" wrap="square" lIns="87086" tIns="43543" rIns="87086" bIns="43543" numCol="1" spcCol="0" rtlCol="0" fromWordArt="0" anchor="t" anchorCtr="0" forceAA="0" compatLnSpc="1">
            <a:prstTxWarp prst="textNoShape">
              <a:avLst/>
            </a:prstTxWarp>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US" sz="1800" b="1" dirty="0">
                <a:latin typeface="Roboto Light"/>
                <a:ea typeface="Calibri"/>
                <a:cs typeface="Calibri"/>
              </a:rPr>
              <a:t>Job roles include </a:t>
            </a:r>
            <a:r>
              <a:rPr lang="en-US" sz="1800" dirty="0">
                <a:latin typeface="Roboto Light"/>
                <a:ea typeface="Calibri"/>
                <a:cs typeface="Calibri"/>
              </a:rPr>
              <a:t>Nuclear Operative, Junior Estate Agent, Rail Engineering Operative, Finance Assistant.</a:t>
            </a:r>
            <a:endParaRPr lang="en-US" sz="1800" dirty="0">
              <a:ea typeface="Calibri"/>
              <a:cs typeface="Calibri"/>
            </a:endParaRPr>
          </a:p>
        </p:txBody>
      </p:sp>
      <p:sp>
        <p:nvSpPr>
          <p:cNvPr id="11" name="TextBox 10">
            <a:extLst>
              <a:ext uri="{FF2B5EF4-FFF2-40B4-BE49-F238E27FC236}">
                <a16:creationId xmlns:a16="http://schemas.microsoft.com/office/drawing/2014/main" id="{85B66686-0386-5AE9-6D56-BA320F58CD3D}"/>
              </a:ext>
            </a:extLst>
          </p:cNvPr>
          <p:cNvSpPr txBox="1"/>
          <p:nvPr/>
        </p:nvSpPr>
        <p:spPr>
          <a:xfrm>
            <a:off x="3376058" y="3851828"/>
            <a:ext cx="2414349" cy="1472931"/>
          </a:xfrm>
          <a:prstGeom prst="rect">
            <a:avLst/>
          </a:prstGeom>
          <a:noFill/>
        </p:spPr>
        <p:txBody>
          <a:bodyPr rot="0" spcFirstLastPara="0" vertOverflow="overflow" horzOverflow="overflow" vert="horz" wrap="square" lIns="87086" tIns="43543" rIns="87086" bIns="43543" numCol="1" spcCol="0" rtlCol="0" fromWordArt="0" anchor="t" anchorCtr="0" forceAA="0" compatLnSpc="1">
            <a:prstTxWarp prst="textNoShape">
              <a:avLst/>
            </a:prstTxWarp>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US" sz="1800" b="1" dirty="0">
                <a:latin typeface="Roboto Light"/>
                <a:ea typeface="Calibri"/>
                <a:cs typeface="Calibri"/>
              </a:rPr>
              <a:t>Job roles include </a:t>
            </a:r>
          </a:p>
          <a:p>
            <a:pPr algn="ctr"/>
            <a:r>
              <a:rPr lang="en-US" sz="1800" dirty="0">
                <a:latin typeface="Roboto Light"/>
                <a:ea typeface="Calibri"/>
                <a:cs typeface="Calibri"/>
              </a:rPr>
              <a:t>Chef De </a:t>
            </a:r>
            <a:r>
              <a:rPr lang="en-US" sz="1800" dirty="0" err="1">
                <a:latin typeface="Roboto Light"/>
                <a:ea typeface="Calibri"/>
                <a:cs typeface="Calibri"/>
              </a:rPr>
              <a:t>Partie</a:t>
            </a:r>
            <a:r>
              <a:rPr lang="en-US" sz="1800" dirty="0">
                <a:latin typeface="Roboto Light"/>
                <a:ea typeface="Calibri"/>
                <a:cs typeface="Calibri"/>
              </a:rPr>
              <a:t>, Fashion Assistant, Veterinary Nurse, IT Solutions Technician.</a:t>
            </a:r>
          </a:p>
        </p:txBody>
      </p:sp>
      <p:sp>
        <p:nvSpPr>
          <p:cNvPr id="12" name="TextBox 11">
            <a:extLst>
              <a:ext uri="{FF2B5EF4-FFF2-40B4-BE49-F238E27FC236}">
                <a16:creationId xmlns:a16="http://schemas.microsoft.com/office/drawing/2014/main" id="{A9B6E141-C040-7677-86EC-8CE3FBB9324A}"/>
              </a:ext>
            </a:extLst>
          </p:cNvPr>
          <p:cNvSpPr txBox="1"/>
          <p:nvPr/>
        </p:nvSpPr>
        <p:spPr>
          <a:xfrm>
            <a:off x="6421640" y="3851828"/>
            <a:ext cx="2414349" cy="1195932"/>
          </a:xfrm>
          <a:prstGeom prst="rect">
            <a:avLst/>
          </a:prstGeom>
          <a:noFill/>
        </p:spPr>
        <p:txBody>
          <a:bodyPr rot="0" spcFirstLastPara="0" vertOverflow="overflow" horzOverflow="overflow" vert="horz" wrap="square" lIns="87086" tIns="43543" rIns="87086" bIns="43543" numCol="1" spcCol="0" rtlCol="0" fromWordArt="0" anchor="t" anchorCtr="0" forceAA="0" compatLnSpc="1">
            <a:prstTxWarp prst="textNoShape">
              <a:avLst/>
            </a:prstTxWarp>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US" sz="1800" b="1" dirty="0">
                <a:latin typeface="Roboto Light"/>
                <a:ea typeface="Calibri"/>
                <a:cs typeface="Calibri"/>
              </a:rPr>
              <a:t>Job roles include </a:t>
            </a:r>
            <a:r>
              <a:rPr lang="en-US" sz="1800" dirty="0">
                <a:latin typeface="Roboto Light"/>
                <a:ea typeface="Calibri"/>
                <a:cs typeface="Calibri"/>
              </a:rPr>
              <a:t>Marketing Executive, Journalist, Clinical Dental Technician.</a:t>
            </a:r>
          </a:p>
        </p:txBody>
      </p:sp>
      <p:sp>
        <p:nvSpPr>
          <p:cNvPr id="13" name="TextBox 12">
            <a:extLst>
              <a:ext uri="{FF2B5EF4-FFF2-40B4-BE49-F238E27FC236}">
                <a16:creationId xmlns:a16="http://schemas.microsoft.com/office/drawing/2014/main" id="{5978E6EB-6F97-ECB8-C410-FF0457595E9A}"/>
              </a:ext>
            </a:extLst>
          </p:cNvPr>
          <p:cNvSpPr txBox="1"/>
          <p:nvPr/>
        </p:nvSpPr>
        <p:spPr>
          <a:xfrm>
            <a:off x="9501182" y="3865697"/>
            <a:ext cx="2414349" cy="1472931"/>
          </a:xfrm>
          <a:prstGeom prst="rect">
            <a:avLst/>
          </a:prstGeom>
          <a:noFill/>
        </p:spPr>
        <p:txBody>
          <a:bodyPr rot="0" spcFirstLastPara="0" vertOverflow="overflow" horzOverflow="overflow" vert="horz" wrap="square" lIns="87086" tIns="43543" rIns="87086" bIns="43543" numCol="1" spcCol="0" rtlCol="0" fromWordArt="0" anchor="t" anchorCtr="0" forceAA="0" compatLnSpc="1">
            <a:prstTxWarp prst="textNoShape">
              <a:avLst/>
            </a:prstTxWarp>
            <a:sp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US" sz="1800" b="1" dirty="0">
                <a:latin typeface="Roboto Light"/>
                <a:ea typeface="Calibri"/>
                <a:cs typeface="Calibri"/>
              </a:rPr>
              <a:t>Job roles include </a:t>
            </a:r>
            <a:r>
              <a:rPr lang="en-US" sz="1800" dirty="0">
                <a:latin typeface="Roboto Light"/>
                <a:ea typeface="Calibri"/>
                <a:cs typeface="Calibri"/>
              </a:rPr>
              <a:t>Aerospace Engineer, Police Constable, Cyber Security, Ecologist</a:t>
            </a:r>
            <a:r>
              <a:rPr lang="en-US" sz="1048" dirty="0">
                <a:latin typeface="Roboto Light"/>
                <a:ea typeface="Calibri"/>
                <a:cs typeface="Calibri"/>
              </a:rPr>
              <a:t>.</a:t>
            </a:r>
          </a:p>
        </p:txBody>
      </p:sp>
      <p:sp>
        <p:nvSpPr>
          <p:cNvPr id="14" name="Title 2">
            <a:extLst>
              <a:ext uri="{FF2B5EF4-FFF2-40B4-BE49-F238E27FC236}">
                <a16:creationId xmlns:a16="http://schemas.microsoft.com/office/drawing/2014/main" id="{7DD4BECC-CAA2-7F9B-574B-51C344EA6FA3}"/>
              </a:ext>
            </a:extLst>
          </p:cNvPr>
          <p:cNvSpPr txBox="1">
            <a:spLocks/>
          </p:cNvSpPr>
          <p:nvPr/>
        </p:nvSpPr>
        <p:spPr>
          <a:xfrm>
            <a:off x="304993" y="-198616"/>
            <a:ext cx="5948855" cy="1327036"/>
          </a:xfrm>
          <a:prstGeom prst="rect">
            <a:avLst/>
          </a:prstGeom>
        </p:spPr>
        <p:txBody>
          <a:bodyPr wrap="none" anchor="t">
            <a:noAutofit/>
          </a:bodyPr>
          <a:lstStyle>
            <a:defPPr>
              <a:defRPr lang="en-US"/>
            </a:defPPr>
            <a:lvl1pPr marL="0" algn="l" defTabSz="609526" rtl="0" eaLnBrk="1" latinLnBrk="0" hangingPunct="1">
              <a:lnSpc>
                <a:spcPct val="90000"/>
              </a:lnSpc>
              <a:spcBef>
                <a:spcPct val="0"/>
              </a:spcBef>
              <a:buNone/>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endParaRPr lang="en-GB" sz="5400" dirty="0">
              <a:latin typeface="Oswald Medium" panose="00000600000000000000" pitchFamily="2" charset="0"/>
            </a:endParaRPr>
          </a:p>
          <a:p>
            <a:r>
              <a:rPr lang="en-GB" sz="6000" dirty="0">
                <a:latin typeface="Oswald Medium" panose="00000600000000000000" pitchFamily="2" charset="0"/>
              </a:rPr>
              <a:t>Part 2: Apprenticeship levels</a:t>
            </a:r>
          </a:p>
        </p:txBody>
      </p:sp>
      <p:sp>
        <p:nvSpPr>
          <p:cNvPr id="21" name="Rectangle 20">
            <a:extLst>
              <a:ext uri="{FF2B5EF4-FFF2-40B4-BE49-F238E27FC236}">
                <a16:creationId xmlns:a16="http://schemas.microsoft.com/office/drawing/2014/main" id="{C0332B81-214B-9560-7723-B08799BC1F7F}"/>
              </a:ext>
            </a:extLst>
          </p:cNvPr>
          <p:cNvSpPr/>
          <p:nvPr/>
        </p:nvSpPr>
        <p:spPr>
          <a:xfrm>
            <a:off x="304993" y="5741581"/>
            <a:ext cx="2518030" cy="79004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43410A3-431B-3363-1220-4D0D8192C2FC}"/>
              </a:ext>
            </a:extLst>
          </p:cNvPr>
          <p:cNvSpPr/>
          <p:nvPr/>
        </p:nvSpPr>
        <p:spPr>
          <a:xfrm>
            <a:off x="3341558" y="5741582"/>
            <a:ext cx="2543555" cy="7874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748A766-1AB3-2158-4C76-28971C4A5768}"/>
              </a:ext>
            </a:extLst>
          </p:cNvPr>
          <p:cNvSpPr/>
          <p:nvPr/>
        </p:nvSpPr>
        <p:spPr>
          <a:xfrm>
            <a:off x="6400588" y="5741582"/>
            <a:ext cx="2543555" cy="7874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81CEA23-F567-DD32-5715-66825AF1E69E}"/>
              </a:ext>
            </a:extLst>
          </p:cNvPr>
          <p:cNvSpPr/>
          <p:nvPr/>
        </p:nvSpPr>
        <p:spPr>
          <a:xfrm>
            <a:off x="9419203" y="5758055"/>
            <a:ext cx="2543555" cy="7874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2EB13DD-A409-8BDD-CE7A-C5F4C74B9A49}"/>
              </a:ext>
            </a:extLst>
          </p:cNvPr>
          <p:cNvSpPr txBox="1"/>
          <p:nvPr/>
        </p:nvSpPr>
        <p:spPr>
          <a:xfrm>
            <a:off x="694577" y="5930210"/>
            <a:ext cx="1756540" cy="461665"/>
          </a:xfrm>
          <a:prstGeom prst="rect">
            <a:avLst/>
          </a:prstGeom>
          <a:noFill/>
        </p:spPr>
        <p:txBody>
          <a:bodyPr wrap="square" rtlCol="0">
            <a:spAutoFit/>
          </a:bodyPr>
          <a:lstStyle/>
          <a:p>
            <a:pPr algn="ct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GCSE</a:t>
            </a:r>
          </a:p>
        </p:txBody>
      </p:sp>
      <p:sp>
        <p:nvSpPr>
          <p:cNvPr id="26" name="TextBox 25">
            <a:extLst>
              <a:ext uri="{FF2B5EF4-FFF2-40B4-BE49-F238E27FC236}">
                <a16:creationId xmlns:a16="http://schemas.microsoft.com/office/drawing/2014/main" id="{038C5511-80DC-EB7B-5C6E-61D58B87BC4C}"/>
              </a:ext>
            </a:extLst>
          </p:cNvPr>
          <p:cNvSpPr txBox="1"/>
          <p:nvPr/>
        </p:nvSpPr>
        <p:spPr>
          <a:xfrm>
            <a:off x="3658333" y="5920946"/>
            <a:ext cx="1756540" cy="461665"/>
          </a:xfrm>
          <a:prstGeom prst="rect">
            <a:avLst/>
          </a:prstGeom>
          <a:noFill/>
        </p:spPr>
        <p:txBody>
          <a:bodyPr wrap="square" rtlCol="0">
            <a:spAutoFit/>
          </a:bodyPr>
          <a:lstStyle/>
          <a:p>
            <a:pPr algn="ct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A LEVEL</a:t>
            </a:r>
          </a:p>
        </p:txBody>
      </p:sp>
      <p:sp>
        <p:nvSpPr>
          <p:cNvPr id="27" name="TextBox 26">
            <a:extLst>
              <a:ext uri="{FF2B5EF4-FFF2-40B4-BE49-F238E27FC236}">
                <a16:creationId xmlns:a16="http://schemas.microsoft.com/office/drawing/2014/main" id="{FF041600-7420-2988-49C0-2712C89147EE}"/>
              </a:ext>
            </a:extLst>
          </p:cNvPr>
          <p:cNvSpPr txBox="1"/>
          <p:nvPr/>
        </p:nvSpPr>
        <p:spPr>
          <a:xfrm>
            <a:off x="6281891" y="5991765"/>
            <a:ext cx="2784116" cy="338554"/>
          </a:xfrm>
          <a:prstGeom prst="rect">
            <a:avLst/>
          </a:prstGeom>
          <a:noFill/>
        </p:spPr>
        <p:txBody>
          <a:bodyPr wrap="square" rtlCol="0">
            <a:spAutoFit/>
          </a:bodyPr>
          <a:lstStyle/>
          <a:p>
            <a:pPr algn="ctr"/>
            <a:r>
              <a:rPr lang="en-GB" sz="1600" dirty="0">
                <a:solidFill>
                  <a:schemeClr val="bg1"/>
                </a:solidFill>
                <a:latin typeface="Roboto" panose="02000000000000000000" pitchFamily="2" charset="0"/>
                <a:ea typeface="Roboto" panose="02000000000000000000" pitchFamily="2" charset="0"/>
                <a:cs typeface="Roboto" panose="02000000000000000000" pitchFamily="2" charset="0"/>
              </a:rPr>
              <a:t>FOUNDATION DEGREE+</a:t>
            </a:r>
          </a:p>
        </p:txBody>
      </p:sp>
      <p:sp>
        <p:nvSpPr>
          <p:cNvPr id="28" name="TextBox 27">
            <a:extLst>
              <a:ext uri="{FF2B5EF4-FFF2-40B4-BE49-F238E27FC236}">
                <a16:creationId xmlns:a16="http://schemas.microsoft.com/office/drawing/2014/main" id="{2D5D78EC-B347-AAB1-71E6-5C649A69722C}"/>
              </a:ext>
            </a:extLst>
          </p:cNvPr>
          <p:cNvSpPr txBox="1"/>
          <p:nvPr/>
        </p:nvSpPr>
        <p:spPr>
          <a:xfrm>
            <a:off x="9316298" y="5922766"/>
            <a:ext cx="2784116" cy="523220"/>
          </a:xfrm>
          <a:prstGeom prst="rect">
            <a:avLst/>
          </a:prstGeom>
          <a:noFill/>
        </p:spPr>
        <p:txBody>
          <a:bodyPr wrap="square" rtlCol="0">
            <a:spAutoFit/>
          </a:bodyP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BACHELOR’S OR MASTER’S DEGREE</a:t>
            </a:r>
          </a:p>
        </p:txBody>
      </p:sp>
    </p:spTree>
    <p:extLst>
      <p:ext uri="{BB962C8B-B14F-4D97-AF65-F5344CB8AC3E}">
        <p14:creationId xmlns:p14="http://schemas.microsoft.com/office/powerpoint/2010/main" val="307738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F2DD-DEA6-4828-49FF-E6DC725ECA3C}"/>
              </a:ext>
            </a:extLst>
          </p:cNvPr>
          <p:cNvSpPr txBox="1">
            <a:spLocks/>
          </p:cNvSpPr>
          <p:nvPr/>
        </p:nvSpPr>
        <p:spPr>
          <a:xfrm>
            <a:off x="404573" y="466008"/>
            <a:ext cx="10970683" cy="1327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latin typeface="Oswald Medium"/>
                <a:ea typeface="Roboto"/>
                <a:cs typeface="Roboto"/>
              </a:rPr>
              <a:t>Types of </a:t>
            </a:r>
          </a:p>
          <a:p>
            <a:r>
              <a:rPr lang="en-GB" sz="6600" dirty="0">
                <a:latin typeface="Oswald Medium"/>
                <a:ea typeface="Roboto"/>
                <a:cs typeface="Roboto"/>
              </a:rPr>
              <a:t>apprenticeships</a:t>
            </a:r>
            <a:endParaRPr lang="en-GB" sz="6600" dirty="0"/>
          </a:p>
        </p:txBody>
      </p:sp>
      <p:sp>
        <p:nvSpPr>
          <p:cNvPr id="3" name="TextBox 2">
            <a:extLst>
              <a:ext uri="{FF2B5EF4-FFF2-40B4-BE49-F238E27FC236}">
                <a16:creationId xmlns:a16="http://schemas.microsoft.com/office/drawing/2014/main" id="{0D036CC9-990A-2BA1-3C5A-C5665B459C95}"/>
              </a:ext>
            </a:extLst>
          </p:cNvPr>
          <p:cNvSpPr txBox="1"/>
          <p:nvPr/>
        </p:nvSpPr>
        <p:spPr>
          <a:xfrm>
            <a:off x="404573" y="2503893"/>
            <a:ext cx="5943064" cy="820701"/>
          </a:xfrm>
          <a:prstGeom prst="rect">
            <a:avLst/>
          </a:prstGeom>
          <a:noFill/>
        </p:spPr>
        <p:txBody>
          <a:bodyPr rot="0" spcFirstLastPara="0" vertOverflow="overflow" horzOverflow="overflow" vert="horz" wrap="square" lIns="87086" tIns="43543" rIns="87086" bIns="43543" numCol="1" spcCol="0" rtlCol="0" fromWordArt="0" anchor="t" anchorCtr="0" forceAA="0" compatLnSpc="1">
            <a:prstTxWarp prst="textNoShape">
              <a:avLst/>
            </a:prstTxWarp>
            <a:spAutoFit/>
          </a:bodyPr>
          <a:lstStyle/>
          <a:p>
            <a:r>
              <a:rPr lang="en-US" sz="2381" dirty="0">
                <a:latin typeface="Roboto Light"/>
                <a:ea typeface="Calibri"/>
                <a:cs typeface="Calibri"/>
              </a:rPr>
              <a:t>There are over 650 different apprenticeship roles to consider. Here are some examples:</a:t>
            </a:r>
          </a:p>
        </p:txBody>
      </p:sp>
      <p:sp>
        <p:nvSpPr>
          <p:cNvPr id="7" name="Content Placeholder 7">
            <a:extLst>
              <a:ext uri="{FF2B5EF4-FFF2-40B4-BE49-F238E27FC236}">
                <a16:creationId xmlns:a16="http://schemas.microsoft.com/office/drawing/2014/main" id="{5CA38CAF-922D-3DB8-6BC0-86C0093B2A07}"/>
              </a:ext>
            </a:extLst>
          </p:cNvPr>
          <p:cNvSpPr>
            <a:spLocks noGrp="1"/>
          </p:cNvSpPr>
          <p:nvPr/>
        </p:nvSpPr>
        <p:spPr>
          <a:xfrm>
            <a:off x="404573" y="3533407"/>
            <a:ext cx="8320561" cy="3561231"/>
          </a:xfrm>
          <a:prstGeom prst="rect">
            <a:avLst/>
          </a:prstGeom>
          <a:ln>
            <a:noFill/>
          </a:ln>
        </p:spPr>
        <p:txBody>
          <a:bodyPr vert="horz" lIns="0" tIns="0" rIns="0" bIns="0" numCol="3" rtlCol="0" anchor="t">
            <a:spAutoFit/>
          </a:bodyPr>
          <a:lstStyle>
            <a:lvl1pPr marL="171450" indent="-171450" algn="l" defTabSz="685800" rtl="0" eaLnBrk="1" latinLnBrk="0" hangingPunct="1">
              <a:lnSpc>
                <a:spcPct val="100000"/>
              </a:lnSpc>
              <a:spcBef>
                <a:spcPts val="750"/>
              </a:spcBef>
              <a:buClr>
                <a:schemeClr val="accent3"/>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accent3"/>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accent3"/>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a:lstStyle>
          <a:p>
            <a:r>
              <a:rPr lang="en-GB" sz="1714" dirty="0">
                <a:latin typeface="Roboto Light"/>
                <a:ea typeface="Roboto Light"/>
                <a:cs typeface="Roboto Light"/>
              </a:rPr>
              <a:t>Architect</a:t>
            </a:r>
          </a:p>
          <a:p>
            <a:r>
              <a:rPr lang="en-GB" sz="1714" dirty="0">
                <a:latin typeface="Roboto Light"/>
                <a:ea typeface="Roboto Light"/>
                <a:cs typeface="Roboto Light"/>
              </a:rPr>
              <a:t>Cyber Security Technician</a:t>
            </a:r>
          </a:p>
          <a:p>
            <a:r>
              <a:rPr lang="en-GB" sz="1714" dirty="0">
                <a:latin typeface="Roboto Light"/>
                <a:ea typeface="Roboto Light"/>
                <a:cs typeface="Roboto Light"/>
              </a:rPr>
              <a:t>Finance assistant</a:t>
            </a:r>
            <a:endParaRPr lang="en-GB" sz="2000" dirty="0"/>
          </a:p>
          <a:p>
            <a:r>
              <a:rPr lang="en-GB" sz="1714" dirty="0">
                <a:latin typeface="Roboto Light"/>
                <a:ea typeface="Roboto Light"/>
                <a:cs typeface="Roboto Light"/>
              </a:rPr>
              <a:t>Software developer</a:t>
            </a:r>
          </a:p>
          <a:p>
            <a:r>
              <a:rPr lang="en-GB" sz="1714" dirty="0">
                <a:latin typeface="Roboto Light"/>
                <a:ea typeface="Roboto Light"/>
                <a:cs typeface="Roboto Light"/>
              </a:rPr>
              <a:t>Accounting &amp; Taxation</a:t>
            </a:r>
          </a:p>
          <a:p>
            <a:r>
              <a:rPr lang="en-GB" sz="1714" dirty="0">
                <a:latin typeface="Roboto Light"/>
                <a:ea typeface="Roboto Light"/>
                <a:cs typeface="Roboto Light"/>
              </a:rPr>
              <a:t>Game Programmer</a:t>
            </a:r>
          </a:p>
          <a:p>
            <a:r>
              <a:rPr lang="en-GB" sz="1714" dirty="0">
                <a:latin typeface="Roboto Light"/>
                <a:ea typeface="Roboto Light"/>
                <a:cs typeface="Roboto Light"/>
              </a:rPr>
              <a:t>Boat Builder</a:t>
            </a:r>
          </a:p>
          <a:p>
            <a:r>
              <a:rPr lang="en-GB" sz="1714" dirty="0">
                <a:latin typeface="Roboto Light"/>
                <a:ea typeface="Roboto Light"/>
                <a:cs typeface="Roboto Light"/>
              </a:rPr>
              <a:t>Journalist</a:t>
            </a:r>
          </a:p>
          <a:p>
            <a:endParaRPr lang="en-GB" sz="1714" dirty="0">
              <a:latin typeface="Roboto Light"/>
            </a:endParaRPr>
          </a:p>
          <a:p>
            <a:endParaRPr lang="en-GB" sz="1714" dirty="0">
              <a:latin typeface="Roboto Light"/>
            </a:endParaRPr>
          </a:p>
          <a:p>
            <a:r>
              <a:rPr lang="en-GB" sz="1714" dirty="0">
                <a:latin typeface="Roboto Light"/>
                <a:ea typeface="Roboto Light"/>
                <a:cs typeface="Roboto Light"/>
              </a:rPr>
              <a:t>Solicitor</a:t>
            </a:r>
          </a:p>
          <a:p>
            <a:r>
              <a:rPr lang="en-GB" sz="1714" dirty="0">
                <a:latin typeface="Roboto Light"/>
                <a:ea typeface="Roboto Light"/>
                <a:cs typeface="Roboto Light"/>
              </a:rPr>
              <a:t>Event Assistant</a:t>
            </a:r>
          </a:p>
          <a:p>
            <a:r>
              <a:rPr lang="en-GB" sz="1714" dirty="0">
                <a:latin typeface="Roboto Light"/>
                <a:ea typeface="Roboto Light"/>
                <a:cs typeface="Roboto Light"/>
              </a:rPr>
              <a:t>Auto technician</a:t>
            </a:r>
          </a:p>
          <a:p>
            <a:r>
              <a:rPr lang="en-GB" sz="1714" dirty="0">
                <a:latin typeface="Roboto Light"/>
                <a:ea typeface="Roboto Light"/>
                <a:cs typeface="Roboto Light"/>
              </a:rPr>
              <a:t>Youth Worker</a:t>
            </a:r>
          </a:p>
          <a:p>
            <a:r>
              <a:rPr lang="en-GB" sz="1714" dirty="0">
                <a:latin typeface="Roboto Light"/>
                <a:ea typeface="Roboto Light"/>
                <a:cs typeface="Roboto Light"/>
              </a:rPr>
              <a:t>Civil Engineer</a:t>
            </a:r>
          </a:p>
          <a:p>
            <a:r>
              <a:rPr lang="en-GB" sz="1714" dirty="0">
                <a:latin typeface="Roboto Light"/>
                <a:ea typeface="Roboto Light"/>
                <a:cs typeface="Roboto Light"/>
              </a:rPr>
              <a:t>Sports Coach</a:t>
            </a:r>
          </a:p>
          <a:p>
            <a:r>
              <a:rPr lang="en-GB" sz="1714" dirty="0">
                <a:latin typeface="Roboto Light"/>
                <a:ea typeface="Roboto Light"/>
                <a:cs typeface="Roboto Light"/>
              </a:rPr>
              <a:t>Digital Marketer</a:t>
            </a:r>
          </a:p>
          <a:p>
            <a:r>
              <a:rPr lang="en-GB" sz="1714" dirty="0">
                <a:latin typeface="Roboto Light"/>
                <a:ea typeface="Roboto Light"/>
                <a:cs typeface="Roboto Light"/>
              </a:rPr>
              <a:t>Personal Trainer</a:t>
            </a:r>
          </a:p>
          <a:p>
            <a:endParaRPr lang="en-GB" sz="1714" dirty="0">
              <a:latin typeface="Roboto Light"/>
            </a:endParaRPr>
          </a:p>
          <a:p>
            <a:endParaRPr lang="en-GB" sz="1714" dirty="0">
              <a:latin typeface="Roboto Light"/>
            </a:endParaRPr>
          </a:p>
          <a:p>
            <a:pPr marL="0" indent="0">
              <a:buNone/>
            </a:pPr>
            <a:endParaRPr lang="en-GB" sz="1714" dirty="0">
              <a:latin typeface="Roboto Light"/>
            </a:endParaRPr>
          </a:p>
        </p:txBody>
      </p:sp>
      <p:pic>
        <p:nvPicPr>
          <p:cNvPr id="8" name="Picture Placeholder 4" descr="A person sitting at a table with a computer&#10;&#10;Description automatically generated">
            <a:extLst>
              <a:ext uri="{FF2B5EF4-FFF2-40B4-BE49-F238E27FC236}">
                <a16:creationId xmlns:a16="http://schemas.microsoft.com/office/drawing/2014/main" id="{63FED02C-A27A-726E-6658-F4EF982E2705}"/>
              </a:ext>
            </a:extLst>
          </p:cNvPr>
          <p:cNvPicPr>
            <a:picLocks noChangeAspect="1"/>
          </p:cNvPicPr>
          <p:nvPr/>
        </p:nvPicPr>
        <p:blipFill rotWithShape="1">
          <a:blip r:embed="rId2">
            <a:extLst>
              <a:ext uri="{28A0092B-C50C-407E-A947-70E740481C1C}">
                <a14:useLocalDpi xmlns:a14="http://schemas.microsoft.com/office/drawing/2010/main" val="0"/>
              </a:ext>
            </a:extLst>
          </a:blip>
          <a:srcRect l="21487" t="3539" r="26077" b="622"/>
          <a:stretch/>
        </p:blipFill>
        <p:spPr>
          <a:xfrm>
            <a:off x="6666614" y="1"/>
            <a:ext cx="5525386" cy="6857999"/>
          </a:xfrm>
          <a:prstGeom prst="rect">
            <a:avLst/>
          </a:prstGeom>
        </p:spPr>
      </p:pic>
    </p:spTree>
    <p:extLst>
      <p:ext uri="{BB962C8B-B14F-4D97-AF65-F5344CB8AC3E}">
        <p14:creationId xmlns:p14="http://schemas.microsoft.com/office/powerpoint/2010/main" val="324332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F2DD-DEA6-4828-49FF-E6DC725ECA3C}"/>
              </a:ext>
            </a:extLst>
          </p:cNvPr>
          <p:cNvSpPr txBox="1">
            <a:spLocks/>
          </p:cNvSpPr>
          <p:nvPr/>
        </p:nvSpPr>
        <p:spPr>
          <a:xfrm>
            <a:off x="404573" y="466008"/>
            <a:ext cx="5691427" cy="1327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latin typeface="Oswald Medium"/>
                <a:ea typeface="Roboto"/>
                <a:cs typeface="Roboto"/>
              </a:rPr>
              <a:t>Part 3: How UCAS can support  </a:t>
            </a:r>
            <a:endParaRPr lang="en-GB" sz="6600" dirty="0"/>
          </a:p>
        </p:txBody>
      </p:sp>
      <p:pic>
        <p:nvPicPr>
          <p:cNvPr id="8" name="Picture Placeholder 4">
            <a:extLst>
              <a:ext uri="{FF2B5EF4-FFF2-40B4-BE49-F238E27FC236}">
                <a16:creationId xmlns:a16="http://schemas.microsoft.com/office/drawing/2014/main" id="{63FED02C-A27A-726E-6658-F4EF982E2705}"/>
              </a:ext>
            </a:extLst>
          </p:cNvPr>
          <p:cNvPicPr>
            <a:picLocks noChangeAspect="1"/>
          </p:cNvPicPr>
          <p:nvPr/>
        </p:nvPicPr>
        <p:blipFill>
          <a:blip r:embed="rId2">
            <a:extLst>
              <a:ext uri="{28A0092B-C50C-407E-A947-70E740481C1C}">
                <a14:useLocalDpi xmlns:a14="http://schemas.microsoft.com/office/drawing/2010/main" val="0"/>
              </a:ext>
            </a:extLst>
          </a:blip>
          <a:srcRect l="23110" r="23110"/>
          <a:stretch/>
        </p:blipFill>
        <p:spPr>
          <a:xfrm>
            <a:off x="6666614" y="1"/>
            <a:ext cx="5525386" cy="6857999"/>
          </a:xfrm>
          <a:prstGeom prst="rect">
            <a:avLst/>
          </a:prstGeom>
        </p:spPr>
      </p:pic>
      <p:sp>
        <p:nvSpPr>
          <p:cNvPr id="6" name="Content Placeholder 1">
            <a:extLst>
              <a:ext uri="{FF2B5EF4-FFF2-40B4-BE49-F238E27FC236}">
                <a16:creationId xmlns:a16="http://schemas.microsoft.com/office/drawing/2014/main" id="{1E16DCD5-BC86-4BBD-5E0E-50BC93DC25C0}"/>
              </a:ext>
            </a:extLst>
          </p:cNvPr>
          <p:cNvSpPr txBox="1">
            <a:spLocks/>
          </p:cNvSpPr>
          <p:nvPr/>
        </p:nvSpPr>
        <p:spPr>
          <a:xfrm>
            <a:off x="404573" y="3291522"/>
            <a:ext cx="6108246" cy="3353405"/>
          </a:xfrm>
          <a:prstGeom prst="rect">
            <a:avLst/>
          </a:prstGeom>
        </p:spPr>
        <p:txBody>
          <a:bodyPr vert="horz" lIns="91440" tIns="45720" rIns="91440" bIns="45720" rtlCol="0" anchor="ctr">
            <a:norm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buClr>
                <a:srgbClr val="812990"/>
              </a:buClr>
            </a:pPr>
            <a:r>
              <a:rPr lang="en-GB" sz="2800" dirty="0">
                <a:latin typeface="Roboto Light" panose="02000000000000000000" pitchFamily="2" charset="0"/>
                <a:ea typeface="Roboto Light" panose="02000000000000000000" pitchFamily="2" charset="0"/>
                <a:cs typeface="Roboto Light" panose="02000000000000000000" pitchFamily="2" charset="0"/>
              </a:rPr>
              <a:t>Students can use the UCAS Hub to:</a:t>
            </a:r>
          </a:p>
          <a:p>
            <a:pPr>
              <a:buClr>
                <a:srgbClr val="812990"/>
              </a:buClr>
            </a:pPr>
            <a:endParaRPr lang="en-GB" sz="900" dirty="0">
              <a:latin typeface="Roboto Light" panose="02000000000000000000" pitchFamily="2" charset="0"/>
              <a:ea typeface="Roboto Light" panose="02000000000000000000" pitchFamily="2" charset="0"/>
              <a:cs typeface="Roboto Light" panose="02000000000000000000" pitchFamily="2" charset="0"/>
            </a:endParaRPr>
          </a:p>
          <a:p>
            <a:pPr marL="457200" indent="-457200">
              <a:buClr>
                <a:srgbClr val="812990"/>
              </a:buClr>
              <a:buFont typeface="Arial" panose="020B0604020202020204" pitchFamily="34" charset="0"/>
              <a:buChar char="•"/>
            </a:pPr>
            <a:r>
              <a:rPr lang="en-GB" sz="2800" dirty="0">
                <a:latin typeface="Roboto Light" panose="02000000000000000000" pitchFamily="2" charset="0"/>
                <a:ea typeface="Roboto Light" panose="02000000000000000000" pitchFamily="2" charset="0"/>
                <a:cs typeface="Roboto Light" panose="02000000000000000000" pitchFamily="2" charset="0"/>
              </a:rPr>
              <a:t>explore industries, employers, locations, careers and jobs</a:t>
            </a:r>
          </a:p>
          <a:p>
            <a:pPr marL="457200" indent="-457200">
              <a:buClr>
                <a:srgbClr val="812990"/>
              </a:buClr>
              <a:buFont typeface="Arial" panose="020B0604020202020204" pitchFamily="34" charset="0"/>
              <a:buChar char="•"/>
            </a:pPr>
            <a:r>
              <a:rPr lang="en-GB" sz="2800" dirty="0">
                <a:latin typeface="Roboto Light" panose="02000000000000000000" pitchFamily="2" charset="0"/>
                <a:ea typeface="Roboto Light" panose="02000000000000000000" pitchFamily="2" charset="0"/>
                <a:cs typeface="Roboto Light" panose="02000000000000000000" pitchFamily="2" charset="0"/>
              </a:rPr>
              <a:t>shortlist their favourites</a:t>
            </a:r>
          </a:p>
          <a:p>
            <a:pPr marL="457200" indent="-457200">
              <a:buClr>
                <a:srgbClr val="812990"/>
              </a:buClr>
              <a:buFont typeface="Arial" panose="020B0604020202020204" pitchFamily="34" charset="0"/>
              <a:buChar char="•"/>
            </a:pPr>
            <a:r>
              <a:rPr lang="en-GB" sz="2800" dirty="0">
                <a:latin typeface="Roboto Light" panose="02000000000000000000" pitchFamily="2" charset="0"/>
                <a:ea typeface="Roboto Light" panose="02000000000000000000" pitchFamily="2" charset="0"/>
                <a:cs typeface="Roboto Light" panose="02000000000000000000" pitchFamily="2" charset="0"/>
              </a:rPr>
              <a:t>find out where to start</a:t>
            </a:r>
          </a:p>
          <a:p>
            <a:pPr marL="457200" indent="-457200">
              <a:buClr>
                <a:srgbClr val="812990"/>
              </a:buClr>
              <a:buFont typeface="Arial" panose="020B0604020202020204" pitchFamily="34" charset="0"/>
              <a:buChar char="•"/>
            </a:pPr>
            <a:r>
              <a:rPr lang="en-GB" sz="2800" dirty="0">
                <a:latin typeface="Roboto Light" panose="02000000000000000000" pitchFamily="2" charset="0"/>
                <a:ea typeface="Roboto Light" panose="02000000000000000000" pitchFamily="2" charset="0"/>
                <a:cs typeface="Roboto Light" panose="02000000000000000000" pitchFamily="2" charset="0"/>
              </a:rPr>
              <a:t>find out how to apply</a:t>
            </a:r>
          </a:p>
        </p:txBody>
      </p:sp>
    </p:spTree>
    <p:extLst>
      <p:ext uri="{BB962C8B-B14F-4D97-AF65-F5344CB8AC3E}">
        <p14:creationId xmlns:p14="http://schemas.microsoft.com/office/powerpoint/2010/main" val="373096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fidential">
  <a:themeElements>
    <a:clrScheme name="UCAS 2023">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BFD730"/>
      </a:accent5>
      <a:accent6>
        <a:srgbClr val="706CB2"/>
      </a:accent6>
      <a:hlink>
        <a:srgbClr val="177EBF"/>
      </a:hlink>
      <a:folHlink>
        <a:srgbClr val="15BCB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950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Confidential" id="{BB002AC7-3FFA-B546-9726-18A973771FA4}" vid="{E00D3107-637A-294C-9054-73F9D8992FC5}"/>
    </a:ext>
  </a:extLst>
</a:theme>
</file>

<file path=ppt/theme/theme3.xml><?xml version="1.0" encoding="utf-8"?>
<a:theme xmlns:a="http://schemas.openxmlformats.org/drawingml/2006/main" name="Confidential">
  <a:themeElements>
    <a:clrScheme name="UCAS 2023">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BFD730"/>
      </a:accent5>
      <a:accent6>
        <a:srgbClr val="706CB2"/>
      </a:accent6>
      <a:hlink>
        <a:srgbClr val="177EBF"/>
      </a:hlink>
      <a:folHlink>
        <a:srgbClr val="15BCB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950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Confidential" id="{BB002AC7-3FFA-B546-9726-18A973771FA4}" vid="{E00D3107-637A-294C-9054-73F9D8992FC5}"/>
    </a:ext>
  </a:extLst>
</a:theme>
</file>

<file path=ppt/theme/theme4.xml><?xml version="1.0" encoding="utf-8"?>
<a:theme xmlns:a="http://schemas.openxmlformats.org/drawingml/2006/main" name="Confidential">
  <a:themeElements>
    <a:clrScheme name="UCAS 2023">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BFD730"/>
      </a:accent5>
      <a:accent6>
        <a:srgbClr val="706CB2"/>
      </a:accent6>
      <a:hlink>
        <a:srgbClr val="177EBF"/>
      </a:hlink>
      <a:folHlink>
        <a:srgbClr val="15BCB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950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Confidential" id="{BB002AC7-3FFA-B546-9726-18A973771FA4}" vid="{E00D3107-637A-294C-9054-73F9D8992FC5}"/>
    </a:ext>
  </a:extLst>
</a:theme>
</file>

<file path=ppt/theme/theme5.xml><?xml version="1.0" encoding="utf-8"?>
<a:theme xmlns:a="http://schemas.openxmlformats.org/drawingml/2006/main" name="Confidential">
  <a:themeElements>
    <a:clrScheme name="UCAS 2023">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BFD730"/>
      </a:accent5>
      <a:accent6>
        <a:srgbClr val="706CB2"/>
      </a:accent6>
      <a:hlink>
        <a:srgbClr val="177EBF"/>
      </a:hlink>
      <a:folHlink>
        <a:srgbClr val="15BCB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950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Confidential" id="{BB002AC7-3FFA-B546-9726-18A973771FA4}" vid="{E00D3107-637A-294C-9054-73F9D8992FC5}"/>
    </a:ext>
  </a:extLst>
</a:theme>
</file>

<file path=ppt/theme/theme6.xml><?xml version="1.0" encoding="utf-8"?>
<a:theme xmlns:a="http://schemas.openxmlformats.org/drawingml/2006/main" name="Office Theme">
  <a:themeElements>
    <a:clrScheme name="UCAS NHS DECK">
      <a:dk1>
        <a:srgbClr val="000000"/>
      </a:dk1>
      <a:lt1>
        <a:srgbClr val="FFFFFF"/>
      </a:lt1>
      <a:dk2>
        <a:srgbClr val="44546A"/>
      </a:dk2>
      <a:lt2>
        <a:srgbClr val="E7E6E6"/>
      </a:lt2>
      <a:accent1>
        <a:srgbClr val="201637"/>
      </a:accent1>
      <a:accent2>
        <a:srgbClr val="EC2880"/>
      </a:accent2>
      <a:accent3>
        <a:srgbClr val="11BCBC"/>
      </a:accent3>
      <a:accent4>
        <a:srgbClr val="706CB2"/>
      </a:accent4>
      <a:accent5>
        <a:srgbClr val="802890"/>
      </a:accent5>
      <a:accent6>
        <a:srgbClr val="F37461"/>
      </a:accent6>
      <a:hlink>
        <a:srgbClr val="00AE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911</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14</vt:i4>
      </vt:variant>
    </vt:vector>
  </HeadingPairs>
  <TitlesOfParts>
    <vt:vector size="31" baseType="lpstr">
      <vt:lpstr>Arial</vt:lpstr>
      <vt:lpstr>Calibri</vt:lpstr>
      <vt:lpstr>Calibri Light</vt:lpstr>
      <vt:lpstr>Courier New</vt:lpstr>
      <vt:lpstr>Helvetica</vt:lpstr>
      <vt:lpstr>Mongoose Medium</vt:lpstr>
      <vt:lpstr>Oswald Medium</vt:lpstr>
      <vt:lpstr>Roboto</vt:lpstr>
      <vt:lpstr>Roboto Light</vt:lpstr>
      <vt:lpstr>Wingdings</vt:lpstr>
      <vt:lpstr>Office Theme</vt:lpstr>
      <vt:lpstr>Confidential</vt:lpstr>
      <vt:lpstr>Confidential</vt:lpstr>
      <vt:lpstr>Confidential</vt:lpstr>
      <vt:lpstr>Confidential</vt:lpstr>
      <vt:lpstr>Office Theme</vt:lpstr>
      <vt:lpstr>Office Theme</vt:lpstr>
      <vt:lpstr>PowerPoint Presentation</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Smart Alerts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Derbyshire</dc:creator>
  <cp:lastModifiedBy>Matt Cotton</cp:lastModifiedBy>
  <cp:revision>3</cp:revision>
  <dcterms:created xsi:type="dcterms:W3CDTF">2024-01-05T14:09:54Z</dcterms:created>
  <dcterms:modified xsi:type="dcterms:W3CDTF">2024-02-20T17:02:04Z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2024-01-05T16:43:12Z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f9a50073-7011-4a3d-93c0-9300a5b493e7</vt:lpwstr>
  </property>
  <property fmtid="{D5CDD505-2E9C-101B-9397-08002B2CF9AE}" pid="8" name="MSIP_Label_119c747e-0609-44bc-a84a-379ba7e92455_ContentBits">
    <vt:lpwstr>0</vt:lpwstr>
  </property>
</Properties>
</file>