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1" r:id="rId4"/>
    <p:sldMasterId id="2147484019" r:id="rId5"/>
    <p:sldMasterId id="2147483675" r:id="rId6"/>
    <p:sldMasterId id="2147483736" r:id="rId7"/>
    <p:sldMasterId id="2147484022" r:id="rId8"/>
  </p:sldMasterIdLst>
  <p:notesMasterIdLst>
    <p:notesMasterId r:id="rId30"/>
  </p:notesMasterIdLst>
  <p:sldIdLst>
    <p:sldId id="272" r:id="rId9"/>
    <p:sldId id="298" r:id="rId10"/>
    <p:sldId id="264" r:id="rId11"/>
    <p:sldId id="273" r:id="rId12"/>
    <p:sldId id="274" r:id="rId13"/>
    <p:sldId id="299" r:id="rId14"/>
    <p:sldId id="300" r:id="rId15"/>
    <p:sldId id="277" r:id="rId16"/>
    <p:sldId id="263" r:id="rId17"/>
    <p:sldId id="285" r:id="rId18"/>
    <p:sldId id="287" r:id="rId19"/>
    <p:sldId id="291" r:id="rId20"/>
    <p:sldId id="293" r:id="rId21"/>
    <p:sldId id="278" r:id="rId22"/>
    <p:sldId id="279" r:id="rId23"/>
    <p:sldId id="280" r:id="rId24"/>
    <p:sldId id="295" r:id="rId25"/>
    <p:sldId id="281" r:id="rId26"/>
    <p:sldId id="282" r:id="rId27"/>
    <p:sldId id="283"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D72454-54DA-F8C0-BACA-EFFE6EDF25C5}" name="Sarah Derbyshire" initials="SD" userId="S::S.Derbyshire@ucas.ac.uk::158d3823-2b4d-42fc-82b3-e5340606bfbf" providerId="AD"/>
  <p188:author id="{9870AF80-4AD2-04F5-4183-5D976ECA8A7B}" name="BEGUM, Jasna" initials="BJ" userId="S::jasna.begum@education.gov.uk::c6bd3ea0-ad74-446f-bcd4-aef8374d39a3" providerId="AD"/>
  <p188:author id="{CBD11AA8-1307-680C-B4B6-BD8114E8ECA5}" name="ROLLS, Gemma" initials="RG" userId="S::gemma.rolls@education.gov.uk::efb7277d-4a46-46bb-9a10-84bace3dcfb1" providerId="AD"/>
  <p188:author id="{05B238CC-528A-CAA1-2EBA-20A66A2C428A}" name="ROLLS, Gemma" initials="GR" userId="S::Gemma.ROLLS@EDUCATION.GOV.UK::efb7277d-4a46-46bb-9a10-84bace3dcfb1" providerId="AD"/>
  <p188:author id="{9F0A51DF-0C2D-3C52-CE94-19446360A883}" name="Siobhan Williams" initials="SW" userId="S::s.williams_ucas.ac.uk#ext#@educationgovuk.onmicrosoft.com::8de1ee3e-b328-4239-a8d2-51aa6780bb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A12C6-4928-417E-A5C4-82AA6A8ED4AF}" v="2" dt="2023-10-25T08:23:58.658"/>
    <p1510:client id="{8C57347C-45E4-4C96-9A9C-4B20FE776152}" v="11" dt="2023-10-25T08:03:52.616"/>
    <p1510:client id="{E058475F-86DF-4490-984C-274F942396EC}" v="4" dt="2023-10-24T10:52:28.755"/>
    <p1510:client id="{FD6F6050-C3B1-4931-A239-8C4486FF84FB}" v="4" dt="2023-10-24T19:46:49.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0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obhan Williams" userId="S::s.williams_ucas.ac.uk#ext#@educationgovuk.onmicrosoft.com::8de1ee3e-b328-4239-a8d2-51aa6780bbb2" providerId="AD" clId="Web-{8C57347C-45E4-4C96-9A9C-4B20FE776152}"/>
    <pc:docChg chg="">
      <pc:chgData name="Siobhan Williams" userId="S::s.williams_ucas.ac.uk#ext#@educationgovuk.onmicrosoft.com::8de1ee3e-b328-4239-a8d2-51aa6780bbb2" providerId="AD" clId="Web-{8C57347C-45E4-4C96-9A9C-4B20FE776152}" dt="2023-10-25T08:03:52.616" v="10"/>
      <pc:docMkLst>
        <pc:docMk/>
      </pc:docMkLst>
      <pc:sldChg chg="delCm">
        <pc:chgData name="Siobhan Williams" userId="S::s.williams_ucas.ac.uk#ext#@educationgovuk.onmicrosoft.com::8de1ee3e-b328-4239-a8d2-51aa6780bbb2" providerId="AD" clId="Web-{8C57347C-45E4-4C96-9A9C-4B20FE776152}" dt="2023-10-25T08:03:31.896" v="4"/>
        <pc:sldMkLst>
          <pc:docMk/>
          <pc:sldMk cId="2476213486" sldId="263"/>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31.896" v="4"/>
              <pc2:cmMkLst xmlns:pc2="http://schemas.microsoft.com/office/powerpoint/2019/9/main/command">
                <pc:docMk/>
                <pc:sldMk cId="2476213486" sldId="263"/>
                <pc2:cmMk id="{DB3D9519-5E7F-4BF9-A26D-C239D8ACD1D3}"/>
              </pc2:cmMkLst>
            </pc226:cmChg>
          </p:ext>
        </pc:extLst>
      </pc:sldChg>
      <pc:sldChg chg="delCm">
        <pc:chgData name="Siobhan Williams" userId="S::s.williams_ucas.ac.uk#ext#@educationgovuk.onmicrosoft.com::8de1ee3e-b328-4239-a8d2-51aa6780bbb2" providerId="AD" clId="Web-{8C57347C-45E4-4C96-9A9C-4B20FE776152}" dt="2023-10-25T08:03:25.458" v="2"/>
        <pc:sldMkLst>
          <pc:docMk/>
          <pc:sldMk cId="343814109" sldId="264"/>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25.458" v="2"/>
              <pc2:cmMkLst xmlns:pc2="http://schemas.microsoft.com/office/powerpoint/2019/9/main/command">
                <pc:docMk/>
                <pc:sldMk cId="343814109" sldId="264"/>
                <pc2:cmMk id="{3C0A3A05-7259-4664-9D5C-43D9A1323DE8}"/>
              </pc2:cmMkLst>
            </pc226:cmChg>
          </p:ext>
        </pc:extLst>
      </pc:sldChg>
      <pc:sldChg chg="delCm">
        <pc:chgData name="Siobhan Williams" userId="S::s.williams_ucas.ac.uk#ext#@educationgovuk.onmicrosoft.com::8de1ee3e-b328-4239-a8d2-51aa6780bbb2" providerId="AD" clId="Web-{8C57347C-45E4-4C96-9A9C-4B20FE776152}" dt="2023-10-25T08:03:10.317" v="1"/>
        <pc:sldMkLst>
          <pc:docMk/>
          <pc:sldMk cId="2188060864" sldId="272"/>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10.317" v="1"/>
              <pc2:cmMkLst xmlns:pc2="http://schemas.microsoft.com/office/powerpoint/2019/9/main/command">
                <pc:docMk/>
                <pc:sldMk cId="2188060864" sldId="272"/>
                <pc2:cmMk id="{C961752F-5E1E-4525-81AC-16EE39A1A19A}"/>
              </pc2:cmMkLst>
            </pc226:cmChg>
            <pc226:cmChg xmlns:pc226="http://schemas.microsoft.com/office/powerpoint/2022/06/main/command" chg="del">
              <pc226:chgData name="Siobhan Williams" userId="S::s.williams_ucas.ac.uk#ext#@educationgovuk.onmicrosoft.com::8de1ee3e-b328-4239-a8d2-51aa6780bbb2" providerId="AD" clId="Web-{8C57347C-45E4-4C96-9A9C-4B20FE776152}" dt="2023-10-25T08:03:09.692" v="0"/>
              <pc2:cmMkLst xmlns:pc2="http://schemas.microsoft.com/office/powerpoint/2019/9/main/command">
                <pc:docMk/>
                <pc:sldMk cId="2188060864" sldId="272"/>
                <pc2:cmMk id="{8076C0C8-EF19-43CE-8F46-E1993890759E}"/>
              </pc2:cmMkLst>
            </pc226:cmChg>
          </p:ext>
        </pc:extLst>
      </pc:sldChg>
      <pc:sldChg chg="delCm">
        <pc:chgData name="Siobhan Williams" userId="S::s.williams_ucas.ac.uk#ext#@educationgovuk.onmicrosoft.com::8de1ee3e-b328-4239-a8d2-51aa6780bbb2" providerId="AD" clId="Web-{8C57347C-45E4-4C96-9A9C-4B20FE776152}" dt="2023-10-25T08:03:29.084" v="3"/>
        <pc:sldMkLst>
          <pc:docMk/>
          <pc:sldMk cId="1200898615" sldId="274"/>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29.084" v="3"/>
              <pc2:cmMkLst xmlns:pc2="http://schemas.microsoft.com/office/powerpoint/2019/9/main/command">
                <pc:docMk/>
                <pc:sldMk cId="1200898615" sldId="274"/>
                <pc2:cmMk id="{EAC4DCF7-982A-499F-A961-C9706D4CC8D3}"/>
              </pc2:cmMkLst>
            </pc226:cmChg>
          </p:ext>
        </pc:extLst>
      </pc:sldChg>
      <pc:sldChg chg="delCm">
        <pc:chgData name="Siobhan Williams" userId="S::s.williams_ucas.ac.uk#ext#@educationgovuk.onmicrosoft.com::8de1ee3e-b328-4239-a8d2-51aa6780bbb2" providerId="AD" clId="Web-{8C57347C-45E4-4C96-9A9C-4B20FE776152}" dt="2023-10-25T08:03:49.101" v="9"/>
        <pc:sldMkLst>
          <pc:docMk/>
          <pc:sldMk cId="3739513114" sldId="279"/>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49.101" v="9"/>
              <pc2:cmMkLst xmlns:pc2="http://schemas.microsoft.com/office/powerpoint/2019/9/main/command">
                <pc:docMk/>
                <pc:sldMk cId="3739513114" sldId="279"/>
                <pc2:cmMk id="{DDF677CC-BD35-4E15-AE09-10E9EBCD7DE6}"/>
              </pc2:cmMkLst>
            </pc226:cmChg>
          </p:ext>
        </pc:extLst>
      </pc:sldChg>
      <pc:sldChg chg="delCm">
        <pc:chgData name="Siobhan Williams" userId="S::s.williams_ucas.ac.uk#ext#@educationgovuk.onmicrosoft.com::8de1ee3e-b328-4239-a8d2-51aa6780bbb2" providerId="AD" clId="Web-{8C57347C-45E4-4C96-9A9C-4B20FE776152}" dt="2023-10-25T08:03:52.616" v="10"/>
        <pc:sldMkLst>
          <pc:docMk/>
          <pc:sldMk cId="315741698" sldId="280"/>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52.616" v="10"/>
              <pc2:cmMkLst xmlns:pc2="http://schemas.microsoft.com/office/powerpoint/2019/9/main/command">
                <pc:docMk/>
                <pc:sldMk cId="315741698" sldId="280"/>
                <pc2:cmMk id="{92A9A786-93E3-44DA-9D93-D34E9C755AE0}"/>
              </pc2:cmMkLst>
            </pc226:cmChg>
          </p:ext>
        </pc:extLst>
      </pc:sldChg>
      <pc:sldChg chg="delCm">
        <pc:chgData name="Siobhan Williams" userId="S::s.williams_ucas.ac.uk#ext#@educationgovuk.onmicrosoft.com::8de1ee3e-b328-4239-a8d2-51aa6780bbb2" providerId="AD" clId="Web-{8C57347C-45E4-4C96-9A9C-4B20FE776152}" dt="2023-10-25T08:03:35.022" v="5"/>
        <pc:sldMkLst>
          <pc:docMk/>
          <pc:sldMk cId="468443846" sldId="285"/>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35.022" v="5"/>
              <pc2:cmMkLst xmlns:pc2="http://schemas.microsoft.com/office/powerpoint/2019/9/main/command">
                <pc:docMk/>
                <pc:sldMk cId="468443846" sldId="285"/>
                <pc2:cmMk id="{2BE7F69D-31E4-4E5F-B52D-53940DDBC172}"/>
              </pc2:cmMkLst>
            </pc226:cmChg>
          </p:ext>
        </pc:extLst>
      </pc:sldChg>
      <pc:sldChg chg="delCm">
        <pc:chgData name="Siobhan Williams" userId="S::s.williams_ucas.ac.uk#ext#@educationgovuk.onmicrosoft.com::8de1ee3e-b328-4239-a8d2-51aa6780bbb2" providerId="AD" clId="Web-{8C57347C-45E4-4C96-9A9C-4B20FE776152}" dt="2023-10-25T08:03:37.944" v="6"/>
        <pc:sldMkLst>
          <pc:docMk/>
          <pc:sldMk cId="1903382376" sldId="287"/>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37.944" v="6"/>
              <pc2:cmMkLst xmlns:pc2="http://schemas.microsoft.com/office/powerpoint/2019/9/main/command">
                <pc:docMk/>
                <pc:sldMk cId="1903382376" sldId="287"/>
                <pc2:cmMk id="{792CAE5C-01DF-4DAA-85BA-9A9BB21F82B5}"/>
              </pc2:cmMkLst>
            </pc226:cmChg>
          </p:ext>
        </pc:extLst>
      </pc:sldChg>
      <pc:sldChg chg="delCm">
        <pc:chgData name="Siobhan Williams" userId="S::s.williams_ucas.ac.uk#ext#@educationgovuk.onmicrosoft.com::8de1ee3e-b328-4239-a8d2-51aa6780bbb2" providerId="AD" clId="Web-{8C57347C-45E4-4C96-9A9C-4B20FE776152}" dt="2023-10-25T08:03:41.928" v="8"/>
        <pc:sldMkLst>
          <pc:docMk/>
          <pc:sldMk cId="2213231081" sldId="291"/>
        </pc:sldMkLst>
        <pc:extLst>
          <p:ext xmlns:p="http://schemas.openxmlformats.org/presentationml/2006/main" uri="{D6D511B9-2390-475A-947B-AFAB55BFBCF1}">
            <pc226:cmChg xmlns:pc226="http://schemas.microsoft.com/office/powerpoint/2022/06/main/command" chg="del">
              <pc226:chgData name="Siobhan Williams" userId="S::s.williams_ucas.ac.uk#ext#@educationgovuk.onmicrosoft.com::8de1ee3e-b328-4239-a8d2-51aa6780bbb2" providerId="AD" clId="Web-{8C57347C-45E4-4C96-9A9C-4B20FE776152}" dt="2023-10-25T08:03:41.928" v="8"/>
              <pc2:cmMkLst xmlns:pc2="http://schemas.microsoft.com/office/powerpoint/2019/9/main/command">
                <pc:docMk/>
                <pc:sldMk cId="2213231081" sldId="291"/>
                <pc2:cmMk id="{C71A8329-9640-416C-AC3C-195CC747C442}"/>
              </pc2:cmMkLst>
            </pc226:cmChg>
            <pc226:cmChg xmlns:pc226="http://schemas.microsoft.com/office/powerpoint/2022/06/main/command" chg="del">
              <pc226:chgData name="Siobhan Williams" userId="S::s.williams_ucas.ac.uk#ext#@educationgovuk.onmicrosoft.com::8de1ee3e-b328-4239-a8d2-51aa6780bbb2" providerId="AD" clId="Web-{8C57347C-45E4-4C96-9A9C-4B20FE776152}" dt="2023-10-25T08:03:41.022" v="7"/>
              <pc2:cmMkLst xmlns:pc2="http://schemas.microsoft.com/office/powerpoint/2019/9/main/command">
                <pc:docMk/>
                <pc:sldMk cId="2213231081" sldId="291"/>
                <pc2:cmMk id="{5208EFA1-1740-48E9-91C0-ED21FE85E7AF}"/>
              </pc2:cmMkLst>
            </pc226:cmChg>
          </p:ext>
        </pc:extLst>
      </pc:sldChg>
    </pc:docChg>
  </pc:docChgLst>
  <pc:docChgLst>
    <pc:chgData name="ROLLS, Gemma" userId="efb7277d-4a46-46bb-9a10-84bace3dcfb1" providerId="ADAL" clId="{7FA346D6-82D9-487F-933C-EF83B77442AE}"/>
    <pc:docChg chg="">
      <pc:chgData name="ROLLS, Gemma" userId="efb7277d-4a46-46bb-9a10-84bace3dcfb1" providerId="ADAL" clId="{7FA346D6-82D9-487F-933C-EF83B77442AE}" dt="2023-10-24T08:57:31.501" v="1"/>
      <pc:docMkLst>
        <pc:docMk/>
      </pc:docMkLst>
      <pc:sldChg chg="addCm">
        <pc:chgData name="ROLLS, Gemma" userId="efb7277d-4a46-46bb-9a10-84bace3dcfb1" providerId="ADAL" clId="{7FA346D6-82D9-487F-933C-EF83B77442AE}" dt="2023-10-24T08:56:18.585" v="0"/>
        <pc:sldMkLst>
          <pc:docMk/>
          <pc:sldMk cId="2476213486" sldId="263"/>
        </pc:sldMkLst>
        <pc:extLst>
          <p:ext xmlns:p="http://schemas.openxmlformats.org/presentationml/2006/main" uri="{D6D511B9-2390-475A-947B-AFAB55BFBCF1}">
            <pc226:cmChg xmlns:pc226="http://schemas.microsoft.com/office/powerpoint/2022/06/main/command" chg="add">
              <pc226:chgData name="ROLLS, Gemma" userId="efb7277d-4a46-46bb-9a10-84bace3dcfb1" providerId="ADAL" clId="{7FA346D6-82D9-487F-933C-EF83B77442AE}" dt="2023-10-24T08:56:18.585" v="0"/>
              <pc2:cmMkLst xmlns:pc2="http://schemas.microsoft.com/office/powerpoint/2019/9/main/command">
                <pc:docMk/>
                <pc:sldMk cId="2476213486" sldId="263"/>
                <pc2:cmMk id="{DB3D9519-5E7F-4BF9-A26D-C239D8ACD1D3}"/>
              </pc2:cmMkLst>
            </pc226:cmChg>
          </p:ext>
        </pc:extLst>
      </pc:sldChg>
      <pc:sldChg chg="addCm">
        <pc:chgData name="ROLLS, Gemma" userId="efb7277d-4a46-46bb-9a10-84bace3dcfb1" providerId="ADAL" clId="{7FA346D6-82D9-487F-933C-EF83B77442AE}" dt="2023-10-24T08:57:31.501" v="1"/>
        <pc:sldMkLst>
          <pc:docMk/>
          <pc:sldMk cId="3739513114" sldId="279"/>
        </pc:sldMkLst>
        <pc:extLst>
          <p:ext xmlns:p="http://schemas.openxmlformats.org/presentationml/2006/main" uri="{D6D511B9-2390-475A-947B-AFAB55BFBCF1}">
            <pc226:cmChg xmlns:pc226="http://schemas.microsoft.com/office/powerpoint/2022/06/main/command" chg="add">
              <pc226:chgData name="ROLLS, Gemma" userId="efb7277d-4a46-46bb-9a10-84bace3dcfb1" providerId="ADAL" clId="{7FA346D6-82D9-487F-933C-EF83B77442AE}" dt="2023-10-24T08:57:31.501" v="1"/>
              <pc2:cmMkLst xmlns:pc2="http://schemas.microsoft.com/office/powerpoint/2019/9/main/command">
                <pc:docMk/>
                <pc:sldMk cId="3739513114" sldId="279"/>
                <pc2:cmMk id="{DDF677CC-BD35-4E15-AE09-10E9EBCD7DE6}"/>
              </pc2:cmMkLst>
            </pc226:cmChg>
          </p:ext>
        </pc:extLst>
      </pc:sldChg>
    </pc:docChg>
  </pc:docChgLst>
  <pc:docChgLst>
    <pc:chgData name="ROLLS, Gemma" userId="S::gemma.rolls@education.gov.uk::efb7277d-4a46-46bb-9a10-84bace3dcfb1" providerId="AD" clId="Web-{E058475F-86DF-4490-984C-274F942396EC}"/>
    <pc:docChg chg="modSld">
      <pc:chgData name="ROLLS, Gemma" userId="S::gemma.rolls@education.gov.uk::efb7277d-4a46-46bb-9a10-84bace3dcfb1" providerId="AD" clId="Web-{E058475F-86DF-4490-984C-274F942396EC}" dt="2023-10-24T10:52:28.755" v="1" actId="20577"/>
      <pc:docMkLst>
        <pc:docMk/>
      </pc:docMkLst>
      <pc:sldChg chg="modSp">
        <pc:chgData name="ROLLS, Gemma" userId="S::gemma.rolls@education.gov.uk::efb7277d-4a46-46bb-9a10-84bace3dcfb1" providerId="AD" clId="Web-{E058475F-86DF-4490-984C-274F942396EC}" dt="2023-10-24T10:52:28.755" v="1" actId="20577"/>
        <pc:sldMkLst>
          <pc:docMk/>
          <pc:sldMk cId="4062319498" sldId="299"/>
        </pc:sldMkLst>
        <pc:spChg chg="mod">
          <ac:chgData name="ROLLS, Gemma" userId="S::gemma.rolls@education.gov.uk::efb7277d-4a46-46bb-9a10-84bace3dcfb1" providerId="AD" clId="Web-{E058475F-86DF-4490-984C-274F942396EC}" dt="2023-10-24T10:52:28.755" v="1" actId="20577"/>
          <ac:spMkLst>
            <pc:docMk/>
            <pc:sldMk cId="4062319498" sldId="299"/>
            <ac:spMk id="4" creationId="{CAE38373-F309-C35A-4E7F-B301C45CDEB3}"/>
          </ac:spMkLst>
        </pc:spChg>
      </pc:sldChg>
    </pc:docChg>
  </pc:docChgLst>
  <pc:docChgLst>
    <pc:chgData name="Siobhan Williams" userId="925115ff-c730-47d4-9d9d-56d441032348" providerId="ADAL" clId="{5B5A12C6-4928-417E-A5C4-82AA6A8ED4AF}"/>
    <pc:docChg chg="custSel modSld">
      <pc:chgData name="Siobhan Williams" userId="925115ff-c730-47d4-9d9d-56d441032348" providerId="ADAL" clId="{5B5A12C6-4928-417E-A5C4-82AA6A8ED4AF}" dt="2023-10-25T08:24:01.242" v="6" actId="1076"/>
      <pc:docMkLst>
        <pc:docMk/>
      </pc:docMkLst>
      <pc:sldChg chg="addSp delSp modSp mod">
        <pc:chgData name="Siobhan Williams" userId="925115ff-c730-47d4-9d9d-56d441032348" providerId="ADAL" clId="{5B5A12C6-4928-417E-A5C4-82AA6A8ED4AF}" dt="2023-10-25T08:24:01.242" v="6" actId="1076"/>
        <pc:sldMkLst>
          <pc:docMk/>
          <pc:sldMk cId="3739513114" sldId="279"/>
        </pc:sldMkLst>
        <pc:picChg chg="add del mod">
          <ac:chgData name="Siobhan Williams" userId="925115ff-c730-47d4-9d9d-56d441032348" providerId="ADAL" clId="{5B5A12C6-4928-417E-A5C4-82AA6A8ED4AF}" dt="2023-10-25T08:23:57.981" v="4" actId="478"/>
          <ac:picMkLst>
            <pc:docMk/>
            <pc:sldMk cId="3739513114" sldId="279"/>
            <ac:picMk id="2" creationId="{062B1196-870E-CD33-96CC-1498DFF25004}"/>
          </ac:picMkLst>
        </pc:picChg>
        <pc:picChg chg="add mod">
          <ac:chgData name="Siobhan Williams" userId="925115ff-c730-47d4-9d9d-56d441032348" providerId="ADAL" clId="{5B5A12C6-4928-417E-A5C4-82AA6A8ED4AF}" dt="2023-10-25T08:24:01.242" v="6" actId="1076"/>
          <ac:picMkLst>
            <pc:docMk/>
            <pc:sldMk cId="3739513114" sldId="279"/>
            <ac:picMk id="4" creationId="{3F66EBE0-C7DB-8AA9-F7BA-05FB5CFBFA72}"/>
          </ac:picMkLst>
        </pc:picChg>
        <pc:picChg chg="add mod">
          <ac:chgData name="Siobhan Williams" userId="925115ff-c730-47d4-9d9d-56d441032348" providerId="ADAL" clId="{5B5A12C6-4928-417E-A5C4-82AA6A8ED4AF}" dt="2023-10-25T08:24:01.242" v="6" actId="1076"/>
          <ac:picMkLst>
            <pc:docMk/>
            <pc:sldMk cId="3739513114" sldId="279"/>
            <ac:picMk id="5" creationId="{B23752E5-90DD-54FB-E3AA-E51CF665D4AA}"/>
          </ac:picMkLst>
        </pc:picChg>
        <pc:picChg chg="del">
          <ac:chgData name="Siobhan Williams" userId="925115ff-c730-47d4-9d9d-56d441032348" providerId="ADAL" clId="{5B5A12C6-4928-417E-A5C4-82AA6A8ED4AF}" dt="2023-10-25T08:23:57.981" v="4" actId="478"/>
          <ac:picMkLst>
            <pc:docMk/>
            <pc:sldMk cId="3739513114" sldId="279"/>
            <ac:picMk id="9" creationId="{0FD74688-F8D3-615D-C315-C5A10D668180}"/>
          </ac:picMkLst>
        </pc:picChg>
        <pc:picChg chg="del">
          <ac:chgData name="Siobhan Williams" userId="925115ff-c730-47d4-9d9d-56d441032348" providerId="ADAL" clId="{5B5A12C6-4928-417E-A5C4-82AA6A8ED4AF}" dt="2023-10-25T08:16:18.164" v="2" actId="478"/>
          <ac:picMkLst>
            <pc:docMk/>
            <pc:sldMk cId="3739513114" sldId="279"/>
            <ac:picMk id="11" creationId="{D6AF8CB0-1886-5DFE-8841-13DE28551E11}"/>
          </ac:picMkLst>
        </pc:picChg>
      </pc:sldChg>
    </pc:docChg>
  </pc:docChgLst>
  <pc:docChgLst>
    <pc:chgData name="Siobhan Williams" userId="S::s.williams_ucas.ac.uk#ext#@educationgovuk.onmicrosoft.com::8de1ee3e-b328-4239-a8d2-51aa6780bbb2" providerId="AD" clId="Web-{FD6F6050-C3B1-4931-A239-8C4486FF84FB}"/>
    <pc:docChg chg="mod modSld">
      <pc:chgData name="Siobhan Williams" userId="S::s.williams_ucas.ac.uk#ext#@educationgovuk.onmicrosoft.com::8de1ee3e-b328-4239-a8d2-51aa6780bbb2" providerId="AD" clId="Web-{FD6F6050-C3B1-4931-A239-8C4486FF84FB}" dt="2023-10-24T19:46:49.908" v="3" actId="1076"/>
      <pc:docMkLst>
        <pc:docMk/>
      </pc:docMkLst>
      <pc:sldChg chg="modSp modCm">
        <pc:chgData name="Siobhan Williams" userId="S::s.williams_ucas.ac.uk#ext#@educationgovuk.onmicrosoft.com::8de1ee3e-b328-4239-a8d2-51aa6780bbb2" providerId="AD" clId="Web-{FD6F6050-C3B1-4931-A239-8C4486FF84FB}" dt="2023-10-24T19:46:49.908" v="3" actId="1076"/>
        <pc:sldMkLst>
          <pc:docMk/>
          <pc:sldMk cId="2476213486" sldId="263"/>
        </pc:sldMkLst>
        <pc:picChg chg="mod">
          <ac:chgData name="Siobhan Williams" userId="S::s.williams_ucas.ac.uk#ext#@educationgovuk.onmicrosoft.com::8de1ee3e-b328-4239-a8d2-51aa6780bbb2" providerId="AD" clId="Web-{FD6F6050-C3B1-4931-A239-8C4486FF84FB}" dt="2023-10-24T19:46:49.908" v="3" actId="1076"/>
          <ac:picMkLst>
            <pc:docMk/>
            <pc:sldMk cId="2476213486" sldId="263"/>
            <ac:picMk id="16" creationId="{48EB928A-8F26-1668-C0EC-F3F6B439021A}"/>
          </ac:picMkLst>
        </pc:picChg>
        <pc:extLst>
          <p:ext xmlns:p="http://schemas.openxmlformats.org/presentationml/2006/main" uri="{D6D511B9-2390-475A-947B-AFAB55BFBCF1}">
            <pc226:cmChg xmlns:pc226="http://schemas.microsoft.com/office/powerpoint/2022/06/main/command" chg="mod">
              <pc226:chgData name="Siobhan Williams" userId="S::s.williams_ucas.ac.uk#ext#@educationgovuk.onmicrosoft.com::8de1ee3e-b328-4239-a8d2-51aa6780bbb2" providerId="AD" clId="Web-{FD6F6050-C3B1-4931-A239-8C4486FF84FB}" dt="2023-10-24T19:46:41.767" v="2"/>
              <pc2:cmMkLst xmlns:pc2="http://schemas.microsoft.com/office/powerpoint/2019/9/main/command">
                <pc:docMk/>
                <pc:sldMk cId="2476213486" sldId="263"/>
                <pc2:cmMk id="{DB3D9519-5E7F-4BF9-A26D-C239D8ACD1D3}"/>
              </pc2:cmMkLst>
              <pc226:cmRplyChg chg="add">
                <pc226:chgData name="Siobhan Williams" userId="S::s.williams_ucas.ac.uk#ext#@educationgovuk.onmicrosoft.com::8de1ee3e-b328-4239-a8d2-51aa6780bbb2" providerId="AD" clId="Web-{FD6F6050-C3B1-4931-A239-8C4486FF84FB}" dt="2023-10-24T19:46:34.985" v="1"/>
                <pc2:cmRplyMkLst xmlns:pc2="http://schemas.microsoft.com/office/powerpoint/2019/9/main/command">
                  <pc:docMk/>
                  <pc:sldMk cId="2476213486" sldId="263"/>
                  <pc2:cmMk id="{DB3D9519-5E7F-4BF9-A26D-C239D8ACD1D3}"/>
                  <pc2:cmRplyMk id="{0D73A09F-59B3-4929-A478-559D9CE6C470}"/>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5A000-B17A-42D4-B172-013A0B0C1683}"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C6D30-0817-491F-9137-3A7DC0832035}" type="slidenum">
              <a:rPr lang="en-GB" smtClean="0"/>
              <a:t>‹#›</a:t>
            </a:fld>
            <a:endParaRPr lang="en-GB"/>
          </a:p>
        </p:txBody>
      </p:sp>
    </p:spTree>
    <p:extLst>
      <p:ext uri="{BB962C8B-B14F-4D97-AF65-F5344CB8AC3E}">
        <p14:creationId xmlns:p14="http://schemas.microsoft.com/office/powerpoint/2010/main" val="579423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pprenticeships.gov.uk/"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ucas.com/apprenticeship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the presenter</a:t>
            </a:r>
            <a:r>
              <a:rPr lang="en-GB"/>
              <a:t> </a:t>
            </a:r>
            <a:r>
              <a:rPr lang="en-GB" b="1"/>
              <a:t>before you use this slide deck:</a:t>
            </a:r>
            <a:br>
              <a:rPr lang="en-GB"/>
            </a:br>
            <a:r>
              <a:rPr lang="en-GB" b="0" i="0">
                <a:solidFill>
                  <a:srgbClr val="333333"/>
                </a:solidFill>
                <a:effectLst/>
                <a:latin typeface="Roboto" panose="02000000000000000000" pitchFamily="2" charset="0"/>
              </a:rPr>
              <a:t>Early Connect is an exciting new pilot being delivered in partnership between the Department for Education (DfE) and UCAS.</a:t>
            </a:r>
          </a:p>
          <a:p>
            <a:r>
              <a:rPr lang="en-GB" b="0" i="0">
                <a:solidFill>
                  <a:srgbClr val="333333"/>
                </a:solidFill>
                <a:effectLst/>
                <a:latin typeface="Roboto" panose="02000000000000000000" pitchFamily="2" charset="0"/>
              </a:rPr>
              <a:t>The pilot aims to support more young people onto apprenticeships, and to make it easier for employers to find apprentices.</a:t>
            </a:r>
          </a:p>
          <a:p>
            <a:endParaRPr lang="en-GB" b="0" i="0">
              <a:solidFill>
                <a:srgbClr val="333333"/>
              </a:solidFill>
              <a:effectLst/>
              <a:latin typeface="Roboto" panose="02000000000000000000" pitchFamily="2" charset="0"/>
            </a:endParaRPr>
          </a:p>
          <a:p>
            <a:r>
              <a:rPr lang="en-GB" sz="1700"/>
              <a:t>Please consider that this is an introduction to Early Connect, with some general information about apprenticeships.  You can learn more about apprenticeships by visiting:</a:t>
            </a:r>
          </a:p>
          <a:p>
            <a:endParaRPr lang="en-GB" sz="1700"/>
          </a:p>
          <a:p>
            <a:pPr lvl="1"/>
            <a:r>
              <a:rPr lang="en-GB" sz="1700">
                <a:hlinkClick r:id="rId3"/>
              </a:rPr>
              <a:t>https://www.apprenticeships.gov.uk/</a:t>
            </a:r>
            <a:r>
              <a:rPr lang="en-GB" sz="1700"/>
              <a:t> </a:t>
            </a:r>
          </a:p>
          <a:p>
            <a:pPr lvl="1"/>
            <a:r>
              <a:rPr lang="en-GB" sz="1700">
                <a:hlinkClick r:id="rId4"/>
              </a:rPr>
              <a:t>https://www.ucas.com/apprenticeships</a:t>
            </a:r>
            <a:r>
              <a:rPr lang="en-GB" sz="1700"/>
              <a:t> </a:t>
            </a:r>
          </a:p>
          <a:p>
            <a:pPr lvl="1"/>
            <a:endParaRPr lang="en-GB" sz="1700"/>
          </a:p>
          <a:p>
            <a:r>
              <a:rPr lang="en-GB" sz="1700"/>
              <a:t>Additional presenter notes have been provided in the notes section of each slide to assist you when delivering this presentation. The presenter notes do not need to be read to the audience but may be useful in providing wider context.</a:t>
            </a:r>
          </a:p>
          <a:p>
            <a:r>
              <a:rPr lang="en-GB" sz="1700"/>
              <a:t>Please personalise the slides as appropriate. You may wish to include examples of former students that have become apprentices, refer to local employers that offer apprenticeships, or expand on the reasons for joining the pilot.</a:t>
            </a:r>
          </a:p>
          <a:p>
            <a:endParaRPr lang="en-GB"/>
          </a:p>
          <a:p>
            <a:r>
              <a:rPr lang="en-GB"/>
              <a:t>The imagery used in this slide deck is of real apprentices – a day in the life of apprentices at ASOS</a:t>
            </a:r>
          </a:p>
        </p:txBody>
      </p:sp>
      <p:sp>
        <p:nvSpPr>
          <p:cNvPr id="4" name="Slide Number Placeholder 3"/>
          <p:cNvSpPr>
            <a:spLocks noGrp="1"/>
          </p:cNvSpPr>
          <p:nvPr>
            <p:ph type="sldNum" sz="quarter" idx="5"/>
          </p:nvPr>
        </p:nvSpPr>
        <p:spPr/>
        <p:txBody>
          <a:bodyPr/>
          <a:lstStyle/>
          <a:p>
            <a:fld id="{C34C6D30-0817-491F-9137-3A7DC0832035}" type="slidenum">
              <a:rPr lang="en-GB" smtClean="0"/>
              <a:t>1</a:t>
            </a:fld>
            <a:endParaRPr lang="en-GB"/>
          </a:p>
        </p:txBody>
      </p:sp>
    </p:spTree>
    <p:extLst>
      <p:ext uri="{BB962C8B-B14F-4D97-AF65-F5344CB8AC3E}">
        <p14:creationId xmlns:p14="http://schemas.microsoft.com/office/powerpoint/2010/main" val="232829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12</a:t>
            </a:fld>
            <a:endParaRPr lang="en-GB"/>
          </a:p>
        </p:txBody>
      </p:sp>
    </p:spTree>
    <p:extLst>
      <p:ext uri="{BB962C8B-B14F-4D97-AF65-F5344CB8AC3E}">
        <p14:creationId xmlns:p14="http://schemas.microsoft.com/office/powerpoint/2010/main" val="96013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Notes to the presenter</a:t>
            </a:r>
            <a:r>
              <a:rPr lang="en-GB"/>
              <a:t> </a:t>
            </a:r>
            <a:br>
              <a:rPr lang="en-GB">
                <a:cs typeface="+mn-lt"/>
              </a:rPr>
            </a:br>
            <a:r>
              <a:rPr lang="en-GB"/>
              <a:t>This section of the presentation presents the UCAS resources currently available to support your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adapt as appropriate to your audience.</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14</a:t>
            </a:fld>
            <a:endParaRPr lang="en-GB"/>
          </a:p>
        </p:txBody>
      </p:sp>
    </p:spTree>
    <p:extLst>
      <p:ext uri="{BB962C8B-B14F-4D97-AF65-F5344CB8AC3E}">
        <p14:creationId xmlns:p14="http://schemas.microsoft.com/office/powerpoint/2010/main" val="3252378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FFFF00"/>
              </a:solidFill>
              <a:highlight>
                <a:srgbClr val="FFFF00"/>
              </a:highlight>
            </a:endParaRPr>
          </a:p>
          <a:p>
            <a:endParaRPr lang="en-GB">
              <a:solidFill>
                <a:srgbClr val="FFFF00"/>
              </a:solidFill>
              <a:highlight>
                <a:srgbClr val="FFFF00"/>
              </a:highlight>
            </a:endParaRP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15</a:t>
            </a:fld>
            <a:endParaRPr lang="en-US"/>
          </a:p>
        </p:txBody>
      </p:sp>
    </p:spTree>
    <p:extLst>
      <p:ext uri="{BB962C8B-B14F-4D97-AF65-F5344CB8AC3E}">
        <p14:creationId xmlns:p14="http://schemas.microsoft.com/office/powerpoint/2010/main" val="1486832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Find out more at ucas.com/apprenticeships</a:t>
            </a: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16</a:t>
            </a:fld>
            <a:endParaRPr lang="en-US"/>
          </a:p>
        </p:txBody>
      </p:sp>
    </p:spTree>
    <p:extLst>
      <p:ext uri="{BB962C8B-B14F-4D97-AF65-F5344CB8AC3E}">
        <p14:creationId xmlns:p14="http://schemas.microsoft.com/office/powerpoint/2010/main" val="144251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 to presenter:</a:t>
            </a:r>
          </a:p>
          <a:p>
            <a:r>
              <a:rPr lang="en-GB"/>
              <a:t>Optional side to show the student journey on ucas.com in more detail.</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17</a:t>
            </a:fld>
            <a:endParaRPr lang="en-GB"/>
          </a:p>
        </p:txBody>
      </p:sp>
    </p:spTree>
    <p:extLst>
      <p:ext uri="{BB962C8B-B14F-4D97-AF65-F5344CB8AC3E}">
        <p14:creationId xmlns:p14="http://schemas.microsoft.com/office/powerpoint/2010/main" val="2180306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639989"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399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3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*Delete as appropriate or delete this slide if you do not wish to have the widget on your website. </a:t>
            </a:r>
          </a:p>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20</a:t>
            </a:fld>
            <a:endParaRPr lang="en-US"/>
          </a:p>
        </p:txBody>
      </p:sp>
    </p:spTree>
    <p:extLst>
      <p:ext uri="{BB962C8B-B14F-4D97-AF65-F5344CB8AC3E}">
        <p14:creationId xmlns:p14="http://schemas.microsoft.com/office/powerpoint/2010/main" val="94642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 for presenter: </a:t>
            </a:r>
            <a:r>
              <a:rPr lang="en-GB"/>
              <a:t>The aim of this slide deck is to enable you to spread the word about Early Connect across your school/college and get further support and understanding from the senior leadership team.</a:t>
            </a:r>
          </a:p>
          <a:p>
            <a:r>
              <a:rPr lang="en-GB"/>
              <a:t>You may want to adapt the first section depending on the current understanding of apprenticeships across the staff and school/college.</a:t>
            </a:r>
          </a:p>
        </p:txBody>
      </p:sp>
      <p:sp>
        <p:nvSpPr>
          <p:cNvPr id="4" name="Slide Number Placeholder 3"/>
          <p:cNvSpPr>
            <a:spLocks noGrp="1"/>
          </p:cNvSpPr>
          <p:nvPr>
            <p:ph type="sldNum" sz="quarter" idx="5"/>
          </p:nvPr>
        </p:nvSpPr>
        <p:spPr/>
        <p:txBody>
          <a:bodyPr/>
          <a:lstStyle/>
          <a:p>
            <a:fld id="{C34C6D30-0817-491F-9137-3A7DC0832035}" type="slidenum">
              <a:rPr lang="en-GB" smtClean="0"/>
              <a:t>2</a:t>
            </a:fld>
            <a:endParaRPr lang="en-GB"/>
          </a:p>
        </p:txBody>
      </p:sp>
    </p:spTree>
    <p:extLst>
      <p:ext uri="{BB962C8B-B14F-4D97-AF65-F5344CB8AC3E}">
        <p14:creationId xmlns:p14="http://schemas.microsoft.com/office/powerpoint/2010/main" val="330125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to the presenter</a:t>
            </a:r>
            <a:r>
              <a:rPr lang="en-GB"/>
              <a:t> </a:t>
            </a:r>
            <a:br>
              <a:rPr lang="en-GB"/>
            </a:br>
            <a:r>
              <a:rPr lang="en-GB"/>
              <a:t>This section of the presentation presents the basics of apprenticeships.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adapt as appropriate to your audience.</a:t>
            </a:r>
          </a:p>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96538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5</a:t>
            </a:fld>
            <a:endParaRPr lang="en-GB"/>
          </a:p>
        </p:txBody>
      </p:sp>
    </p:spTree>
    <p:extLst>
      <p:ext uri="{BB962C8B-B14F-4D97-AF65-F5344CB8AC3E}">
        <p14:creationId xmlns:p14="http://schemas.microsoft.com/office/powerpoint/2010/main" val="1873509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presenter</a:t>
            </a:r>
          </a:p>
          <a:p>
            <a:r>
              <a:rPr lang="en-GB" b="0"/>
              <a:t>Please note that all apprenticeships at levels 4-7 are categorised as higher, but if they are level 6-7 and contain a degree, they have become known as degree apprenticeships (e.g. a level 7 Solicitor apprenticeship contains the professional qualifications required to be a solicitor, but not a law degree).</a:t>
            </a:r>
            <a:r>
              <a:rPr lang="en-GB"/>
              <a:t>  </a:t>
            </a:r>
            <a:endParaRPr lang="en-GB" b="0"/>
          </a:p>
          <a:p>
            <a:endParaRPr lang="en-GB" b="1"/>
          </a:p>
          <a:p>
            <a:r>
              <a:rPr lang="en-GB" b="0"/>
              <a:t>It is important that your audience </a:t>
            </a:r>
            <a:r>
              <a:rPr lang="en-GB"/>
              <a:t>understands</a:t>
            </a:r>
            <a:r>
              <a:rPr lang="en-GB" b="0"/>
              <a:t> that the level of apprenticeship that you start on will not necessarily be determined by your prior level of qualification.</a:t>
            </a:r>
            <a:endParaRPr lang="en-GB" b="0">
              <a:cs typeface="Calibri"/>
            </a:endParaRPr>
          </a:p>
          <a:p>
            <a:r>
              <a:rPr lang="en-GB" b="0"/>
              <a:t>For example, it is not always the case that students completing a level 3 qualification will progress immediately to a higher or degree level apprenticeship.</a:t>
            </a:r>
          </a:p>
          <a:p>
            <a:r>
              <a:rPr lang="en-GB" b="0"/>
              <a:t>Just as it is not always the case that someone who already has a degree would progress immediately to a Master’s level apprenticeship.</a:t>
            </a:r>
          </a:p>
          <a:p>
            <a:endParaRPr lang="en-GB" b="0"/>
          </a:p>
          <a:p>
            <a:r>
              <a:rPr lang="en-GB" b="0"/>
              <a:t>The starting level of any apprenticeship will be determined by the level of the role that the employer has designed.</a:t>
            </a:r>
          </a:p>
          <a:p>
            <a:r>
              <a:rPr lang="en-GB" b="0"/>
              <a:t>Many intermediate and advanced apprenticeships will be the natural starting point for an individual entering that industry with no experience.</a:t>
            </a:r>
          </a:p>
          <a:p>
            <a:r>
              <a:rPr lang="en-GB" b="0"/>
              <a:t>All apprentices are given a range of opportunities that will expand their personal and professional skills through the apprenticeship.</a:t>
            </a:r>
          </a:p>
          <a:p>
            <a:endParaRPr lang="en-GB" b="0"/>
          </a:p>
          <a:p>
            <a:r>
              <a:rPr lang="en-GB" b="0"/>
              <a:t>Please avoid comparing apprenticeship levels to academic attainment as this could encourage students not to consider opportunities that could be fantastic for them as they could be put off by the perception that they are not progressing to the next academic level.</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6</a:t>
            </a:fld>
            <a:endParaRPr lang="en-GB"/>
          </a:p>
        </p:txBody>
      </p:sp>
    </p:spTree>
    <p:extLst>
      <p:ext uri="{BB962C8B-B14F-4D97-AF65-F5344CB8AC3E}">
        <p14:creationId xmlns:p14="http://schemas.microsoft.com/office/powerpoint/2010/main" val="239824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Segoe UI"/>
                <a:cs typeface="Segoe UI"/>
              </a:rPr>
              <a:t>You can find out more on The Institute website: www.instituteforapprenticeships.org/apprenticeship-standard</a:t>
            </a:r>
            <a:endParaRPr lang="en-GB">
              <a:latin typeface="Segoe UI"/>
              <a:cs typeface="Segoe UI"/>
            </a:endParaRPr>
          </a:p>
        </p:txBody>
      </p:sp>
      <p:sp>
        <p:nvSpPr>
          <p:cNvPr id="4" name="Slide Number Placeholder 3"/>
          <p:cNvSpPr>
            <a:spLocks noGrp="1"/>
          </p:cNvSpPr>
          <p:nvPr>
            <p:ph type="sldNum" sz="quarter" idx="5"/>
          </p:nvPr>
        </p:nvSpPr>
        <p:spPr/>
        <p:txBody>
          <a:bodyPr/>
          <a:lstStyle/>
          <a:p>
            <a:fld id="{44C3781E-2FA7-4F42-9891-11C98051A528}" type="slidenum">
              <a:rPr lang="en-GB" smtClean="0"/>
              <a:t>7</a:t>
            </a:fld>
            <a:endParaRPr lang="en-GB"/>
          </a:p>
        </p:txBody>
      </p:sp>
    </p:spTree>
    <p:extLst>
      <p:ext uri="{BB962C8B-B14F-4D97-AF65-F5344CB8AC3E}">
        <p14:creationId xmlns:p14="http://schemas.microsoft.com/office/powerpoint/2010/main" val="33582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the presenter</a:t>
            </a:r>
            <a:r>
              <a:rPr lang="en-GB"/>
              <a:t> </a:t>
            </a:r>
            <a:br>
              <a:rPr lang="en-GB"/>
            </a:br>
            <a:r>
              <a:rPr lang="en-GB"/>
              <a:t>The Government announcement about the Early Connect pilot can be found here:</a:t>
            </a:r>
          </a:p>
          <a:p>
            <a:r>
              <a:rPr lang="en-GB"/>
              <a:t>https://www.gov.uk/government/news/apprenticeships-boosted-under-plans-to-broaden-ucas</a:t>
            </a:r>
          </a:p>
          <a:p>
            <a:br>
              <a:rPr lang="en-GB"/>
            </a:br>
            <a:r>
              <a:rPr lang="en-GB"/>
              <a:t>This section of the presentation explores the Early Connect pilot in more detail.</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8</a:t>
            </a:fld>
            <a:endParaRPr lang="en-GB"/>
          </a:p>
        </p:txBody>
      </p:sp>
    </p:spTree>
    <p:extLst>
      <p:ext uri="{BB962C8B-B14F-4D97-AF65-F5344CB8AC3E}">
        <p14:creationId xmlns:p14="http://schemas.microsoft.com/office/powerpoint/2010/main" val="1975490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 to presenter: </a:t>
            </a:r>
            <a:r>
              <a:rPr lang="en-GB"/>
              <a:t>Optional slide to share the video as part of the presentation – you will need internet access to play the video</a:t>
            </a: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9</a:t>
            </a:fld>
            <a:endParaRPr lang="en-US"/>
          </a:p>
        </p:txBody>
      </p:sp>
    </p:spTree>
    <p:extLst>
      <p:ext uri="{BB962C8B-B14F-4D97-AF65-F5344CB8AC3E}">
        <p14:creationId xmlns:p14="http://schemas.microsoft.com/office/powerpoint/2010/main" val="3561265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is for you to edit based on the reasons your school may have chosen to be involved in the project. Why have we signed up – refers to you and your school or college.</a:t>
            </a:r>
          </a:p>
        </p:txBody>
      </p:sp>
      <p:sp>
        <p:nvSpPr>
          <p:cNvPr id="4" name="Slide Number Placeholder 3"/>
          <p:cNvSpPr>
            <a:spLocks noGrp="1"/>
          </p:cNvSpPr>
          <p:nvPr>
            <p:ph type="sldNum" sz="quarter" idx="5"/>
          </p:nvPr>
        </p:nvSpPr>
        <p:spPr/>
        <p:txBody>
          <a:bodyPr/>
          <a:lstStyle/>
          <a:p>
            <a:fld id="{C34C6D30-0817-491F-9137-3A7DC0832035}" type="slidenum">
              <a:rPr lang="en-GB" smtClean="0"/>
              <a:t>11</a:t>
            </a:fld>
            <a:endParaRPr lang="en-GB"/>
          </a:p>
        </p:txBody>
      </p:sp>
    </p:spTree>
    <p:extLst>
      <p:ext uri="{BB962C8B-B14F-4D97-AF65-F5344CB8AC3E}">
        <p14:creationId xmlns:p14="http://schemas.microsoft.com/office/powerpoint/2010/main" val="321671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192000" cy="594491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63775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7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3" name="Oval 2">
            <a:extLst>
              <a:ext uri="{FF2B5EF4-FFF2-40B4-BE49-F238E27FC236}">
                <a16:creationId xmlns:a16="http://schemas.microsoft.com/office/drawing/2014/main" id="{5E7BBD01-E2B0-93AD-07EF-8963D5A7C7F2}"/>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B66E13F2-5C2B-F816-8CFE-F536E9B0A4FD}"/>
              </a:ext>
            </a:extLst>
          </p:cNvPr>
          <p:cNvPicPr>
            <a:picLocks noChangeAspect="1"/>
          </p:cNvPicPr>
          <p:nvPr userDrawn="1"/>
        </p:nvPicPr>
        <p:blipFill>
          <a:blip r:embed="rId2"/>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390714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userDrawn="1"/>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8" name="Subtitle 2">
            <a:extLst>
              <a:ext uri="{FF2B5EF4-FFF2-40B4-BE49-F238E27FC236}">
                <a16:creationId xmlns:a16="http://schemas.microsoft.com/office/drawing/2014/main" id="{02F25413-AFC1-47AB-B924-8D5F9462A11D}"/>
              </a:ext>
            </a:extLst>
          </p:cNvPr>
          <p:cNvSpPr>
            <a:spLocks noGrp="1"/>
          </p:cNvSpPr>
          <p:nvPr>
            <p:ph type="subTitle" idx="1" hasCustomPrompt="1"/>
          </p:nvPr>
        </p:nvSpPr>
        <p:spPr>
          <a:xfrm>
            <a:off x="388674" y="3588738"/>
            <a:ext cx="5707327" cy="787400"/>
          </a:xfrm>
          <a:prstGeom prst="rect">
            <a:avLst/>
          </a:prstGeom>
        </p:spPr>
        <p:txBody>
          <a:bodyPr lIns="0" tIns="108000" rIns="0" bIns="108000">
            <a:normAutofit/>
          </a:bodyPr>
          <a:lstStyle>
            <a:lvl1pPr marL="0" indent="0" algn="l">
              <a:buNone/>
              <a:defRPr sz="1867" b="0" i="0">
                <a:solidFill>
                  <a:srgbClr val="00AEEF"/>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
        <p:nvSpPr>
          <p:cNvPr id="9" name="Title 1">
            <a:extLst>
              <a:ext uri="{FF2B5EF4-FFF2-40B4-BE49-F238E27FC236}">
                <a16:creationId xmlns:a16="http://schemas.microsoft.com/office/drawing/2014/main" id="{9442D263-F4BA-32B3-350A-BD2824CBB257}"/>
              </a:ext>
            </a:extLst>
          </p:cNvPr>
          <p:cNvSpPr>
            <a:spLocks noGrp="1"/>
          </p:cNvSpPr>
          <p:nvPr>
            <p:ph type="ctrTitle" hasCustomPrompt="1"/>
          </p:nvPr>
        </p:nvSpPr>
        <p:spPr>
          <a:xfrm>
            <a:off x="388672" y="347041"/>
            <a:ext cx="5707328" cy="2743462"/>
          </a:xfrm>
          <a:prstGeom prst="rect">
            <a:avLst/>
          </a:prstGeom>
        </p:spPr>
        <p:txBody>
          <a:bodyPr wrap="square" bIns="0" anchor="b"/>
          <a:lstStyle>
            <a:lvl1pPr algn="l">
              <a:defRPr sz="5999" b="1" i="0" spc="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Chapter / </a:t>
            </a:r>
            <a:br>
              <a:rPr lang="en-GB"/>
            </a:br>
            <a:r>
              <a:rPr lang="en-GB"/>
              <a:t>section title</a:t>
            </a:r>
            <a:endParaRPr lang="en-US"/>
          </a:p>
        </p:txBody>
      </p:sp>
      <p:cxnSp>
        <p:nvCxnSpPr>
          <p:cNvPr id="11" name="Straight Connector 10">
            <a:extLst>
              <a:ext uri="{FF2B5EF4-FFF2-40B4-BE49-F238E27FC236}">
                <a16:creationId xmlns:a16="http://schemas.microsoft.com/office/drawing/2014/main" id="{CCBD029C-47AB-4082-8CB2-0E9ABBBFBF9C}"/>
              </a:ext>
            </a:extLst>
          </p:cNvPr>
          <p:cNvCxnSpPr/>
          <p:nvPr userDrawn="1"/>
        </p:nvCxnSpPr>
        <p:spPr>
          <a:xfrm>
            <a:off x="388674" y="3334038"/>
            <a:ext cx="1471306" cy="0"/>
          </a:xfrm>
          <a:prstGeom prst="line">
            <a:avLst/>
          </a:prstGeom>
          <a:ln w="76200" cmpd="sng">
            <a:solidFill>
              <a:srgbClr val="00AEE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220D26-E870-7692-9E97-221EFEBAD240}"/>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Oval 16">
            <a:extLst>
              <a:ext uri="{FF2B5EF4-FFF2-40B4-BE49-F238E27FC236}">
                <a16:creationId xmlns:a16="http://schemas.microsoft.com/office/drawing/2014/main" id="{E4433795-3F5E-6C0D-ED0E-395E8A0E6C5A}"/>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Tree>
    <p:extLst>
      <p:ext uri="{BB962C8B-B14F-4D97-AF65-F5344CB8AC3E}">
        <p14:creationId xmlns:p14="http://schemas.microsoft.com/office/powerpoint/2010/main" val="330978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C2168-236A-81A5-D3BE-302FA99BE9AE}"/>
              </a:ext>
            </a:extLst>
          </p:cNvPr>
          <p:cNvSpPr>
            <a:spLocks noGrp="1"/>
          </p:cNvSpPr>
          <p:nvPr>
            <p:ph idx="1"/>
          </p:nvPr>
        </p:nvSpPr>
        <p:spPr>
          <a:xfrm>
            <a:off x="254697" y="2119938"/>
            <a:ext cx="11709901"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Placeholder 1">
            <a:extLst>
              <a:ext uri="{FF2B5EF4-FFF2-40B4-BE49-F238E27FC236}">
                <a16:creationId xmlns:a16="http://schemas.microsoft.com/office/drawing/2014/main" id="{2B20B763-04D3-2BDC-AF17-7174A998C76A}"/>
              </a:ext>
            </a:extLst>
          </p:cNvPr>
          <p:cNvSpPr>
            <a:spLocks noGrp="1"/>
          </p:cNvSpPr>
          <p:nvPr>
            <p:ph type="title" hasCustomPrompt="1"/>
          </p:nvPr>
        </p:nvSpPr>
        <p:spPr>
          <a:xfrm>
            <a:off x="248905" y="1212393"/>
            <a:ext cx="11715693" cy="590694"/>
          </a:xfrm>
          <a:prstGeom prst="rect">
            <a:avLst/>
          </a:prstGeom>
        </p:spPr>
        <p:txBody>
          <a:bodyPr vert="horz" wrap="none" lIns="0" tIns="0" rIns="0" bIns="0" rtlCol="0" anchor="t" anchorCtr="0">
            <a:noAutofit/>
          </a:bodyPr>
          <a:lstStyle>
            <a:lvl1pPr>
              <a:defRPr b="1" i="0" spc="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to edit master title style</a:t>
            </a:r>
            <a:endParaRPr lang="en-US"/>
          </a:p>
        </p:txBody>
      </p:sp>
      <p:sp>
        <p:nvSpPr>
          <p:cNvPr id="7" name="Oval 6">
            <a:extLst>
              <a:ext uri="{FF2B5EF4-FFF2-40B4-BE49-F238E27FC236}">
                <a16:creationId xmlns:a16="http://schemas.microsoft.com/office/drawing/2014/main" id="{64BCD55F-9360-3DC4-157F-AD6591A66C74}"/>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10" name="TextBox 9">
            <a:extLst>
              <a:ext uri="{FF2B5EF4-FFF2-40B4-BE49-F238E27FC236}">
                <a16:creationId xmlns:a16="http://schemas.microsoft.com/office/drawing/2014/main" id="{9F1DAA25-164D-4056-2570-AB9C5D2C8A34}"/>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descr="UCAS Logo">
            <a:extLst>
              <a:ext uri="{FF2B5EF4-FFF2-40B4-BE49-F238E27FC236}">
                <a16:creationId xmlns:a16="http://schemas.microsoft.com/office/drawing/2014/main" id="{10B58C0D-656A-4B0B-0A4E-3DEBC19A03E5}"/>
              </a:ext>
            </a:extLst>
          </p:cNvPr>
          <p:cNvPicPr>
            <a:picLocks noChangeAspect="1"/>
          </p:cNvPicPr>
          <p:nvPr userDrawn="1"/>
        </p:nvPicPr>
        <p:blipFill>
          <a:blip r:embed="rId2"/>
          <a:srcRect/>
          <a:stretch/>
        </p:blipFill>
        <p:spPr>
          <a:xfrm>
            <a:off x="10915006" y="297076"/>
            <a:ext cx="1032384" cy="309784"/>
          </a:xfrm>
          <a:prstGeom prst="rect">
            <a:avLst/>
          </a:prstGeom>
        </p:spPr>
      </p:pic>
      <p:pic>
        <p:nvPicPr>
          <p:cNvPr id="4" name="Picture 3" descr="Department for Education (DfE) Logo">
            <a:extLst>
              <a:ext uri="{FF2B5EF4-FFF2-40B4-BE49-F238E27FC236}">
                <a16:creationId xmlns:a16="http://schemas.microsoft.com/office/drawing/2014/main" id="{D9776830-3073-5718-7024-00DCA402C122}"/>
              </a:ext>
            </a:extLst>
          </p:cNvPr>
          <p:cNvPicPr>
            <a:picLocks noChangeAspect="1"/>
          </p:cNvPicPr>
          <p:nvPr userDrawn="1"/>
        </p:nvPicPr>
        <p:blipFill>
          <a:blip r:embed="rId3"/>
          <a:srcRect/>
          <a:stretch/>
        </p:blipFill>
        <p:spPr>
          <a:xfrm>
            <a:off x="227402" y="223670"/>
            <a:ext cx="1158933" cy="700492"/>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9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8" name="Title Placeholder 1">
            <a:extLst>
              <a:ext uri="{FF2B5EF4-FFF2-40B4-BE49-F238E27FC236}">
                <a16:creationId xmlns:a16="http://schemas.microsoft.com/office/drawing/2014/main" id="{C911D5C6-9206-08E0-F327-6670C7A7FE40}"/>
              </a:ext>
            </a:extLst>
          </p:cNvPr>
          <p:cNvSpPr>
            <a:spLocks noGrp="1"/>
          </p:cNvSpPr>
          <p:nvPr>
            <p:ph type="title" hasCustomPrompt="1"/>
          </p:nvPr>
        </p:nvSpPr>
        <p:spPr>
          <a:xfrm>
            <a:off x="248905" y="1212393"/>
            <a:ext cx="11715693" cy="590694"/>
          </a:xfrm>
          <a:prstGeom prst="rect">
            <a:avLst/>
          </a:prstGeom>
        </p:spPr>
        <p:txBody>
          <a:bodyPr vert="horz" wrap="none" lIns="0" tIns="0" rIns="0" bIns="0" rtlCol="0" anchor="t" anchorCtr="0">
            <a:noAutofit/>
          </a:bodyPr>
          <a:lstStyle>
            <a:lvl1pPr>
              <a:defRPr b="1" i="0" spc="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a:t>Click to edit master title style</a:t>
            </a:r>
            <a:endParaRPr lang="en-US"/>
          </a:p>
        </p:txBody>
      </p:sp>
      <p:sp>
        <p:nvSpPr>
          <p:cNvPr id="14" name="Oval 13">
            <a:extLst>
              <a:ext uri="{FF2B5EF4-FFF2-40B4-BE49-F238E27FC236}">
                <a16:creationId xmlns:a16="http://schemas.microsoft.com/office/drawing/2014/main" id="{0C0E7716-0950-9A18-F821-5F999769FF93}"/>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15" name="TextBox 14">
            <a:extLst>
              <a:ext uri="{FF2B5EF4-FFF2-40B4-BE49-F238E27FC236}">
                <a16:creationId xmlns:a16="http://schemas.microsoft.com/office/drawing/2014/main" id="{1D810C2E-8076-1962-495B-748FFE66C924}"/>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 name="Picture 3" descr="UCAS Logo">
            <a:extLst>
              <a:ext uri="{FF2B5EF4-FFF2-40B4-BE49-F238E27FC236}">
                <a16:creationId xmlns:a16="http://schemas.microsoft.com/office/drawing/2014/main" id="{376FD6C3-A686-9F74-FDC8-7F338657E30B}"/>
              </a:ext>
            </a:extLst>
          </p:cNvPr>
          <p:cNvPicPr>
            <a:picLocks noChangeAspect="1"/>
          </p:cNvPicPr>
          <p:nvPr userDrawn="1"/>
        </p:nvPicPr>
        <p:blipFill>
          <a:blip r:embed="rId3"/>
          <a:srcRect/>
          <a:stretch/>
        </p:blipFill>
        <p:spPr>
          <a:xfrm>
            <a:off x="10897798" y="297076"/>
            <a:ext cx="1066800" cy="309784"/>
          </a:xfrm>
          <a:prstGeom prst="rect">
            <a:avLst/>
          </a:prstGeom>
        </p:spPr>
      </p:pic>
      <p:pic>
        <p:nvPicPr>
          <p:cNvPr id="6" name="Picture 5" descr="Department for Education (DfE) Logo">
            <a:extLst>
              <a:ext uri="{FF2B5EF4-FFF2-40B4-BE49-F238E27FC236}">
                <a16:creationId xmlns:a16="http://schemas.microsoft.com/office/drawing/2014/main" id="{F50A741F-09E9-1DCD-9826-F97D49ED0FF0}"/>
              </a:ext>
            </a:extLst>
          </p:cNvPr>
          <p:cNvPicPr>
            <a:picLocks noChangeAspect="1"/>
          </p:cNvPicPr>
          <p:nvPr userDrawn="1"/>
        </p:nvPicPr>
        <p:blipFill>
          <a:blip r:embed="rId4"/>
          <a:stretch>
            <a:fillRect/>
          </a:stretch>
        </p:blipFill>
        <p:spPr>
          <a:xfrm>
            <a:off x="227403" y="223670"/>
            <a:ext cx="1158934" cy="700492"/>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192000" cy="594491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414786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BCA9F3-C5E8-6265-F3BF-0B629449B4D5}"/>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9" name="Content Placeholder 2">
            <a:extLst>
              <a:ext uri="{FF2B5EF4-FFF2-40B4-BE49-F238E27FC236}">
                <a16:creationId xmlns:a16="http://schemas.microsoft.com/office/drawing/2014/main" id="{3E46DFBD-7039-CAD7-3589-CC41CF344CEF}"/>
              </a:ext>
            </a:extLst>
          </p:cNvPr>
          <p:cNvSpPr>
            <a:spLocks noGrp="1"/>
          </p:cNvSpPr>
          <p:nvPr>
            <p:ph idx="1"/>
          </p:nvPr>
        </p:nvSpPr>
        <p:spPr>
          <a:xfrm>
            <a:off x="254697" y="2119938"/>
            <a:ext cx="11709901" cy="3430414"/>
          </a:xfrm>
          <a:prstGeom prst="rect">
            <a:avLst/>
          </a:prstGeom>
        </p:spPr>
        <p:txBody>
          <a:bodyPr/>
          <a:lstStyle>
            <a:lvl1pPr>
              <a:buClr>
                <a:schemeClr val="accent3"/>
              </a:buClr>
              <a:defRPr>
                <a:solidFill>
                  <a:srgbClr val="132433"/>
                </a:solidFill>
              </a:defRPr>
            </a:lvl1pPr>
            <a:lvl2pPr>
              <a:buClr>
                <a:schemeClr val="accent3"/>
              </a:buClr>
              <a:defRPr>
                <a:solidFill>
                  <a:srgbClr val="132433"/>
                </a:solidFill>
              </a:defRPr>
            </a:lvl2pPr>
            <a:lvl3pPr>
              <a:buClr>
                <a:schemeClr val="accent3"/>
              </a:buClr>
              <a:defRPr>
                <a:solidFill>
                  <a:srgbClr val="132433"/>
                </a:solidFill>
              </a:defRPr>
            </a:lvl3pPr>
            <a:lvl4pPr>
              <a:buClr>
                <a:schemeClr val="accent3"/>
              </a:buClr>
              <a:defRPr>
                <a:solidFill>
                  <a:srgbClr val="132433"/>
                </a:solidFill>
              </a:defRPr>
            </a:lvl4pPr>
            <a:lvl5pPr>
              <a:buClr>
                <a:schemeClr val="accent3"/>
              </a:buClr>
              <a:defRPr>
                <a:solidFill>
                  <a:srgbClr val="132433"/>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C71C4076-D61D-6D36-3897-5F086C7B4A99}"/>
              </a:ext>
            </a:extLst>
          </p:cNvPr>
          <p:cNvSpPr>
            <a:spLocks noGrp="1"/>
          </p:cNvSpPr>
          <p:nvPr>
            <p:ph type="title" hasCustomPrompt="1"/>
          </p:nvPr>
        </p:nvSpPr>
        <p:spPr>
          <a:xfrm>
            <a:off x="248905" y="1212393"/>
            <a:ext cx="11715693" cy="590694"/>
          </a:xfrm>
          <a:prstGeom prst="rect">
            <a:avLst/>
          </a:prstGeom>
        </p:spPr>
        <p:txBody>
          <a:bodyPr vert="horz" wrap="none" lIns="0" tIns="0" rIns="0" bIns="0" rtlCol="0" anchor="t" anchorCtr="0">
            <a:noAutofit/>
          </a:bodyPr>
          <a:lstStyle>
            <a:lvl1pPr>
              <a:defRPr b="1" i="0" spc="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B40E926E-1D83-53C4-BF6E-E536B4322DE8}"/>
              </a:ext>
            </a:extLst>
          </p:cNvPr>
          <p:cNvPicPr>
            <a:picLocks noChangeAspect="1"/>
          </p:cNvPicPr>
          <p:nvPr userDrawn="1"/>
        </p:nvPicPr>
        <p:blipFill>
          <a:blip r:embed="rId2"/>
          <a:srcRect/>
          <a:stretch/>
        </p:blipFill>
        <p:spPr>
          <a:xfrm>
            <a:off x="10897798" y="297076"/>
            <a:ext cx="1066800" cy="309784"/>
          </a:xfrm>
          <a:prstGeom prst="rect">
            <a:avLst/>
          </a:prstGeom>
        </p:spPr>
      </p:pic>
      <p:sp>
        <p:nvSpPr>
          <p:cNvPr id="15" name="Oval 14">
            <a:extLst>
              <a:ext uri="{FF2B5EF4-FFF2-40B4-BE49-F238E27FC236}">
                <a16:creationId xmlns:a16="http://schemas.microsoft.com/office/drawing/2014/main" id="{F54748D9-0D5A-F991-F64E-02499B74B72C}"/>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D8C6B2D9-9B7F-B385-9759-3703960A726C}"/>
              </a:ext>
            </a:extLst>
          </p:cNvPr>
          <p:cNvPicPr>
            <a:picLocks noChangeAspect="1"/>
          </p:cNvPicPr>
          <p:nvPr userDrawn="1"/>
        </p:nvPicPr>
        <p:blipFill>
          <a:blip r:embed="rId3"/>
          <a:stretch>
            <a:fillRect/>
          </a:stretch>
        </p:blipFill>
        <p:spPr>
          <a:xfrm>
            <a:off x="227403" y="223670"/>
            <a:ext cx="1158934" cy="700492"/>
          </a:xfrm>
          <a:prstGeom prst="rect">
            <a:avLst/>
          </a:prstGeom>
        </p:spPr>
      </p:pic>
      <p:sp>
        <p:nvSpPr>
          <p:cNvPr id="17" name="TextBox 16">
            <a:extLst>
              <a:ext uri="{FF2B5EF4-FFF2-40B4-BE49-F238E27FC236}">
                <a16:creationId xmlns:a16="http://schemas.microsoft.com/office/drawing/2014/main" id="{B4D223B3-CACC-A649-F34F-A93C2FA88BF7}"/>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8556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660571" cy="595656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096000" y="942447"/>
            <a:ext cx="5810473" cy="465338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53084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C2168-236A-81A5-D3BE-302FA99BE9AE}"/>
              </a:ext>
            </a:extLst>
          </p:cNvPr>
          <p:cNvSpPr>
            <a:spLocks noGrp="1"/>
          </p:cNvSpPr>
          <p:nvPr>
            <p:ph idx="1"/>
          </p:nvPr>
        </p:nvSpPr>
        <p:spPr>
          <a:xfrm>
            <a:off x="254698" y="2119938"/>
            <a:ext cx="11709901" cy="343041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Placeholder 1">
            <a:extLst>
              <a:ext uri="{FF2B5EF4-FFF2-40B4-BE49-F238E27FC236}">
                <a16:creationId xmlns:a16="http://schemas.microsoft.com/office/drawing/2014/main" id="{2B20B763-04D3-2BDC-AF17-7174A998C76A}"/>
              </a:ext>
            </a:extLst>
          </p:cNvPr>
          <p:cNvSpPr>
            <a:spLocks noGrp="1"/>
          </p:cNvSpPr>
          <p:nvPr>
            <p:ph type="title" hasCustomPrompt="1"/>
          </p:nvPr>
        </p:nvSpPr>
        <p:spPr>
          <a:xfrm>
            <a:off x="248906" y="1212394"/>
            <a:ext cx="11715693" cy="590695"/>
          </a:xfrm>
          <a:prstGeom prst="rect">
            <a:avLst/>
          </a:prstGeom>
        </p:spPr>
        <p:txBody>
          <a:bodyPr vert="horz" wrap="none" lIns="0" tIns="0" rIns="0" bIns="0" rtlCol="0" anchor="t" anchorCtr="0">
            <a:noAutofit/>
          </a:bodyPr>
          <a:lstStyle>
            <a:lvl1pPr>
              <a:defRPr b="1" i="0" spc="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8D0E978B-FA9C-F0FE-B724-288D057AEC05}"/>
              </a:ext>
            </a:extLst>
          </p:cNvPr>
          <p:cNvPicPr>
            <a:picLocks noChangeAspect="1"/>
          </p:cNvPicPr>
          <p:nvPr userDrawn="1"/>
        </p:nvPicPr>
        <p:blipFill>
          <a:blip r:embed="rId2"/>
          <a:srcRect/>
          <a:stretch/>
        </p:blipFill>
        <p:spPr>
          <a:xfrm>
            <a:off x="10915007" y="297076"/>
            <a:ext cx="1032384" cy="309784"/>
          </a:xfrm>
          <a:prstGeom prst="rect">
            <a:avLst/>
          </a:prstGeom>
        </p:spPr>
      </p:pic>
      <p:sp>
        <p:nvSpPr>
          <p:cNvPr id="7" name="Oval 6">
            <a:extLst>
              <a:ext uri="{FF2B5EF4-FFF2-40B4-BE49-F238E27FC236}">
                <a16:creationId xmlns:a16="http://schemas.microsoft.com/office/drawing/2014/main" id="{64BCD55F-9360-3DC4-157F-AD6591A66C74}"/>
              </a:ext>
            </a:extLst>
          </p:cNvPr>
          <p:cNvSpPr/>
          <p:nvPr userDrawn="1"/>
        </p:nvSpPr>
        <p:spPr>
          <a:xfrm>
            <a:off x="11496156" y="6165786"/>
            <a:ext cx="468443"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8" name="Picture 7">
            <a:extLst>
              <a:ext uri="{FF2B5EF4-FFF2-40B4-BE49-F238E27FC236}">
                <a16:creationId xmlns:a16="http://schemas.microsoft.com/office/drawing/2014/main" id="{938AF7A6-28A6-35EA-FBC1-FF984FFA35C9}"/>
              </a:ext>
            </a:extLst>
          </p:cNvPr>
          <p:cNvPicPr>
            <a:picLocks noChangeAspect="1"/>
          </p:cNvPicPr>
          <p:nvPr userDrawn="1"/>
        </p:nvPicPr>
        <p:blipFill>
          <a:blip r:embed="rId3"/>
          <a:srcRect/>
          <a:stretch/>
        </p:blipFill>
        <p:spPr>
          <a:xfrm>
            <a:off x="227403" y="223671"/>
            <a:ext cx="1158933" cy="700492"/>
          </a:xfrm>
          <a:prstGeom prst="rect">
            <a:avLst/>
          </a:prstGeom>
        </p:spPr>
      </p:pic>
      <p:sp>
        <p:nvSpPr>
          <p:cNvPr id="10" name="TextBox 9">
            <a:extLst>
              <a:ext uri="{FF2B5EF4-FFF2-40B4-BE49-F238E27FC236}">
                <a16:creationId xmlns:a16="http://schemas.microsoft.com/office/drawing/2014/main" id="{9F1DAA25-164D-4056-2570-AB9C5D2C8A34}"/>
              </a:ext>
            </a:extLst>
          </p:cNvPr>
          <p:cNvSpPr txBox="1"/>
          <p:nvPr userDrawn="1"/>
        </p:nvSpPr>
        <p:spPr>
          <a:xfrm>
            <a:off x="314611" y="6292305"/>
            <a:ext cx="6291161" cy="268215"/>
          </a:xfrm>
          <a:prstGeom prst="rect">
            <a:avLst/>
          </a:prstGeom>
          <a:noFill/>
        </p:spPr>
        <p:txBody>
          <a:bodyPr wrap="square" rtlCol="0">
            <a:spAutoFit/>
          </a:bodyPr>
          <a:lstStyle/>
          <a:p>
            <a:pPr marL="0" marR="0" lvl="0" indent="0" algn="l" defTabSz="609511"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97823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3"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262676" y="6089052"/>
            <a:ext cx="1614714" cy="627193"/>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531430" y="2"/>
            <a:ext cx="5660571" cy="6857999"/>
          </a:xfrm>
          <a:prstGeom prst="rect">
            <a:avLst/>
          </a:prstGeom>
        </p:spPr>
        <p:txBody>
          <a:bodyPr anchor="t" anchorCtr="0"/>
          <a:lstStyle/>
          <a:p>
            <a:r>
              <a:rPr lang="en-GB"/>
              <a:t>Click icon to add picture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248906" y="2798781"/>
            <a:ext cx="5816857" cy="27435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531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65B50A7-D730-F513-2A33-8D52E43CD12B}"/>
              </a:ext>
            </a:extLst>
          </p:cNvPr>
          <p:cNvSpPr/>
          <p:nvPr userDrawn="1"/>
        </p:nvSpPr>
        <p:spPr>
          <a:xfrm>
            <a:off x="11498494"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5858668A-CB7F-2DE5-F936-9E7819181E21}"/>
              </a:ext>
            </a:extLst>
          </p:cNvPr>
          <p:cNvPicPr>
            <a:picLocks noChangeAspect="1"/>
          </p:cNvPicPr>
          <p:nvPr userDrawn="1"/>
        </p:nvPicPr>
        <p:blipFill>
          <a:blip r:embed="rId2"/>
          <a:stretch>
            <a:fillRect/>
          </a:stretch>
        </p:blipFill>
        <p:spPr>
          <a:xfrm>
            <a:off x="388673" y="5761305"/>
            <a:ext cx="2082678" cy="808960"/>
          </a:xfrm>
          <a:prstGeom prst="rect">
            <a:avLst/>
          </a:prstGeom>
        </p:spPr>
      </p:pic>
    </p:spTree>
    <p:extLst>
      <p:ext uri="{BB962C8B-B14F-4D97-AF65-F5344CB8AC3E}">
        <p14:creationId xmlns:p14="http://schemas.microsoft.com/office/powerpoint/2010/main" val="185304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4" name="Title Placeholder 1">
            <a:extLst>
              <a:ext uri="{FF2B5EF4-FFF2-40B4-BE49-F238E27FC236}">
                <a16:creationId xmlns:a16="http://schemas.microsoft.com/office/drawing/2014/main" id="{CD13B5CA-FC8F-E596-2348-8C4964DAD51E}"/>
              </a:ext>
            </a:extLst>
          </p:cNvPr>
          <p:cNvSpPr>
            <a:spLocks noGrp="1"/>
          </p:cNvSpPr>
          <p:nvPr>
            <p:ph type="title" hasCustomPrompt="1"/>
          </p:nvPr>
        </p:nvSpPr>
        <p:spPr>
          <a:xfrm>
            <a:off x="404572" y="466008"/>
            <a:ext cx="5660572"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405191" y="2188209"/>
            <a:ext cx="5660571" cy="335414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933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rgbClr val="13243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11498494"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747799-554E-ED58-6004-451B7DF8827F}"/>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Department for Education (DfE) and UCAS partnership logo">
            <a:extLst>
              <a:ext uri="{FF2B5EF4-FFF2-40B4-BE49-F238E27FC236}">
                <a16:creationId xmlns:a16="http://schemas.microsoft.com/office/drawing/2014/main" id="{BF5F96D1-A00C-ECE8-F5CA-0EC42D0B017B}"/>
              </a:ext>
            </a:extLst>
          </p:cNvPr>
          <p:cNvPicPr>
            <a:picLocks noChangeAspect="1"/>
          </p:cNvPicPr>
          <p:nvPr userDrawn="1"/>
        </p:nvPicPr>
        <p:blipFill>
          <a:blip r:embed="rId2"/>
          <a:stretch>
            <a:fillRect/>
          </a:stretch>
        </p:blipFill>
        <p:spPr>
          <a:xfrm>
            <a:off x="388673" y="5761305"/>
            <a:ext cx="2082678" cy="808960"/>
          </a:xfrm>
          <a:prstGeom prst="rect">
            <a:avLst/>
          </a:prstGeom>
        </p:spPr>
      </p:pic>
    </p:spTree>
    <p:extLst>
      <p:ext uri="{BB962C8B-B14F-4D97-AF65-F5344CB8AC3E}">
        <p14:creationId xmlns:p14="http://schemas.microsoft.com/office/powerpoint/2010/main" val="3051694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80226" cy="3430414"/>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8022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12BCA9F3-C5E8-6265-F3BF-0B629449B4D5}"/>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9" name="Oval 8">
            <a:extLst>
              <a:ext uri="{FF2B5EF4-FFF2-40B4-BE49-F238E27FC236}">
                <a16:creationId xmlns:a16="http://schemas.microsoft.com/office/drawing/2014/main" id="{54182D08-E4B8-CE59-BC13-B8949596C7BB}"/>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75F2A058-745D-E1EE-B492-10030B58C8BF}"/>
              </a:ext>
            </a:extLst>
          </p:cNvPr>
          <p:cNvPicPr>
            <a:picLocks noChangeAspect="1"/>
          </p:cNvPicPr>
          <p:nvPr userDrawn="1"/>
        </p:nvPicPr>
        <p:blipFill>
          <a:blip r:embed="rId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193080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72236" cy="3430414"/>
          </a:xfrm>
          <a:prstGeom prst="rect">
            <a:avLst/>
          </a:prstGeom>
        </p:spPr>
        <p:txBody>
          <a:bodyPr/>
          <a:lstStyle>
            <a:lvl1pPr>
              <a:buClr>
                <a:srgbClr val="812990"/>
              </a:buClr>
              <a:defRPr>
                <a:solidFill>
                  <a:srgbClr val="132433"/>
                </a:solidFill>
              </a:defRPr>
            </a:lvl1pPr>
            <a:lvl2pPr>
              <a:buClr>
                <a:srgbClr val="812990"/>
              </a:buClr>
              <a:defRPr>
                <a:solidFill>
                  <a:srgbClr val="132433"/>
                </a:solidFill>
              </a:defRPr>
            </a:lvl2pPr>
            <a:lvl3pPr>
              <a:buClr>
                <a:srgbClr val="812990"/>
              </a:buClr>
              <a:defRPr>
                <a:solidFill>
                  <a:srgbClr val="132433"/>
                </a:solidFill>
              </a:defRPr>
            </a:lvl3pPr>
            <a:lvl4pPr>
              <a:buClr>
                <a:srgbClr val="812990"/>
              </a:buClr>
              <a:defRPr>
                <a:solidFill>
                  <a:srgbClr val="132433"/>
                </a:solidFill>
              </a:defRPr>
            </a:lvl4pPr>
            <a:lvl5pPr>
              <a:buClr>
                <a:srgbClr val="812990"/>
              </a:buClr>
              <a:defRPr>
                <a:solidFill>
                  <a:srgbClr val="132433"/>
                </a:solidFill>
              </a:defRPr>
            </a:lvl5pPr>
            <a:lvl6pPr>
              <a:buClr>
                <a:srgbClr val="812990"/>
              </a:buClr>
              <a:defRPr>
                <a:solidFill>
                  <a:srgbClr val="132433"/>
                </a:solidFill>
              </a:defRPr>
            </a:lvl6pPr>
            <a:lvl7pPr>
              <a:buClr>
                <a:srgbClr val="812990"/>
              </a:buClr>
              <a:defRPr>
                <a:solidFill>
                  <a:srgbClr val="132433"/>
                </a:solidFill>
              </a:defRPr>
            </a:lvl7pPr>
            <a:lvl8pPr>
              <a:buClr>
                <a:srgbClr val="812990"/>
              </a:buClr>
              <a:defRPr>
                <a:solidFill>
                  <a:srgbClr val="132433"/>
                </a:solidFill>
              </a:defRPr>
            </a:lvl8pPr>
            <a:lvl9pPr>
              <a:buClr>
                <a:srgbClr val="81299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7223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980F0EDE-E264-0D0D-BE80-3D131E9E0613}"/>
              </a:ext>
            </a:extLst>
          </p:cNvPr>
          <p:cNvSpPr/>
          <p:nvPr userDrawn="1"/>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9" name="Oval 8">
            <a:extLst>
              <a:ext uri="{FF2B5EF4-FFF2-40B4-BE49-F238E27FC236}">
                <a16:creationId xmlns:a16="http://schemas.microsoft.com/office/drawing/2014/main" id="{88ACD629-B8CF-B0DA-F755-59FC66B4D57D}"/>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CFE92105-7F07-223A-4C83-29E26AE064DF}"/>
              </a:ext>
            </a:extLst>
          </p:cNvPr>
          <p:cNvPicPr>
            <a:picLocks noChangeAspect="1"/>
          </p:cNvPicPr>
          <p:nvPr userDrawn="1"/>
        </p:nvPicPr>
        <p:blipFill>
          <a:blip r:embed="rId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93817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12"/>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1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4002" r:id="rId1"/>
    <p:sldLayoutId id="2147484018" r:id="rId2"/>
    <p:sldLayoutId id="2147483957" r:id="rId3"/>
    <p:sldLayoutId id="2147484005" r:id="rId4"/>
    <p:sldLayoutId id="2147483952" r:id="rId5"/>
    <p:sldLayoutId id="2147484001" r:id="rId6"/>
    <p:sldLayoutId id="2147483980" r:id="rId7"/>
    <p:sldLayoutId id="2147483990" r:id="rId8"/>
    <p:sldLayoutId id="2147483978" r:id="rId9"/>
    <p:sldLayoutId id="2147483997" r:id="rId10"/>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6" userDrawn="1">
          <p15:clr>
            <a:srgbClr val="F26B43"/>
          </p15:clr>
        </p15:guide>
        <p15:guide id="5" orient="horz" pos="1374" userDrawn="1">
          <p15:clr>
            <a:srgbClr val="F26B43"/>
          </p15:clr>
        </p15:guide>
        <p15:guide id="7" pos="241" userDrawn="1">
          <p15:clr>
            <a:srgbClr val="F26B43"/>
          </p15:clr>
        </p15:guide>
        <p15:guide id="8" pos="7439" userDrawn="1">
          <p15:clr>
            <a:srgbClr val="F26B43"/>
          </p15:clr>
        </p15:guide>
        <p15:guide id="9" orient="horz" pos="40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6"/>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descr="UCAS Logo">
            <a:extLst>
              <a:ext uri="{FF2B5EF4-FFF2-40B4-BE49-F238E27FC236}">
                <a16:creationId xmlns:a16="http://schemas.microsoft.com/office/drawing/2014/main" id="{252BC079-2553-9EFB-B9FC-284C04139EED}"/>
              </a:ext>
            </a:extLst>
          </p:cNvPr>
          <p:cNvPicPr>
            <a:picLocks noChangeAspect="1"/>
          </p:cNvPicPr>
          <p:nvPr userDrawn="1"/>
        </p:nvPicPr>
        <p:blipFill>
          <a:blip r:embed="rId7"/>
          <a:srcRect/>
          <a:stretch/>
        </p:blipFill>
        <p:spPr>
          <a:xfrm>
            <a:off x="10897798" y="297076"/>
            <a:ext cx="1066800" cy="309784"/>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3" name="Picture 12" descr="Department for Education (DfE) Logo">
            <a:extLst>
              <a:ext uri="{FF2B5EF4-FFF2-40B4-BE49-F238E27FC236}">
                <a16:creationId xmlns:a16="http://schemas.microsoft.com/office/drawing/2014/main" id="{398996B1-C7A7-8D8A-C295-453FDD4721DF}"/>
              </a:ext>
            </a:extLst>
          </p:cNvPr>
          <p:cNvPicPr>
            <a:picLocks noChangeAspect="1"/>
          </p:cNvPicPr>
          <p:nvPr userDrawn="1"/>
        </p:nvPicPr>
        <p:blipFill>
          <a:blip r:embed="rId8"/>
          <a:stretch>
            <a:fillRect/>
          </a:stretch>
        </p:blipFill>
        <p:spPr>
          <a:xfrm>
            <a:off x="227403" y="223670"/>
            <a:ext cx="1158934" cy="700492"/>
          </a:xfrm>
          <a:prstGeom prst="rect">
            <a:avLst/>
          </a:prstGeom>
        </p:spPr>
      </p:pic>
      <p:sp>
        <p:nvSpPr>
          <p:cNvPr id="14" name="TextBox 13">
            <a:extLst>
              <a:ext uri="{FF2B5EF4-FFF2-40B4-BE49-F238E27FC236}">
                <a16:creationId xmlns:a16="http://schemas.microsoft.com/office/drawing/2014/main" id="{E273E045-B473-25F2-3AF3-401F7A3F3C99}"/>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3800" r:id="rId1"/>
    <p:sldLayoutId id="2147484021" r:id="rId2"/>
    <p:sldLayoutId id="2147484020" r:id="rId3"/>
    <p:sldLayoutId id="2147483837" r:id="rId4"/>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6" userDrawn="1">
          <p15:clr>
            <a:srgbClr val="F26B43"/>
          </p15:clr>
        </p15:guide>
        <p15:guide id="5" orient="horz" pos="1374" userDrawn="1">
          <p15:clr>
            <a:srgbClr val="F26B43"/>
          </p15:clr>
        </p15:guide>
        <p15:guide id="7" pos="241" userDrawn="1">
          <p15:clr>
            <a:srgbClr val="F26B43"/>
          </p15:clr>
        </p15:guide>
        <p15:guide id="8" pos="7439" userDrawn="1">
          <p15:clr>
            <a:srgbClr val="F26B43"/>
          </p15:clr>
        </p15:guide>
        <p15:guide id="9" orient="horz" pos="403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4"/>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252BC079-2553-9EFB-B9FC-284C04139EED}"/>
              </a:ext>
            </a:extLst>
          </p:cNvPr>
          <p:cNvPicPr>
            <a:picLocks noChangeAspect="1"/>
          </p:cNvPicPr>
          <p:nvPr userDrawn="1"/>
        </p:nvPicPr>
        <p:blipFill>
          <a:blip r:embed="rId5"/>
          <a:srcRect/>
          <a:stretch/>
        </p:blipFill>
        <p:spPr>
          <a:xfrm>
            <a:off x="10897798" y="297076"/>
            <a:ext cx="1066800" cy="309784"/>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398996B1-C7A7-8D8A-C295-453FDD4721DF}"/>
              </a:ext>
            </a:extLst>
          </p:cNvPr>
          <p:cNvPicPr>
            <a:picLocks noChangeAspect="1"/>
          </p:cNvPicPr>
          <p:nvPr userDrawn="1"/>
        </p:nvPicPr>
        <p:blipFill>
          <a:blip r:embed="rId6"/>
          <a:stretch>
            <a:fillRect/>
          </a:stretch>
        </p:blipFill>
        <p:spPr>
          <a:xfrm>
            <a:off x="227403" y="223670"/>
            <a:ext cx="1158934" cy="700492"/>
          </a:xfrm>
          <a:prstGeom prst="rect">
            <a:avLst/>
          </a:prstGeom>
        </p:spPr>
      </p:pic>
      <p:sp>
        <p:nvSpPr>
          <p:cNvPr id="14" name="TextBox 13">
            <a:extLst>
              <a:ext uri="{FF2B5EF4-FFF2-40B4-BE49-F238E27FC236}">
                <a16:creationId xmlns:a16="http://schemas.microsoft.com/office/drawing/2014/main" id="{E273E045-B473-25F2-3AF3-401F7A3F3C99}"/>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11930037"/>
      </p:ext>
    </p:extLst>
  </p:cSld>
  <p:clrMap bg1="lt1" tx1="dk1" bg2="lt2" tx2="dk2" accent1="accent1" accent2="accent2" accent3="accent3" accent4="accent4" accent5="accent5" accent6="accent6" hlink="hlink" folHlink="folHlink"/>
  <p:sldLayoutIdLst>
    <p:sldLayoutId id="2147483695" r:id="rId1"/>
    <p:sldLayoutId id="2147483723" r:id="rId2"/>
  </p:sldLayoutIdLst>
  <p:hf hdr="0"/>
  <p:txStyles>
    <p:title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28556" indent="-228556" algn="l" defTabSz="914222" rtl="0" eaLnBrk="1" latinLnBrk="0" hangingPunct="1">
        <a:lnSpc>
          <a:spcPct val="100000"/>
        </a:lnSpc>
        <a:spcBef>
          <a:spcPts val="1000"/>
        </a:spcBef>
        <a:buClr>
          <a:schemeClr val="tx1"/>
        </a:buClr>
        <a:buFont typeface="Wingdings" pitchFamily="2" charset="2"/>
        <a:buChar char="§"/>
        <a:defRPr sz="27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667" indent="-228556" algn="l" defTabSz="914222" rtl="0" eaLnBrk="1" latinLnBrk="0" hangingPunct="1">
        <a:lnSpc>
          <a:spcPct val="100000"/>
        </a:lnSpc>
        <a:spcBef>
          <a:spcPts val="500"/>
        </a:spcBef>
        <a:buClr>
          <a:schemeClr val="tx1"/>
        </a:buClr>
        <a:buFont typeface="Wingdings" pitchFamily="2" charset="2"/>
        <a:buChar char="§"/>
        <a:defRPr sz="23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2778" indent="-228556" algn="l" defTabSz="914222"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599889"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000"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111"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222"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428333"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3885445"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1"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3"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6" algn="l" defTabSz="914222" rtl="0" eaLnBrk="1" latinLnBrk="0" hangingPunct="1">
        <a:defRPr sz="1800" kern="1200">
          <a:solidFill>
            <a:schemeClr val="tx1"/>
          </a:solidFill>
          <a:latin typeface="+mn-lt"/>
          <a:ea typeface="+mn-ea"/>
          <a:cs typeface="+mn-cs"/>
        </a:defRPr>
      </a:lvl6pPr>
      <a:lvl7pPr marL="2742667" algn="l" defTabSz="914222" rtl="0" eaLnBrk="1" latinLnBrk="0" hangingPunct="1">
        <a:defRPr sz="1800" kern="1200">
          <a:solidFill>
            <a:schemeClr val="tx1"/>
          </a:solidFill>
          <a:latin typeface="+mn-lt"/>
          <a:ea typeface="+mn-ea"/>
          <a:cs typeface="+mn-cs"/>
        </a:defRPr>
      </a:lvl7pPr>
      <a:lvl8pPr marL="3199778" algn="l" defTabSz="914222" rtl="0" eaLnBrk="1" latinLnBrk="0" hangingPunct="1">
        <a:defRPr sz="1800" kern="1200">
          <a:solidFill>
            <a:schemeClr val="tx1"/>
          </a:solidFill>
          <a:latin typeface="+mn-lt"/>
          <a:ea typeface="+mn-ea"/>
          <a:cs typeface="+mn-cs"/>
        </a:defRPr>
      </a:lvl8pPr>
      <a:lvl9pPr marL="3656889" algn="l" defTabSz="91422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1"/>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3"/>
          <a:srcRect/>
          <a:stretch/>
        </p:blipFill>
        <p:spPr>
          <a:xfrm>
            <a:off x="10810591" y="6239190"/>
            <a:ext cx="1066800" cy="321735"/>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1" y="6165786"/>
            <a:ext cx="468443"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1"/>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252BC079-2553-9EFB-B9FC-284C04139EED}"/>
              </a:ext>
            </a:extLst>
          </p:cNvPr>
          <p:cNvPicPr>
            <a:picLocks noChangeAspect="1"/>
          </p:cNvPicPr>
          <p:nvPr userDrawn="1"/>
        </p:nvPicPr>
        <p:blipFill>
          <a:blip r:embed="rId4"/>
          <a:srcRect/>
          <a:stretch/>
        </p:blipFill>
        <p:spPr>
          <a:xfrm>
            <a:off x="10897799" y="297076"/>
            <a:ext cx="1066800" cy="309784"/>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11496156" y="6165786"/>
            <a:ext cx="468443"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398996B1-C7A7-8D8A-C295-453FDD4721DF}"/>
              </a:ext>
            </a:extLst>
          </p:cNvPr>
          <p:cNvPicPr>
            <a:picLocks noChangeAspect="1"/>
          </p:cNvPicPr>
          <p:nvPr userDrawn="1"/>
        </p:nvPicPr>
        <p:blipFill>
          <a:blip r:embed="rId5"/>
          <a:stretch>
            <a:fillRect/>
          </a:stretch>
        </p:blipFill>
        <p:spPr>
          <a:xfrm>
            <a:off x="227403" y="223671"/>
            <a:ext cx="1158935" cy="700492"/>
          </a:xfrm>
          <a:prstGeom prst="rect">
            <a:avLst/>
          </a:prstGeom>
        </p:spPr>
      </p:pic>
      <p:sp>
        <p:nvSpPr>
          <p:cNvPr id="14" name="TextBox 13">
            <a:extLst>
              <a:ext uri="{FF2B5EF4-FFF2-40B4-BE49-F238E27FC236}">
                <a16:creationId xmlns:a16="http://schemas.microsoft.com/office/drawing/2014/main" id="{E273E045-B473-25F2-3AF3-401F7A3F3C99}"/>
              </a:ext>
            </a:extLst>
          </p:cNvPr>
          <p:cNvSpPr txBox="1"/>
          <p:nvPr userDrawn="1"/>
        </p:nvSpPr>
        <p:spPr>
          <a:xfrm>
            <a:off x="314611" y="6292305"/>
            <a:ext cx="6291161" cy="268215"/>
          </a:xfrm>
          <a:prstGeom prst="rect">
            <a:avLst/>
          </a:prstGeom>
          <a:noFill/>
        </p:spPr>
        <p:txBody>
          <a:bodyPr wrap="square" rtlCol="0">
            <a:spAutoFit/>
          </a:bodyPr>
          <a:lstStyle/>
          <a:p>
            <a:pPr marL="0" marR="0" lvl="0" indent="0" algn="l" defTabSz="609511"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81726609"/>
      </p:ext>
    </p:extLst>
  </p:cSld>
  <p:clrMap bg1="lt1" tx1="dk1" bg2="lt2" tx2="dk2" accent1="accent1" accent2="accent2" accent3="accent3" accent4="accent4" accent5="accent5" accent6="accent6" hlink="hlink" folHlink="folHlink"/>
  <p:sldLayoutIdLst>
    <p:sldLayoutId id="2147483766" r:id="rId1"/>
  </p:sldLayoutIdLst>
  <p:hf hdr="0"/>
  <p:txStyles>
    <p:titleStyle>
      <a:lvl1pPr algn="l" defTabSz="685667" rtl="0" eaLnBrk="1" latinLnBrk="0" hangingPunct="1">
        <a:lnSpc>
          <a:spcPct val="90000"/>
        </a:lnSpc>
        <a:spcBef>
          <a:spcPct val="0"/>
        </a:spcBef>
        <a:buNone/>
        <a:defRPr sz="3999" b="0" i="0" kern="1200" spc="-15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171417" indent="-171417" algn="l" defTabSz="685667" rtl="0" eaLnBrk="1" latinLnBrk="0" hangingPunct="1">
        <a:lnSpc>
          <a:spcPct val="100000"/>
        </a:lnSpc>
        <a:spcBef>
          <a:spcPts val="750"/>
        </a:spcBef>
        <a:buClr>
          <a:schemeClr val="tx1"/>
        </a:buClr>
        <a:buFont typeface="Wingdings" pitchFamily="2" charset="2"/>
        <a:buChar char="§"/>
        <a:defRPr sz="20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250" indent="-171417" algn="l" defTabSz="685667" rtl="0" eaLnBrk="1" latinLnBrk="0" hangingPunct="1">
        <a:lnSpc>
          <a:spcPct val="100000"/>
        </a:lnSpc>
        <a:spcBef>
          <a:spcPts val="375"/>
        </a:spcBef>
        <a:buClr>
          <a:schemeClr val="tx1"/>
        </a:buClr>
        <a:buFont typeface="Wingdings" pitchFamily="2" charset="2"/>
        <a:buChar char="§"/>
        <a:defRPr sz="17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084" indent="-171417" algn="l" defTabSz="685667"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199917" indent="-171417" algn="l" defTabSz="685667"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2750" indent="-171417" algn="l" defTabSz="685667"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583" indent="-171417" algn="l" defTabSz="685667"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417" indent="-171417" algn="l" defTabSz="685667"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250" indent="-171417" algn="l" defTabSz="685667"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084" indent="-171417" algn="l" defTabSz="685667"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667" rtl="0" eaLnBrk="1" latinLnBrk="0" hangingPunct="1">
        <a:defRPr sz="1350" kern="1200">
          <a:solidFill>
            <a:schemeClr val="tx1"/>
          </a:solidFill>
          <a:latin typeface="+mn-lt"/>
          <a:ea typeface="+mn-ea"/>
          <a:cs typeface="+mn-cs"/>
        </a:defRPr>
      </a:lvl1pPr>
      <a:lvl2pPr marL="342833" algn="l" defTabSz="685667" rtl="0" eaLnBrk="1" latinLnBrk="0" hangingPunct="1">
        <a:defRPr sz="1350" kern="1200">
          <a:solidFill>
            <a:schemeClr val="tx1"/>
          </a:solidFill>
          <a:latin typeface="+mn-lt"/>
          <a:ea typeface="+mn-ea"/>
          <a:cs typeface="+mn-cs"/>
        </a:defRPr>
      </a:lvl2pPr>
      <a:lvl3pPr marL="685667" algn="l" defTabSz="685667" rtl="0" eaLnBrk="1" latinLnBrk="0" hangingPunct="1">
        <a:defRPr sz="1350" kern="1200">
          <a:solidFill>
            <a:schemeClr val="tx1"/>
          </a:solidFill>
          <a:latin typeface="+mn-lt"/>
          <a:ea typeface="+mn-ea"/>
          <a:cs typeface="+mn-cs"/>
        </a:defRPr>
      </a:lvl3pPr>
      <a:lvl4pPr marL="1028500" algn="l" defTabSz="685667" rtl="0" eaLnBrk="1" latinLnBrk="0" hangingPunct="1">
        <a:defRPr sz="1350" kern="1200">
          <a:solidFill>
            <a:schemeClr val="tx1"/>
          </a:solidFill>
          <a:latin typeface="+mn-lt"/>
          <a:ea typeface="+mn-ea"/>
          <a:cs typeface="+mn-cs"/>
        </a:defRPr>
      </a:lvl4pPr>
      <a:lvl5pPr marL="1371334" algn="l" defTabSz="685667" rtl="0" eaLnBrk="1" latinLnBrk="0" hangingPunct="1">
        <a:defRPr sz="1350" kern="1200">
          <a:solidFill>
            <a:schemeClr val="tx1"/>
          </a:solidFill>
          <a:latin typeface="+mn-lt"/>
          <a:ea typeface="+mn-ea"/>
          <a:cs typeface="+mn-cs"/>
        </a:defRPr>
      </a:lvl5pPr>
      <a:lvl6pPr marL="1714167" algn="l" defTabSz="685667" rtl="0" eaLnBrk="1" latinLnBrk="0" hangingPunct="1">
        <a:defRPr sz="1350" kern="1200">
          <a:solidFill>
            <a:schemeClr val="tx1"/>
          </a:solidFill>
          <a:latin typeface="+mn-lt"/>
          <a:ea typeface="+mn-ea"/>
          <a:cs typeface="+mn-cs"/>
        </a:defRPr>
      </a:lvl6pPr>
      <a:lvl7pPr marL="2057000" algn="l" defTabSz="685667" rtl="0" eaLnBrk="1" latinLnBrk="0" hangingPunct="1">
        <a:defRPr sz="1350" kern="1200">
          <a:solidFill>
            <a:schemeClr val="tx1"/>
          </a:solidFill>
          <a:latin typeface="+mn-lt"/>
          <a:ea typeface="+mn-ea"/>
          <a:cs typeface="+mn-cs"/>
        </a:defRPr>
      </a:lvl7pPr>
      <a:lvl8pPr marL="2399834" algn="l" defTabSz="685667" rtl="0" eaLnBrk="1" latinLnBrk="0" hangingPunct="1">
        <a:defRPr sz="1350" kern="1200">
          <a:solidFill>
            <a:schemeClr val="tx1"/>
          </a:solidFill>
          <a:latin typeface="+mn-lt"/>
          <a:ea typeface="+mn-ea"/>
          <a:cs typeface="+mn-cs"/>
        </a:defRPr>
      </a:lvl8pPr>
      <a:lvl9pPr marL="2742667" algn="l" defTabSz="68566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userDrawn="1">
          <p15:clr>
            <a:srgbClr val="F26B43"/>
          </p15:clr>
        </p15:guide>
        <p15:guide id="2" pos="4032" userDrawn="1">
          <p15:clr>
            <a:srgbClr val="F26B43"/>
          </p15:clr>
        </p15:guide>
        <p15:guide id="3" orient="horz" pos="300" userDrawn="1">
          <p15:clr>
            <a:srgbClr val="F26B43"/>
          </p15:clr>
        </p15:guide>
        <p15:guide id="5" orient="horz" pos="1443" userDrawn="1">
          <p15:clr>
            <a:srgbClr val="F26B43"/>
          </p15:clr>
        </p15:guide>
        <p15:guide id="7" pos="253" userDrawn="1">
          <p15:clr>
            <a:srgbClr val="F26B43"/>
          </p15:clr>
        </p15:guide>
        <p15:guide id="8" pos="7811" userDrawn="1">
          <p15:clr>
            <a:srgbClr val="F26B43"/>
          </p15:clr>
        </p15:guide>
        <p15:guide id="9" orient="horz" pos="423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3"/>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4"/>
          <a:stretch>
            <a:fillRect/>
          </a:stretch>
        </p:blipFill>
        <p:spPr>
          <a:xfrm>
            <a:off x="10262676" y="6089052"/>
            <a:ext cx="1614714" cy="627193"/>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4023" r:id="rId1"/>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6" userDrawn="1">
          <p15:clr>
            <a:srgbClr val="F26B43"/>
          </p15:clr>
        </p15:guide>
        <p15:guide id="5" orient="horz" pos="1374" userDrawn="1">
          <p15:clr>
            <a:srgbClr val="F26B43"/>
          </p15:clr>
        </p15:guide>
        <p15:guide id="7" pos="241" userDrawn="1">
          <p15:clr>
            <a:srgbClr val="F26B43"/>
          </p15:clr>
        </p15:guide>
        <p15:guide id="8" pos="7439" userDrawn="1">
          <p15:clr>
            <a:srgbClr val="F26B43"/>
          </p15:clr>
        </p15:guide>
        <p15:guide id="9" orient="horz" pos="40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ucasonline-my.sharepoint.com/personal/k_allebone_ucas_ac_uk/_layouts/15/stream.aspx?id=/personal/k_allebone_ucas_ac_uk/Documents/Microsoft%20Teams%20Chat%20Files/Early%20Connect%20DfE%20v4.mp4&amp;nav=eyJwbGF5YmFja09wdGlvbnMiOnsic3RhcnRUaW1lSW5TZWNvbmRzIjowLjgxMTkxNH19&amp;referrer=StreamWebApp.Web&amp;referrerScenario=AddressBarCopied.view"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7BA9-024D-A1DA-169D-988F0ADBECB0}"/>
              </a:ext>
            </a:extLst>
          </p:cNvPr>
          <p:cNvSpPr>
            <a:spLocks noGrp="1"/>
          </p:cNvSpPr>
          <p:nvPr>
            <p:ph type="ctrTitle"/>
          </p:nvPr>
        </p:nvSpPr>
        <p:spPr>
          <a:xfrm>
            <a:off x="388673" y="1249958"/>
            <a:ext cx="4908156" cy="2743462"/>
          </a:xfrm>
        </p:spPr>
        <p:txBody>
          <a:bodyPr/>
          <a:lstStyle/>
          <a:p>
            <a:r>
              <a:rPr lang="en-GB"/>
              <a:t>Apprenticeships: An introduction to Early Connect</a:t>
            </a:r>
          </a:p>
        </p:txBody>
      </p:sp>
      <p:sp>
        <p:nvSpPr>
          <p:cNvPr id="3" name="Subtitle 2">
            <a:extLst>
              <a:ext uri="{FF2B5EF4-FFF2-40B4-BE49-F238E27FC236}">
                <a16:creationId xmlns:a16="http://schemas.microsoft.com/office/drawing/2014/main" id="{F19A1B23-D80B-9000-B569-18FF5AA6F71D}"/>
              </a:ext>
            </a:extLst>
          </p:cNvPr>
          <p:cNvSpPr>
            <a:spLocks noGrp="1"/>
          </p:cNvSpPr>
          <p:nvPr>
            <p:ph type="subTitle" idx="1"/>
          </p:nvPr>
        </p:nvSpPr>
        <p:spPr/>
        <p:txBody>
          <a:bodyPr>
            <a:normAutofit fontScale="92500"/>
          </a:bodyPr>
          <a:lstStyle/>
          <a:p>
            <a:r>
              <a:rPr lang="en-GB"/>
              <a:t>Update for teachers, careers advisers, educators delivering apprenticeships.</a:t>
            </a:r>
          </a:p>
        </p:txBody>
      </p:sp>
      <p:pic>
        <p:nvPicPr>
          <p:cNvPr id="6" name="Picture Placeholder 5">
            <a:extLst>
              <a:ext uri="{FF2B5EF4-FFF2-40B4-BE49-F238E27FC236}">
                <a16:creationId xmlns:a16="http://schemas.microsoft.com/office/drawing/2014/main" id="{B69843F7-7BFB-831E-1182-EC94B7440AB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520" t="11738" r="21567" b="3378"/>
          <a:stretch/>
        </p:blipFill>
        <p:spPr>
          <a:xfrm>
            <a:off x="5407915" y="-22508"/>
            <a:ext cx="6784086" cy="6880507"/>
          </a:xfrm>
        </p:spPr>
      </p:pic>
    </p:spTree>
    <p:extLst>
      <p:ext uri="{BB962C8B-B14F-4D97-AF65-F5344CB8AC3E}">
        <p14:creationId xmlns:p14="http://schemas.microsoft.com/office/powerpoint/2010/main" val="218806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C4CFD-C5B9-8778-DAC7-5DC958871C57}"/>
              </a:ext>
            </a:extLst>
          </p:cNvPr>
          <p:cNvSpPr>
            <a:spLocks noGrp="1"/>
          </p:cNvSpPr>
          <p:nvPr>
            <p:ph type="title"/>
          </p:nvPr>
        </p:nvSpPr>
        <p:spPr>
          <a:xfrm>
            <a:off x="291227" y="744056"/>
            <a:ext cx="11563005" cy="1376175"/>
          </a:xfrm>
        </p:spPr>
        <p:txBody>
          <a:bodyPr/>
          <a:lstStyle/>
          <a:p>
            <a:r>
              <a:rPr lang="en-GB" sz="4600">
                <a:latin typeface="Oswald Medium"/>
                <a:ea typeface="Roboto"/>
                <a:cs typeface="Roboto"/>
              </a:rPr>
              <a:t>Benefits for all: Why the Early Connect Project Matters</a:t>
            </a:r>
            <a:endParaRPr lang="en-GB" sz="4600"/>
          </a:p>
        </p:txBody>
      </p:sp>
      <p:sp>
        <p:nvSpPr>
          <p:cNvPr id="4" name="Content Placeholder 9">
            <a:extLst>
              <a:ext uri="{FF2B5EF4-FFF2-40B4-BE49-F238E27FC236}">
                <a16:creationId xmlns:a16="http://schemas.microsoft.com/office/drawing/2014/main" id="{8B50E4A6-F891-58F0-DADB-E6B8216162E9}"/>
              </a:ext>
            </a:extLst>
          </p:cNvPr>
          <p:cNvSpPr txBox="1">
            <a:spLocks/>
          </p:cNvSpPr>
          <p:nvPr/>
        </p:nvSpPr>
        <p:spPr>
          <a:xfrm>
            <a:off x="8187484" y="2570627"/>
            <a:ext cx="3713288" cy="3076222"/>
          </a:xfrm>
          <a:prstGeom prst="rect">
            <a:avLst/>
          </a:prstGeom>
          <a:solidFill>
            <a:srgbClr val="132433">
              <a:alpha val="9961"/>
            </a:srgbClr>
          </a:solidFill>
          <a:ln w="38100">
            <a:noFill/>
          </a:ln>
        </p:spPr>
        <p:txBody>
          <a:bodyPr lIns="171429" tIns="171429" rIns="171429" bIns="171429" anchor="t">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lnSpc>
                <a:spcPct val="150000"/>
              </a:lnSpc>
              <a:buFont typeface="Arial"/>
              <a:buChar char="•"/>
            </a:pPr>
            <a:r>
              <a:rPr lang="en-GB" sz="1800">
                <a:latin typeface="Roboto Light" panose="02000000000000000000" pitchFamily="2" charset="0"/>
                <a:ea typeface="Roboto Light" panose="02000000000000000000" pitchFamily="2" charset="0"/>
                <a:cs typeface="Roboto Light" panose="02000000000000000000" pitchFamily="2" charset="0"/>
              </a:rPr>
              <a:t>Access to </a:t>
            </a:r>
            <a:r>
              <a:rPr lang="en-GB" sz="1800" b="1">
                <a:latin typeface="Roboto Light" panose="02000000000000000000" pitchFamily="2" charset="0"/>
                <a:ea typeface="Roboto Light" panose="02000000000000000000" pitchFamily="2" charset="0"/>
                <a:cs typeface="Roboto Light" panose="02000000000000000000" pitchFamily="2" charset="0"/>
              </a:rPr>
              <a:t>wider pool of talent </a:t>
            </a:r>
            <a:r>
              <a:rPr lang="en-GB" sz="1800">
                <a:latin typeface="Roboto Light" panose="02000000000000000000" pitchFamily="2" charset="0"/>
                <a:ea typeface="Roboto Light" panose="02000000000000000000" pitchFamily="2" charset="0"/>
                <a:cs typeface="Roboto Light" panose="02000000000000000000" pitchFamily="2" charset="0"/>
              </a:rPr>
              <a:t>for employers</a:t>
            </a:r>
            <a:endParaRPr lang="en-US" sz="1800">
              <a:latin typeface="Roboto Light" panose="02000000000000000000" pitchFamily="2" charset="0"/>
              <a:ea typeface="Roboto Light" panose="02000000000000000000" pitchFamily="2" charset="0"/>
              <a:cs typeface="Roboto Light" panose="02000000000000000000" pitchFamily="2" charset="0"/>
            </a:endParaRPr>
          </a:p>
          <a:p>
            <a:pPr marL="342900" indent="-342900">
              <a:lnSpc>
                <a:spcPct val="150000"/>
              </a:lnSpc>
              <a:buFont typeface="Arial"/>
              <a:buChar char="•"/>
            </a:pPr>
            <a:r>
              <a:rPr lang="en-GB" sz="1800">
                <a:latin typeface="Roboto Light" panose="02000000000000000000" pitchFamily="2" charset="0"/>
                <a:ea typeface="Roboto Light" panose="02000000000000000000" pitchFamily="2" charset="0"/>
                <a:cs typeface="Roboto Light" panose="02000000000000000000" pitchFamily="2" charset="0"/>
              </a:rPr>
              <a:t>Understanding </a:t>
            </a:r>
            <a:r>
              <a:rPr lang="en-GB" sz="1800" b="1">
                <a:latin typeface="Roboto Light" panose="02000000000000000000" pitchFamily="2" charset="0"/>
                <a:ea typeface="Roboto Light" panose="02000000000000000000" pitchFamily="2" charset="0"/>
                <a:cs typeface="Roboto Light" panose="02000000000000000000" pitchFamily="2" charset="0"/>
              </a:rPr>
              <a:t>regional student interest</a:t>
            </a:r>
            <a:r>
              <a:rPr lang="en-GB" sz="1800">
                <a:latin typeface="Roboto Light" panose="02000000000000000000" pitchFamily="2" charset="0"/>
                <a:ea typeface="Roboto Light" panose="02000000000000000000" pitchFamily="2" charset="0"/>
                <a:cs typeface="Roboto Light" panose="02000000000000000000" pitchFamily="2" charset="0"/>
              </a:rPr>
              <a:t> in apprenticeships </a:t>
            </a:r>
          </a:p>
          <a:p>
            <a:pPr marL="342900" indent="-342900">
              <a:lnSpc>
                <a:spcPct val="150000"/>
              </a:lnSpc>
              <a:buFont typeface="Arial"/>
              <a:buChar char="•"/>
            </a:pPr>
            <a:r>
              <a:rPr lang="en-GB" sz="1800" b="1">
                <a:latin typeface="Roboto Light" panose="02000000000000000000" pitchFamily="2" charset="0"/>
                <a:ea typeface="Roboto Light" panose="02000000000000000000" pitchFamily="2" charset="0"/>
                <a:cs typeface="Roboto Light" panose="02000000000000000000" pitchFamily="2" charset="0"/>
              </a:rPr>
              <a:t>Collaborative approach </a:t>
            </a:r>
            <a:r>
              <a:rPr lang="en-GB" sz="1800">
                <a:latin typeface="Roboto Light" panose="02000000000000000000" pitchFamily="2" charset="0"/>
                <a:ea typeface="Roboto Light" panose="02000000000000000000" pitchFamily="2" charset="0"/>
                <a:cs typeface="Roboto Light" panose="02000000000000000000" pitchFamily="2" charset="0"/>
              </a:rPr>
              <a:t>to increase starts</a:t>
            </a:r>
          </a:p>
        </p:txBody>
      </p:sp>
      <p:sp>
        <p:nvSpPr>
          <p:cNvPr id="5" name="TextBox 4">
            <a:extLst>
              <a:ext uri="{FF2B5EF4-FFF2-40B4-BE49-F238E27FC236}">
                <a16:creationId xmlns:a16="http://schemas.microsoft.com/office/drawing/2014/main" id="{A27F73FB-CC71-7773-855F-10ECD6B121A6}"/>
              </a:ext>
            </a:extLst>
          </p:cNvPr>
          <p:cNvSpPr txBox="1"/>
          <p:nvPr/>
        </p:nvSpPr>
        <p:spPr>
          <a:xfrm>
            <a:off x="8187483" y="2188616"/>
            <a:ext cx="1513294" cy="385490"/>
          </a:xfrm>
          <a:prstGeom prst="rect">
            <a:avLst/>
          </a:prstGeom>
          <a:solidFill>
            <a:srgbClr val="706CB2"/>
          </a:solidFill>
          <a:ln>
            <a:noFill/>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905" b="1">
                <a:solidFill>
                  <a:schemeClr val="bg1"/>
                </a:solidFill>
                <a:latin typeface="Roboto" panose="02000000000000000000" pitchFamily="2" charset="0"/>
                <a:ea typeface="Roboto" panose="02000000000000000000" pitchFamily="2" charset="0"/>
                <a:cs typeface="Roboto" panose="02000000000000000000" pitchFamily="2" charset="0"/>
              </a:rPr>
              <a:t>Sector</a:t>
            </a:r>
          </a:p>
        </p:txBody>
      </p:sp>
      <p:sp>
        <p:nvSpPr>
          <p:cNvPr id="6" name="Content Placeholder 9">
            <a:extLst>
              <a:ext uri="{FF2B5EF4-FFF2-40B4-BE49-F238E27FC236}">
                <a16:creationId xmlns:a16="http://schemas.microsoft.com/office/drawing/2014/main" id="{E76D133E-8BA9-F6D5-E748-A933DAA8B3EB}"/>
              </a:ext>
            </a:extLst>
          </p:cNvPr>
          <p:cNvSpPr txBox="1">
            <a:spLocks/>
          </p:cNvSpPr>
          <p:nvPr/>
        </p:nvSpPr>
        <p:spPr>
          <a:xfrm>
            <a:off x="4239356" y="2558099"/>
            <a:ext cx="3713288" cy="3076222"/>
          </a:xfrm>
          <a:prstGeom prst="rect">
            <a:avLst/>
          </a:prstGeom>
          <a:solidFill>
            <a:srgbClr val="132433">
              <a:alpha val="9961"/>
            </a:srgbClr>
          </a:solidFill>
          <a:ln w="38100">
            <a:noFill/>
          </a:ln>
        </p:spPr>
        <p:txBody>
          <a:bodyPr lIns="171429" tIns="171429" rIns="171429" bIns="171429" anchor="t">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lnSpc>
                <a:spcPct val="150000"/>
              </a:lnSpc>
              <a:buFont typeface="Arial"/>
              <a:buChar char="•"/>
            </a:pPr>
            <a:r>
              <a:rPr lang="en-GB" sz="1800" b="1">
                <a:latin typeface="Roboto Light" panose="02000000000000000000" pitchFamily="2" charset="0"/>
                <a:ea typeface="Roboto Light" panose="02000000000000000000" pitchFamily="2" charset="0"/>
                <a:cs typeface="Roboto Light" panose="02000000000000000000" pitchFamily="2" charset="0"/>
              </a:rPr>
              <a:t>Increased exposure </a:t>
            </a:r>
            <a:r>
              <a:rPr lang="en-GB" sz="1800">
                <a:latin typeface="Roboto Light" panose="02000000000000000000" pitchFamily="2" charset="0"/>
                <a:ea typeface="Roboto Light" panose="02000000000000000000" pitchFamily="2" charset="0"/>
                <a:cs typeface="Roboto Light" panose="02000000000000000000" pitchFamily="2" charset="0"/>
              </a:rPr>
              <a:t>to more regional vacancies</a:t>
            </a:r>
            <a:endParaRPr lang="en-US" sz="1800">
              <a:latin typeface="Roboto Light" panose="02000000000000000000" pitchFamily="2" charset="0"/>
              <a:ea typeface="Roboto Light" panose="02000000000000000000" pitchFamily="2" charset="0"/>
              <a:cs typeface="Roboto Light" panose="02000000000000000000" pitchFamily="2" charset="0"/>
            </a:endParaRPr>
          </a:p>
          <a:p>
            <a:pPr marL="342900" indent="-342900">
              <a:lnSpc>
                <a:spcPct val="150000"/>
              </a:lnSpc>
              <a:buFont typeface="Arial"/>
              <a:buChar char="•"/>
            </a:pPr>
            <a:r>
              <a:rPr lang="en-GB" sz="1800" b="1">
                <a:latin typeface="Roboto Light" panose="02000000000000000000" pitchFamily="2" charset="0"/>
                <a:ea typeface="Roboto Light" panose="02000000000000000000" pitchFamily="2" charset="0"/>
                <a:cs typeface="Roboto Light" panose="02000000000000000000" pitchFamily="2" charset="0"/>
              </a:rPr>
              <a:t>Localised support </a:t>
            </a:r>
            <a:r>
              <a:rPr lang="en-GB" sz="1800">
                <a:latin typeface="Roboto Light" panose="02000000000000000000" pitchFamily="2" charset="0"/>
                <a:ea typeface="Roboto Light" panose="02000000000000000000" pitchFamily="2" charset="0"/>
                <a:cs typeface="Roboto Light" panose="02000000000000000000" pitchFamily="2" charset="0"/>
              </a:rPr>
              <a:t>for apprenticeship applicants in navigating application process</a:t>
            </a:r>
          </a:p>
        </p:txBody>
      </p:sp>
      <p:sp>
        <p:nvSpPr>
          <p:cNvPr id="7" name="TextBox 6">
            <a:extLst>
              <a:ext uri="{FF2B5EF4-FFF2-40B4-BE49-F238E27FC236}">
                <a16:creationId xmlns:a16="http://schemas.microsoft.com/office/drawing/2014/main" id="{EE9F3A0C-1C1C-0566-29DA-6981911601B3}"/>
              </a:ext>
            </a:extLst>
          </p:cNvPr>
          <p:cNvSpPr txBox="1"/>
          <p:nvPr/>
        </p:nvSpPr>
        <p:spPr>
          <a:xfrm>
            <a:off x="4239356" y="2176088"/>
            <a:ext cx="1763849" cy="385490"/>
          </a:xfrm>
          <a:prstGeom prst="rect">
            <a:avLst/>
          </a:prstGeom>
          <a:solidFill>
            <a:srgbClr val="FFC000"/>
          </a:solidFill>
          <a:ln>
            <a:noFill/>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905" b="1">
                <a:solidFill>
                  <a:schemeClr val="bg1"/>
                </a:solidFill>
                <a:latin typeface="Roboto" panose="02000000000000000000" pitchFamily="2" charset="0"/>
                <a:ea typeface="Roboto" panose="02000000000000000000" pitchFamily="2" charset="0"/>
                <a:cs typeface="Roboto" panose="02000000000000000000" pitchFamily="2" charset="0"/>
              </a:rPr>
              <a:t>Students</a:t>
            </a:r>
          </a:p>
        </p:txBody>
      </p:sp>
      <p:sp>
        <p:nvSpPr>
          <p:cNvPr id="8" name="Content Placeholder 9">
            <a:extLst>
              <a:ext uri="{FF2B5EF4-FFF2-40B4-BE49-F238E27FC236}">
                <a16:creationId xmlns:a16="http://schemas.microsoft.com/office/drawing/2014/main" id="{5E8DDBC1-5FA5-CAB3-2AD5-AB4B2B2A0D38}"/>
              </a:ext>
            </a:extLst>
          </p:cNvPr>
          <p:cNvSpPr txBox="1">
            <a:spLocks/>
          </p:cNvSpPr>
          <p:nvPr/>
        </p:nvSpPr>
        <p:spPr>
          <a:xfrm>
            <a:off x="291227" y="2557322"/>
            <a:ext cx="3713288" cy="3076222"/>
          </a:xfrm>
          <a:prstGeom prst="rect">
            <a:avLst/>
          </a:prstGeom>
          <a:solidFill>
            <a:srgbClr val="132433">
              <a:alpha val="9961"/>
            </a:srgbClr>
          </a:solidFill>
          <a:ln w="38100">
            <a:noFill/>
          </a:ln>
        </p:spPr>
        <p:txBody>
          <a:bodyPr lIns="171429" tIns="171429" rIns="171429" bIns="171429" anchor="t">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lnSpc>
                <a:spcPct val="150000"/>
              </a:lnSpc>
              <a:buFont typeface="Arial"/>
              <a:buChar char="•"/>
            </a:pPr>
            <a:r>
              <a:rPr lang="en-GB" sz="1800">
                <a:latin typeface="Roboto Light" panose="02000000000000000000" pitchFamily="2" charset="0"/>
                <a:ea typeface="Roboto Light" panose="02000000000000000000" pitchFamily="2" charset="0"/>
                <a:cs typeface="Roboto Light" panose="02000000000000000000" pitchFamily="2" charset="0"/>
              </a:rPr>
              <a:t>Access to </a:t>
            </a:r>
            <a:r>
              <a:rPr lang="en-GB" sz="1800" b="1">
                <a:latin typeface="Roboto Light" panose="02000000000000000000" pitchFamily="2" charset="0"/>
                <a:ea typeface="Roboto Light" panose="02000000000000000000" pitchFamily="2" charset="0"/>
                <a:cs typeface="Roboto Light" panose="02000000000000000000" pitchFamily="2" charset="0"/>
              </a:rPr>
              <a:t>fully funded </a:t>
            </a:r>
            <a:r>
              <a:rPr lang="en-GB" sz="1800">
                <a:latin typeface="Roboto Light" panose="02000000000000000000" pitchFamily="2" charset="0"/>
                <a:ea typeface="Roboto Light" panose="02000000000000000000" pitchFamily="2" charset="0"/>
                <a:cs typeface="Roboto Light" panose="02000000000000000000" pitchFamily="2" charset="0"/>
              </a:rPr>
              <a:t>support for your students</a:t>
            </a:r>
            <a:endParaRPr lang="en-US" sz="1800">
              <a:latin typeface="Roboto Light" panose="02000000000000000000" pitchFamily="2" charset="0"/>
              <a:ea typeface="Roboto Light" panose="02000000000000000000" pitchFamily="2" charset="0"/>
              <a:cs typeface="Roboto Light" panose="02000000000000000000" pitchFamily="2" charset="0"/>
            </a:endParaRPr>
          </a:p>
          <a:p>
            <a:pPr marL="342900" indent="-342900">
              <a:lnSpc>
                <a:spcPct val="150000"/>
              </a:lnSpc>
              <a:buFont typeface="Arial"/>
              <a:buChar char="•"/>
            </a:pPr>
            <a:r>
              <a:rPr lang="en-GB" sz="1800">
                <a:latin typeface="Roboto Light" panose="02000000000000000000" pitchFamily="2" charset="0"/>
                <a:ea typeface="Roboto Light" panose="02000000000000000000" pitchFamily="2" charset="0"/>
                <a:cs typeface="Roboto Light" panose="02000000000000000000" pitchFamily="2" charset="0"/>
              </a:rPr>
              <a:t>Receive </a:t>
            </a:r>
            <a:r>
              <a:rPr lang="en-GB" sz="1800" b="1">
                <a:latin typeface="Roboto Light" panose="02000000000000000000" pitchFamily="2" charset="0"/>
                <a:ea typeface="Roboto Light" panose="02000000000000000000" pitchFamily="2" charset="0"/>
                <a:cs typeface="Roboto Light" panose="02000000000000000000" pitchFamily="2" charset="0"/>
              </a:rPr>
              <a:t>exclusive resources</a:t>
            </a:r>
            <a:r>
              <a:rPr lang="en-GB" sz="1800">
                <a:latin typeface="Roboto Light" panose="02000000000000000000" pitchFamily="2" charset="0"/>
                <a:ea typeface="Roboto Light" panose="02000000000000000000" pitchFamily="2" charset="0"/>
                <a:cs typeface="Roboto Light" panose="02000000000000000000" pitchFamily="2" charset="0"/>
              </a:rPr>
              <a:t> &amp; </a:t>
            </a:r>
            <a:r>
              <a:rPr lang="en-GB" sz="1800" b="1">
                <a:latin typeface="Roboto Light" panose="02000000000000000000" pitchFamily="2" charset="0"/>
                <a:ea typeface="Roboto Light" panose="02000000000000000000" pitchFamily="2" charset="0"/>
                <a:cs typeface="Roboto Light" panose="02000000000000000000" pitchFamily="2" charset="0"/>
              </a:rPr>
              <a:t>CPD</a:t>
            </a:r>
          </a:p>
          <a:p>
            <a:pPr marL="342900" indent="-342900">
              <a:lnSpc>
                <a:spcPct val="150000"/>
              </a:lnSpc>
              <a:buFont typeface="Arial"/>
              <a:buChar char="•"/>
            </a:pPr>
            <a:r>
              <a:rPr lang="en-GB" sz="1800">
                <a:latin typeface="Roboto Light" panose="02000000000000000000" pitchFamily="2" charset="0"/>
                <a:ea typeface="Roboto Light" panose="02000000000000000000" pitchFamily="2" charset="0"/>
                <a:cs typeface="Roboto Light" panose="02000000000000000000" pitchFamily="2" charset="0"/>
              </a:rPr>
              <a:t>Support the achievement of </a:t>
            </a:r>
            <a:r>
              <a:rPr lang="en-GB" sz="1800" b="1">
                <a:latin typeface="Roboto Light" panose="02000000000000000000" pitchFamily="2" charset="0"/>
                <a:ea typeface="Roboto Light" panose="02000000000000000000" pitchFamily="2" charset="0"/>
                <a:cs typeface="Roboto Light" panose="02000000000000000000" pitchFamily="2" charset="0"/>
              </a:rPr>
              <a:t>Gatsby Benchmarks</a:t>
            </a:r>
            <a:r>
              <a:rPr lang="en-GB" sz="1800">
                <a:latin typeface="Roboto Light" panose="02000000000000000000" pitchFamily="2" charset="0"/>
                <a:ea typeface="Roboto Light" panose="02000000000000000000" pitchFamily="2" charset="0"/>
                <a:cs typeface="Roboto Light" panose="02000000000000000000" pitchFamily="2" charset="0"/>
              </a:rPr>
              <a:t> &amp; unbiased careers provision</a:t>
            </a:r>
          </a:p>
        </p:txBody>
      </p:sp>
      <p:sp>
        <p:nvSpPr>
          <p:cNvPr id="9" name="TextBox 8">
            <a:extLst>
              <a:ext uri="{FF2B5EF4-FFF2-40B4-BE49-F238E27FC236}">
                <a16:creationId xmlns:a16="http://schemas.microsoft.com/office/drawing/2014/main" id="{C4354E7D-831E-F219-A056-5BAC0875500A}"/>
              </a:ext>
            </a:extLst>
          </p:cNvPr>
          <p:cNvSpPr txBox="1"/>
          <p:nvPr/>
        </p:nvSpPr>
        <p:spPr>
          <a:xfrm>
            <a:off x="291227" y="2175311"/>
            <a:ext cx="2863846" cy="385490"/>
          </a:xfrm>
          <a:prstGeom prst="rect">
            <a:avLst/>
          </a:prstGeom>
          <a:solidFill>
            <a:schemeClr val="accent3"/>
          </a:solidFill>
          <a:ln>
            <a:noFill/>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905" b="1">
                <a:solidFill>
                  <a:schemeClr val="bg1"/>
                </a:solidFill>
                <a:latin typeface="Roboto" panose="02000000000000000000" pitchFamily="2" charset="0"/>
                <a:ea typeface="Roboto" panose="02000000000000000000" pitchFamily="2" charset="0"/>
                <a:cs typeface="Roboto" panose="02000000000000000000" pitchFamily="2" charset="0"/>
              </a:rPr>
              <a:t>Schools / Colleges</a:t>
            </a:r>
          </a:p>
        </p:txBody>
      </p:sp>
    </p:spTree>
    <p:extLst>
      <p:ext uri="{BB962C8B-B14F-4D97-AF65-F5344CB8AC3E}">
        <p14:creationId xmlns:p14="http://schemas.microsoft.com/office/powerpoint/2010/main" val="46844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F55A6D4C-F4BA-AA0B-38ED-6FE97B968750}"/>
              </a:ext>
            </a:extLst>
          </p:cNvPr>
          <p:cNvPicPr>
            <a:picLocks noChangeAspect="1"/>
          </p:cNvPicPr>
          <p:nvPr/>
        </p:nvPicPr>
        <p:blipFill rotWithShape="1">
          <a:blip r:embed="rId3">
            <a:extLst>
              <a:ext uri="{28A0092B-C50C-407E-A947-70E740481C1C}">
                <a14:useLocalDpi xmlns:a14="http://schemas.microsoft.com/office/drawing/2010/main" val="0"/>
              </a:ext>
            </a:extLst>
          </a:blip>
          <a:srcRect l="4772" r="33540"/>
          <a:stretch/>
        </p:blipFill>
        <p:spPr>
          <a:xfrm>
            <a:off x="0" y="9526"/>
            <a:ext cx="5660571" cy="5956567"/>
          </a:xfrm>
          <a:prstGeom prst="rect">
            <a:avLst/>
          </a:prstGeom>
        </p:spPr>
      </p:pic>
      <p:sp>
        <p:nvSpPr>
          <p:cNvPr id="4" name="Text Placeholder 5">
            <a:extLst>
              <a:ext uri="{FF2B5EF4-FFF2-40B4-BE49-F238E27FC236}">
                <a16:creationId xmlns:a16="http://schemas.microsoft.com/office/drawing/2014/main" id="{35FF64C5-D8E1-7703-F597-81AB3143B3B9}"/>
              </a:ext>
            </a:extLst>
          </p:cNvPr>
          <p:cNvSpPr txBox="1">
            <a:spLocks/>
          </p:cNvSpPr>
          <p:nvPr/>
        </p:nvSpPr>
        <p:spPr>
          <a:xfrm>
            <a:off x="5918200" y="1717675"/>
            <a:ext cx="5934276" cy="4042132"/>
          </a:xfrm>
          <a:prstGeom prst="rect">
            <a:avLst/>
          </a:prstGeom>
          <a:noFill/>
        </p:spPr>
        <p:txBody>
          <a:bodyPr wrap="square">
            <a:spAutoFit/>
          </a:bodyPr>
          <a:lst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457200" indent="-457200">
              <a:buClr>
                <a:schemeClr val="accent6"/>
              </a:buClr>
            </a:pPr>
            <a:r>
              <a:rPr lang="en-GB" sz="2400">
                <a:solidFill>
                  <a:srgbClr val="333333"/>
                </a:solidFill>
              </a:rPr>
              <a:t>To equip ourselves with the best possible tools, resources and knowledge to support our students when considering their next steps.</a:t>
            </a:r>
          </a:p>
          <a:p>
            <a:pPr marL="457200" indent="-457200">
              <a:buClr>
                <a:schemeClr val="accent6"/>
              </a:buClr>
            </a:pPr>
            <a:r>
              <a:rPr lang="en-GB" sz="2400">
                <a:solidFill>
                  <a:srgbClr val="333333"/>
                </a:solidFill>
              </a:rPr>
              <a:t>We will receive additional support from local networks and organisations. </a:t>
            </a:r>
          </a:p>
          <a:p>
            <a:pPr marL="457200" indent="-457200">
              <a:buClr>
                <a:schemeClr val="accent6"/>
              </a:buClr>
            </a:pPr>
            <a:r>
              <a:rPr lang="en-GB" sz="2400">
                <a:solidFill>
                  <a:srgbClr val="333333"/>
                </a:solidFill>
              </a:rPr>
              <a:t>We can help to shape the UCAS/DfE apprenticeship offer to improve outcomes for current and future students.</a:t>
            </a:r>
            <a:endParaRPr lang="en-GB" sz="2400"/>
          </a:p>
        </p:txBody>
      </p:sp>
      <p:sp>
        <p:nvSpPr>
          <p:cNvPr id="5" name="Title 1">
            <a:extLst>
              <a:ext uri="{FF2B5EF4-FFF2-40B4-BE49-F238E27FC236}">
                <a16:creationId xmlns:a16="http://schemas.microsoft.com/office/drawing/2014/main" id="{E1E91A1B-6389-344A-8034-53F8D451CAEA}"/>
              </a:ext>
            </a:extLst>
          </p:cNvPr>
          <p:cNvSpPr txBox="1">
            <a:spLocks noGrp="1"/>
          </p:cNvSpPr>
          <p:nvPr>
            <p:ph type="title"/>
          </p:nvPr>
        </p:nvSpPr>
        <p:spPr>
          <a:xfrm>
            <a:off x="5918200" y="541394"/>
            <a:ext cx="6126618" cy="1113597"/>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400">
                <a:solidFill>
                  <a:schemeClr val="tx1"/>
                </a:solidFill>
                <a:latin typeface="Oswald Medium" panose="00000600000000000000" pitchFamily="2" charset="0"/>
              </a:rPr>
              <a:t>Why have we signed up? </a:t>
            </a:r>
          </a:p>
        </p:txBody>
      </p:sp>
    </p:spTree>
    <p:extLst>
      <p:ext uri="{BB962C8B-B14F-4D97-AF65-F5344CB8AC3E}">
        <p14:creationId xmlns:p14="http://schemas.microsoft.com/office/powerpoint/2010/main" val="190338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5CD46-F976-6D51-C016-5128C9B6D555}"/>
              </a:ext>
            </a:extLst>
          </p:cNvPr>
          <p:cNvSpPr txBox="1"/>
          <p:nvPr/>
        </p:nvSpPr>
        <p:spPr>
          <a:xfrm>
            <a:off x="463961" y="1867264"/>
            <a:ext cx="10849431" cy="3970318"/>
          </a:xfrm>
          <a:prstGeom prst="rect">
            <a:avLst/>
          </a:prstGeom>
          <a:noFill/>
        </p:spPr>
        <p:txBody>
          <a:bodyPr wrap="square" lIns="91440" tIns="45720" rIns="91440" bIns="45720" anchor="t">
            <a:spAutoFit/>
          </a:bodyPr>
          <a:lstStyle/>
          <a:p>
            <a:r>
              <a:rPr lang="en-GB" sz="2800">
                <a:latin typeface="Roboto Light"/>
                <a:ea typeface="Roboto Light"/>
                <a:cs typeface="Roboto Light"/>
              </a:rPr>
              <a:t>For students seeking an apprenticeship and who need some extra support, e</a:t>
            </a:r>
            <a:r>
              <a:rPr lang="en-GB" sz="2800">
                <a:effectLst/>
                <a:latin typeface="Roboto Light"/>
                <a:ea typeface="Roboto Light"/>
                <a:cs typeface="Roboto Light"/>
              </a:rPr>
              <a:t>ach region will offer an enhanced support package to students, which could include:</a:t>
            </a:r>
          </a:p>
          <a:p>
            <a:endParaRPr lang="en-GB" sz="2800">
              <a:latin typeface="Roboto Light" panose="02000000000000000000" pitchFamily="2" charset="0"/>
              <a:ea typeface="Roboto Light" panose="02000000000000000000" pitchFamily="2" charset="0"/>
              <a:cs typeface="Roboto Light" panose="02000000000000000000" pitchFamily="2" charset="0"/>
            </a:endParaRPr>
          </a:p>
          <a:p>
            <a:pPr marL="457200" indent="-457200">
              <a:buClr>
                <a:srgbClr val="7030A0"/>
              </a:buClr>
              <a:buFont typeface="Wingdings" panose="05000000000000000000" pitchFamily="2" charset="2"/>
              <a:buChar char="§"/>
            </a:pPr>
            <a:r>
              <a:rPr lang="en-GB" sz="2800">
                <a:effectLst/>
                <a:latin typeface="Roboto Light"/>
                <a:ea typeface="Roboto Light"/>
                <a:cs typeface="Roboto Light"/>
              </a:rPr>
              <a:t>Linking with employers in the area, helping them to broaden their search to consider a wider range of vacancies.</a:t>
            </a:r>
          </a:p>
          <a:p>
            <a:pPr marL="457200" indent="-457200">
              <a:buClr>
                <a:srgbClr val="7030A0"/>
              </a:buClr>
              <a:buFont typeface="Wingdings" panose="05000000000000000000" pitchFamily="2" charset="2"/>
              <a:buChar char="§"/>
            </a:pPr>
            <a:r>
              <a:rPr lang="en-GB" sz="2800">
                <a:latin typeface="Roboto Light"/>
                <a:ea typeface="Roboto Light"/>
                <a:cs typeface="Roboto Light"/>
              </a:rPr>
              <a:t>S</a:t>
            </a:r>
            <a:r>
              <a:rPr lang="en-GB" sz="2800">
                <a:effectLst/>
                <a:latin typeface="Roboto Light"/>
                <a:ea typeface="Roboto Light"/>
                <a:cs typeface="Roboto Light"/>
              </a:rPr>
              <a:t>upport with applications, interviews and employability skills.</a:t>
            </a:r>
          </a:p>
          <a:p>
            <a:pPr marL="457200" indent="-457200">
              <a:buClr>
                <a:srgbClr val="7030A0"/>
              </a:buClr>
              <a:buFont typeface="Wingdings" panose="05000000000000000000" pitchFamily="2" charset="2"/>
              <a:buChar char="§"/>
            </a:pPr>
            <a:r>
              <a:rPr lang="en-GB" sz="2800">
                <a:latin typeface="Roboto Light"/>
                <a:ea typeface="Roboto Light"/>
                <a:cs typeface="Roboto Light"/>
              </a:rPr>
              <a:t>Additional support where individuals are not initially successful.</a:t>
            </a:r>
          </a:p>
          <a:p>
            <a:endParaRPr lang="en-GB" sz="2800">
              <a:highlight>
                <a:srgbClr val="FFFF00"/>
              </a:highlight>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1">
            <a:extLst>
              <a:ext uri="{FF2B5EF4-FFF2-40B4-BE49-F238E27FC236}">
                <a16:creationId xmlns:a16="http://schemas.microsoft.com/office/drawing/2014/main" id="{C4871833-2333-65A9-B73E-29888A18A922}"/>
              </a:ext>
            </a:extLst>
          </p:cNvPr>
          <p:cNvSpPr txBox="1">
            <a:spLocks/>
          </p:cNvSpPr>
          <p:nvPr/>
        </p:nvSpPr>
        <p:spPr>
          <a:xfrm>
            <a:off x="318479" y="801757"/>
            <a:ext cx="11715693" cy="590694"/>
          </a:xfrm>
          <a:prstGeom prst="rect">
            <a:avLst/>
          </a:prstGeom>
        </p:spPr>
        <p:txBody>
          <a:bodyPr/>
          <a:lst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330">
                <a:solidFill>
                  <a:srgbClr val="7030A0"/>
                </a:solidFill>
              </a:rPr>
              <a:t>What local support will be available?</a:t>
            </a:r>
          </a:p>
        </p:txBody>
      </p:sp>
    </p:spTree>
    <p:extLst>
      <p:ext uri="{BB962C8B-B14F-4D97-AF65-F5344CB8AC3E}">
        <p14:creationId xmlns:p14="http://schemas.microsoft.com/office/powerpoint/2010/main" val="221323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F2B9F2-DC08-F96A-9202-60DB590531FE}"/>
              </a:ext>
            </a:extLst>
          </p:cNvPr>
          <p:cNvSpPr>
            <a:spLocks noGrp="1"/>
          </p:cNvSpPr>
          <p:nvPr>
            <p:ph idx="1"/>
          </p:nvPr>
        </p:nvSpPr>
        <p:spPr>
          <a:xfrm>
            <a:off x="238920" y="2319172"/>
            <a:ext cx="5857080" cy="3430414"/>
          </a:xfrm>
        </p:spPr>
        <p:txBody>
          <a:bodyPr/>
          <a:lstStyle/>
          <a:p>
            <a:pPr marL="457200" indent="-457200">
              <a:buClr>
                <a:srgbClr val="7030A0"/>
              </a:buClr>
              <a:buFont typeface="Wingdings" panose="05000000000000000000" pitchFamily="2" charset="2"/>
              <a:buChar char="§"/>
            </a:pPr>
            <a:r>
              <a:rPr lang="en-GB" sz="2000">
                <a:effectLst/>
                <a:latin typeface="Roboto Light" panose="02000000000000000000" pitchFamily="2" charset="0"/>
                <a:ea typeface="Roboto Light" panose="02000000000000000000" pitchFamily="2" charset="0"/>
                <a:cs typeface="Roboto Light" panose="02000000000000000000" pitchFamily="2" charset="0"/>
              </a:rPr>
              <a:t>Help students to see how the subjects that they are studying link to jobs.</a:t>
            </a:r>
          </a:p>
          <a:p>
            <a:pPr marL="457200" indent="-457200">
              <a:buClr>
                <a:srgbClr val="7030A0"/>
              </a:buClr>
              <a:buFont typeface="Wingdings" panose="05000000000000000000" pitchFamily="2" charset="2"/>
              <a:buChar char="§"/>
            </a:pPr>
            <a:r>
              <a:rPr lang="en-GB" sz="2000">
                <a:effectLst/>
                <a:latin typeface="Roboto Light" panose="02000000000000000000" pitchFamily="2" charset="0"/>
                <a:ea typeface="Roboto Light" panose="02000000000000000000" pitchFamily="2" charset="0"/>
                <a:cs typeface="Roboto Light" panose="02000000000000000000" pitchFamily="2" charset="0"/>
              </a:rPr>
              <a:t>Give students time to search for vacancies and share their findings in class time and offer support in writing and submitting applications, as we would do with other post-18 options.</a:t>
            </a:r>
          </a:p>
          <a:p>
            <a:pPr marL="457200" indent="-457200">
              <a:buClr>
                <a:srgbClr val="7030A0"/>
              </a:buClr>
            </a:pPr>
            <a:r>
              <a:rPr lang="en-GB" sz="2000">
                <a:latin typeface="Roboto Light" panose="02000000000000000000" pitchFamily="2" charset="0"/>
                <a:ea typeface="Roboto Light" panose="02000000000000000000" pitchFamily="2" charset="0"/>
                <a:cs typeface="Roboto Light" panose="02000000000000000000" pitchFamily="2" charset="0"/>
              </a:rPr>
              <a:t>Encourage applications to be made within the classroom, so they have your support and guidance.</a:t>
            </a:r>
          </a:p>
          <a:p>
            <a:pPr marL="0" indent="0">
              <a:buClr>
                <a:srgbClr val="ED2881"/>
              </a:buClr>
              <a:buNone/>
            </a:pPr>
            <a:endParaRPr lang="en-GB" sz="2000">
              <a:effectLst/>
              <a:latin typeface="Roboto Light" panose="02000000000000000000" pitchFamily="2" charset="0"/>
              <a:ea typeface="Roboto Light" panose="02000000000000000000" pitchFamily="2" charset="0"/>
              <a:cs typeface="Roboto Light" panose="02000000000000000000" pitchFamily="2" charset="0"/>
            </a:endParaRPr>
          </a:p>
          <a:p>
            <a:pPr marL="457200" indent="-457200">
              <a:buClr>
                <a:srgbClr val="ED2881"/>
              </a:buClr>
              <a:buFont typeface="Wingdings" panose="05000000000000000000" pitchFamily="2" charset="2"/>
              <a:buChar char="§"/>
            </a:pPr>
            <a:endParaRPr lang="en-GB" sz="2000">
              <a:effectLst/>
              <a:latin typeface="Roboto Light" panose="02000000000000000000" pitchFamily="2" charset="0"/>
              <a:ea typeface="Roboto Light" panose="02000000000000000000" pitchFamily="2" charset="0"/>
              <a:cs typeface="Roboto Light" panose="02000000000000000000" pitchFamily="2" charset="0"/>
            </a:endParaRPr>
          </a:p>
          <a:p>
            <a:endParaRPr lang="en-GB"/>
          </a:p>
        </p:txBody>
      </p:sp>
      <p:sp>
        <p:nvSpPr>
          <p:cNvPr id="5" name="Title 4">
            <a:extLst>
              <a:ext uri="{FF2B5EF4-FFF2-40B4-BE49-F238E27FC236}">
                <a16:creationId xmlns:a16="http://schemas.microsoft.com/office/drawing/2014/main" id="{F8101F8B-3E7E-C191-67A7-D65B64F29F3B}"/>
              </a:ext>
            </a:extLst>
          </p:cNvPr>
          <p:cNvSpPr>
            <a:spLocks noGrp="1"/>
          </p:cNvSpPr>
          <p:nvPr>
            <p:ph type="title"/>
          </p:nvPr>
        </p:nvSpPr>
        <p:spPr>
          <a:xfrm>
            <a:off x="479700" y="466008"/>
            <a:ext cx="9783036" cy="1482062"/>
          </a:xfrm>
        </p:spPr>
        <p:txBody>
          <a:bodyPr/>
          <a:lstStyle/>
          <a:p>
            <a:r>
              <a:rPr lang="en-GB"/>
              <a:t>How can we support</a:t>
            </a:r>
            <a:br>
              <a:rPr lang="en-GB"/>
            </a:br>
            <a:r>
              <a:rPr lang="en-GB"/>
              <a:t>our students</a:t>
            </a:r>
          </a:p>
        </p:txBody>
      </p:sp>
      <p:pic>
        <p:nvPicPr>
          <p:cNvPr id="6" name="Picture Placeholder 4">
            <a:extLst>
              <a:ext uri="{FF2B5EF4-FFF2-40B4-BE49-F238E27FC236}">
                <a16:creationId xmlns:a16="http://schemas.microsoft.com/office/drawing/2014/main" id="{F37017BD-4E81-78C0-99F5-752F6F7805E8}"/>
              </a:ext>
            </a:extLst>
          </p:cNvPr>
          <p:cNvPicPr>
            <a:picLocks noChangeAspect="1"/>
          </p:cNvPicPr>
          <p:nvPr/>
        </p:nvPicPr>
        <p:blipFill rotWithShape="1">
          <a:blip r:embed="rId2">
            <a:extLst>
              <a:ext uri="{28A0092B-C50C-407E-A947-70E740481C1C}">
                <a14:useLocalDpi xmlns:a14="http://schemas.microsoft.com/office/drawing/2010/main" val="0"/>
              </a:ext>
            </a:extLst>
          </a:blip>
          <a:srcRect l="8092" r="28498"/>
          <a:stretch/>
        </p:blipFill>
        <p:spPr>
          <a:xfrm>
            <a:off x="6521985" y="1"/>
            <a:ext cx="5670016" cy="5966506"/>
          </a:xfrm>
          <a:prstGeom prst="rect">
            <a:avLst/>
          </a:prstGeom>
        </p:spPr>
      </p:pic>
    </p:spTree>
    <p:extLst>
      <p:ext uri="{BB962C8B-B14F-4D97-AF65-F5344CB8AC3E}">
        <p14:creationId xmlns:p14="http://schemas.microsoft.com/office/powerpoint/2010/main" val="138109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3CE1-6565-BB96-67E1-80BE3B1F2B6E}"/>
              </a:ext>
            </a:extLst>
          </p:cNvPr>
          <p:cNvSpPr>
            <a:spLocks noGrp="1"/>
          </p:cNvSpPr>
          <p:nvPr>
            <p:ph type="ctrTitle"/>
          </p:nvPr>
        </p:nvSpPr>
        <p:spPr>
          <a:xfrm>
            <a:off x="388673" y="1249958"/>
            <a:ext cx="3977143" cy="2743462"/>
          </a:xfrm>
        </p:spPr>
        <p:txBody>
          <a:bodyPr anchor="b">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999">
                <a:solidFill>
                  <a:schemeClr val="bg1"/>
                </a:solidFill>
              </a:rPr>
              <a:t>Part 3: How can UCAS help?</a:t>
            </a:r>
          </a:p>
        </p:txBody>
      </p:sp>
      <p:pic>
        <p:nvPicPr>
          <p:cNvPr id="6" name="Picture Placeholder 5" descr="A person wearing headphones and using a computer&#10;&#10;Description automatically generated">
            <a:extLst>
              <a:ext uri="{FF2B5EF4-FFF2-40B4-BE49-F238E27FC236}">
                <a16:creationId xmlns:a16="http://schemas.microsoft.com/office/drawing/2014/main" id="{9E08402F-FC4D-274A-486D-D76856A23B51}"/>
              </a:ext>
            </a:extLst>
          </p:cNvPr>
          <p:cNvPicPr>
            <a:picLocks noGrp="1" noChangeAspect="1"/>
          </p:cNvPicPr>
          <p:nvPr>
            <p:ph type="pic" sz="quarter" idx="10"/>
          </p:nvPr>
        </p:nvPicPr>
        <p:blipFill rotWithShape="1">
          <a:blip r:embed="rId3"/>
          <a:srcRect l="4850" r="28349" b="-1"/>
          <a:stretch/>
        </p:blipFill>
        <p:spPr>
          <a:xfrm>
            <a:off x="5407915" y="-22508"/>
            <a:ext cx="6784086" cy="6880507"/>
          </a:xfrm>
          <a:noFill/>
        </p:spPr>
      </p:pic>
    </p:spTree>
    <p:extLst>
      <p:ext uri="{BB962C8B-B14F-4D97-AF65-F5344CB8AC3E}">
        <p14:creationId xmlns:p14="http://schemas.microsoft.com/office/powerpoint/2010/main" val="3653631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4C85FB-6936-FB55-9B7D-BF7BE0D6642A}"/>
              </a:ext>
            </a:extLst>
          </p:cNvPr>
          <p:cNvSpPr>
            <a:spLocks noGrp="1"/>
          </p:cNvSpPr>
          <p:nvPr>
            <p:ph type="body" sz="quarter" idx="11"/>
          </p:nvPr>
        </p:nvSpPr>
        <p:spPr>
          <a:xfrm>
            <a:off x="250195" y="2798920"/>
            <a:ext cx="5976957" cy="2742968"/>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indent="0">
              <a:buNone/>
            </a:pPr>
            <a:r>
              <a:rPr lang="en-GB" b="1">
                <a:latin typeface="Roboto Light" panose="02000000000000000000" pitchFamily="2" charset="0"/>
                <a:ea typeface="Roboto Light" panose="02000000000000000000" pitchFamily="2" charset="0"/>
                <a:cs typeface="Roboto Light" panose="02000000000000000000" pitchFamily="2" charset="0"/>
              </a:rPr>
              <a:t>For the first time </a:t>
            </a:r>
            <a:r>
              <a:rPr lang="en-GB">
                <a:latin typeface="Roboto Light" panose="02000000000000000000" pitchFamily="2" charset="0"/>
                <a:ea typeface="Roboto Light" panose="02000000000000000000" pitchFamily="2" charset="0"/>
                <a:cs typeface="Roboto Light" panose="02000000000000000000" pitchFamily="2" charset="0"/>
              </a:rPr>
              <a:t>students can now see apprenticeship opportunities alongside undergraduate courses.</a:t>
            </a:r>
          </a:p>
          <a:p>
            <a:pPr marL="0" indent="0">
              <a:buNone/>
            </a:pPr>
            <a:r>
              <a:rPr lang="en-GB">
                <a:latin typeface="Roboto Light" panose="02000000000000000000" pitchFamily="2" charset="0"/>
                <a:ea typeface="Roboto Light" panose="02000000000000000000" pitchFamily="2" charset="0"/>
                <a:cs typeface="Roboto Light" panose="02000000000000000000" pitchFamily="2" charset="0"/>
              </a:rPr>
              <a:t>The UCAS Hub enables them to explore all their options and build a profile in one place.</a:t>
            </a:r>
          </a:p>
        </p:txBody>
      </p:sp>
      <p:sp>
        <p:nvSpPr>
          <p:cNvPr id="12" name="Title 1">
            <a:extLst>
              <a:ext uri="{FF2B5EF4-FFF2-40B4-BE49-F238E27FC236}">
                <a16:creationId xmlns:a16="http://schemas.microsoft.com/office/drawing/2014/main" id="{0577B19E-AAFD-72DA-AC72-6A4D1BFC6466}"/>
              </a:ext>
            </a:extLst>
          </p:cNvPr>
          <p:cNvSpPr txBox="1">
            <a:spLocks/>
          </p:cNvSpPr>
          <p:nvPr/>
        </p:nvSpPr>
        <p:spPr>
          <a:xfrm>
            <a:off x="250195" y="583512"/>
            <a:ext cx="5485668" cy="538777"/>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solidFill>
                  <a:srgbClr val="812990"/>
                </a:solidFill>
                <a:latin typeface="Oswald Medium" panose="00000600000000000000" pitchFamily="2" charset="0"/>
              </a:rPr>
              <a:t>Student pathways side by side</a:t>
            </a:r>
          </a:p>
        </p:txBody>
      </p:sp>
      <p:pic>
        <p:nvPicPr>
          <p:cNvPr id="4" name="Picture 3">
            <a:extLst>
              <a:ext uri="{FF2B5EF4-FFF2-40B4-BE49-F238E27FC236}">
                <a16:creationId xmlns:a16="http://schemas.microsoft.com/office/drawing/2014/main" id="{3F66EBE0-C7DB-8AA9-F7BA-05FB5CFBFA72}"/>
              </a:ext>
            </a:extLst>
          </p:cNvPr>
          <p:cNvPicPr>
            <a:picLocks noChangeAspect="1"/>
          </p:cNvPicPr>
          <p:nvPr/>
        </p:nvPicPr>
        <p:blipFill>
          <a:blip r:embed="rId3"/>
          <a:stretch>
            <a:fillRect/>
          </a:stretch>
        </p:blipFill>
        <p:spPr>
          <a:xfrm>
            <a:off x="6716713" y="388339"/>
            <a:ext cx="2851095" cy="4546866"/>
          </a:xfrm>
          <a:prstGeom prst="rect">
            <a:avLst/>
          </a:prstGeom>
          <a:ln w="9525">
            <a:solidFill>
              <a:srgbClr val="132433"/>
            </a:solidFill>
          </a:ln>
        </p:spPr>
      </p:pic>
      <p:pic>
        <p:nvPicPr>
          <p:cNvPr id="5" name="Picture 4">
            <a:extLst>
              <a:ext uri="{FF2B5EF4-FFF2-40B4-BE49-F238E27FC236}">
                <a16:creationId xmlns:a16="http://schemas.microsoft.com/office/drawing/2014/main" id="{B23752E5-90DD-54FB-E3AA-E51CF665D4AA}"/>
              </a:ext>
            </a:extLst>
          </p:cNvPr>
          <p:cNvPicPr>
            <a:picLocks noChangeAspect="1"/>
          </p:cNvPicPr>
          <p:nvPr/>
        </p:nvPicPr>
        <p:blipFill>
          <a:blip r:embed="rId4"/>
          <a:stretch>
            <a:fillRect/>
          </a:stretch>
        </p:blipFill>
        <p:spPr>
          <a:xfrm>
            <a:off x="8735830" y="991102"/>
            <a:ext cx="2851095" cy="4550786"/>
          </a:xfrm>
          <a:prstGeom prst="rect">
            <a:avLst/>
          </a:prstGeom>
          <a:ln w="9525">
            <a:solidFill>
              <a:schemeClr val="tx1"/>
            </a:solidFill>
          </a:ln>
        </p:spPr>
      </p:pic>
    </p:spTree>
    <p:extLst>
      <p:ext uri="{BB962C8B-B14F-4D97-AF65-F5344CB8AC3E}">
        <p14:creationId xmlns:p14="http://schemas.microsoft.com/office/powerpoint/2010/main" val="373951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89D3AE-B9DF-F650-2EBD-457E22A70A3F}"/>
              </a:ext>
            </a:extLst>
          </p:cNvPr>
          <p:cNvSpPr>
            <a:spLocks noGrp="1"/>
          </p:cNvSpPr>
          <p:nvPr>
            <p:ph type="title"/>
          </p:nvPr>
        </p:nvSpPr>
        <p:spPr>
          <a:xfrm>
            <a:off x="435428" y="720475"/>
            <a:ext cx="5660572" cy="1327036"/>
          </a:xfrm>
        </p:spPr>
        <p:txBody>
          <a:bodyPr wrap="none" anchor="t">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How to explore and apply for apprenticeships</a:t>
            </a:r>
          </a:p>
        </p:txBody>
      </p:sp>
      <p:sp>
        <p:nvSpPr>
          <p:cNvPr id="2" name="Content Placeholder 1">
            <a:extLst>
              <a:ext uri="{FF2B5EF4-FFF2-40B4-BE49-F238E27FC236}">
                <a16:creationId xmlns:a16="http://schemas.microsoft.com/office/drawing/2014/main" id="{71CA3ADF-180C-10E2-86E8-B5C3CE7486D0}"/>
              </a:ext>
            </a:extLst>
          </p:cNvPr>
          <p:cNvSpPr>
            <a:spLocks noGrp="1"/>
          </p:cNvSpPr>
          <p:nvPr>
            <p:ph type="body" sz="quarter" idx="11"/>
          </p:nvPr>
        </p:nvSpPr>
        <p:spPr>
          <a:xfrm>
            <a:off x="435429" y="2047512"/>
            <a:ext cx="6108246" cy="3353405"/>
          </a:xfrm>
        </p:spPr>
        <p:txBody>
          <a:bodyPr>
            <a:normAutofit lnSpcReduction="10000"/>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indent="0">
              <a:buClr>
                <a:srgbClr val="812990"/>
              </a:buClr>
              <a:buNone/>
            </a:pPr>
            <a:r>
              <a:rPr lang="en-GB" sz="2800">
                <a:latin typeface="Roboto Light" panose="02000000000000000000" pitchFamily="2" charset="0"/>
                <a:ea typeface="Roboto Light" panose="02000000000000000000" pitchFamily="2" charset="0"/>
                <a:cs typeface="Roboto Light" panose="02000000000000000000" pitchFamily="2" charset="0"/>
              </a:rPr>
              <a:t>Students can use the UCAS Hub to:</a:t>
            </a:r>
          </a:p>
          <a:p>
            <a:pPr marL="0" indent="0">
              <a:buClr>
                <a:srgbClr val="812990"/>
              </a:buClr>
              <a:buNone/>
            </a:pPr>
            <a:endParaRPr lang="en-GB" sz="900">
              <a:latin typeface="Roboto Light" panose="02000000000000000000" pitchFamily="2" charset="0"/>
              <a:ea typeface="Roboto Light" panose="02000000000000000000" pitchFamily="2" charset="0"/>
              <a:cs typeface="Roboto Light" panose="02000000000000000000" pitchFamily="2" charset="0"/>
            </a:endParaRPr>
          </a:p>
          <a:p>
            <a:pPr>
              <a:buClr>
                <a:srgbClr val="812990"/>
              </a:buClr>
            </a:pPr>
            <a:r>
              <a:rPr lang="en-GB" sz="2800">
                <a:latin typeface="Roboto Light" panose="02000000000000000000" pitchFamily="2" charset="0"/>
                <a:ea typeface="Roboto Light" panose="02000000000000000000" pitchFamily="2" charset="0"/>
                <a:cs typeface="Roboto Light" panose="02000000000000000000" pitchFamily="2" charset="0"/>
              </a:rPr>
              <a:t>explore industries, employers, locations, careers and jobs</a:t>
            </a:r>
          </a:p>
          <a:p>
            <a:pPr>
              <a:buClr>
                <a:srgbClr val="812990"/>
              </a:buClr>
            </a:pPr>
            <a:r>
              <a:rPr lang="en-GB" sz="2800">
                <a:latin typeface="Roboto Light" panose="02000000000000000000" pitchFamily="2" charset="0"/>
                <a:ea typeface="Roboto Light" panose="02000000000000000000" pitchFamily="2" charset="0"/>
                <a:cs typeface="Roboto Light" panose="02000000000000000000" pitchFamily="2" charset="0"/>
              </a:rPr>
              <a:t>shortlist their favourites</a:t>
            </a:r>
          </a:p>
          <a:p>
            <a:pPr>
              <a:buClr>
                <a:srgbClr val="812990"/>
              </a:buClr>
            </a:pPr>
            <a:r>
              <a:rPr lang="en-GB" sz="2800">
                <a:latin typeface="Roboto Light" panose="02000000000000000000" pitchFamily="2" charset="0"/>
                <a:ea typeface="Roboto Light" panose="02000000000000000000" pitchFamily="2" charset="0"/>
                <a:cs typeface="Roboto Light" panose="02000000000000000000" pitchFamily="2" charset="0"/>
              </a:rPr>
              <a:t>find out where to start</a:t>
            </a:r>
          </a:p>
          <a:p>
            <a:pPr>
              <a:buClr>
                <a:srgbClr val="812990"/>
              </a:buClr>
            </a:pPr>
            <a:r>
              <a:rPr lang="en-GB" sz="2800">
                <a:latin typeface="Roboto Light" panose="02000000000000000000" pitchFamily="2" charset="0"/>
                <a:ea typeface="Roboto Light" panose="02000000000000000000" pitchFamily="2" charset="0"/>
                <a:cs typeface="Roboto Light" panose="02000000000000000000" pitchFamily="2" charset="0"/>
              </a:rPr>
              <a:t>find out how to apply</a:t>
            </a:r>
          </a:p>
        </p:txBody>
      </p:sp>
      <p:pic>
        <p:nvPicPr>
          <p:cNvPr id="7" name="Picture 6" descr="A screenshot of a web page&#10;&#10;Description automatically generated">
            <a:extLst>
              <a:ext uri="{FF2B5EF4-FFF2-40B4-BE49-F238E27FC236}">
                <a16:creationId xmlns:a16="http://schemas.microsoft.com/office/drawing/2014/main" id="{E4FC634C-E2C8-36DD-8E47-B73CBC2B7382}"/>
              </a:ext>
            </a:extLst>
          </p:cNvPr>
          <p:cNvPicPr>
            <a:picLocks noChangeAspect="1"/>
          </p:cNvPicPr>
          <p:nvPr/>
        </p:nvPicPr>
        <p:blipFill>
          <a:blip r:embed="rId3"/>
          <a:stretch>
            <a:fillRect/>
          </a:stretch>
        </p:blipFill>
        <p:spPr>
          <a:xfrm>
            <a:off x="6939754" y="1967485"/>
            <a:ext cx="4305709" cy="3513457"/>
          </a:xfrm>
          <a:prstGeom prst="rect">
            <a:avLst/>
          </a:prstGeom>
        </p:spPr>
      </p:pic>
    </p:spTree>
    <p:extLst>
      <p:ext uri="{BB962C8B-B14F-4D97-AF65-F5344CB8AC3E}">
        <p14:creationId xmlns:p14="http://schemas.microsoft.com/office/powerpoint/2010/main" val="315741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D846D-D1A9-1965-7E1C-B9E0DFC37311}"/>
              </a:ext>
            </a:extLst>
          </p:cNvPr>
          <p:cNvSpPr>
            <a:spLocks noGrp="1"/>
          </p:cNvSpPr>
          <p:nvPr>
            <p:ph type="title"/>
          </p:nvPr>
        </p:nvSpPr>
        <p:spPr/>
        <p:txBody>
          <a:bodyPr/>
          <a:lstStyle/>
          <a:p>
            <a:r>
              <a:rPr lang="en-GB" sz="5400"/>
              <a:t>The student journey</a:t>
            </a:r>
          </a:p>
        </p:txBody>
      </p:sp>
      <p:cxnSp>
        <p:nvCxnSpPr>
          <p:cNvPr id="4" name="Straight Arrow Connector 3" descr="Arrow pointing right showing year / timeline">
            <a:extLst>
              <a:ext uri="{FF2B5EF4-FFF2-40B4-BE49-F238E27FC236}">
                <a16:creationId xmlns:a16="http://schemas.microsoft.com/office/drawing/2014/main" id="{D3D1381C-B454-EB2D-7BBA-31E72DE16AB6}"/>
              </a:ext>
            </a:extLst>
          </p:cNvPr>
          <p:cNvCxnSpPr/>
          <p:nvPr/>
        </p:nvCxnSpPr>
        <p:spPr>
          <a:xfrm>
            <a:off x="123788" y="3265654"/>
            <a:ext cx="11574483"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4E4DCA-6998-6C71-78D8-EFBF8E67DDD9}"/>
              </a:ext>
              <a:ext uri="{C183D7F6-B498-43B3-948B-1728B52AA6E4}">
                <adec:decorative xmlns:adec="http://schemas.microsoft.com/office/drawing/2017/decorative" val="1"/>
              </a:ext>
            </a:extLst>
          </p:cNvPr>
          <p:cNvCxnSpPr>
            <a:cxnSpLocks/>
          </p:cNvCxnSpPr>
          <p:nvPr/>
        </p:nvCxnSpPr>
        <p:spPr>
          <a:xfrm>
            <a:off x="3256236" y="2725092"/>
            <a:ext cx="0" cy="473754"/>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A70B659-B9D1-CC7C-A39A-7EA3BF0A23B0}"/>
              </a:ext>
              <a:ext uri="{C183D7F6-B498-43B3-948B-1728B52AA6E4}">
                <adec:decorative xmlns:adec="http://schemas.microsoft.com/office/drawing/2017/decorative" val="1"/>
              </a:ext>
            </a:extLst>
          </p:cNvPr>
          <p:cNvCxnSpPr>
            <a:cxnSpLocks/>
          </p:cNvCxnSpPr>
          <p:nvPr/>
        </p:nvCxnSpPr>
        <p:spPr>
          <a:xfrm>
            <a:off x="8135345" y="3370332"/>
            <a:ext cx="0" cy="1414850"/>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A9FA581-926B-C311-C186-80663D9B3CF9}"/>
              </a:ext>
            </a:extLst>
          </p:cNvPr>
          <p:cNvSpPr txBox="1"/>
          <p:nvPr/>
        </p:nvSpPr>
        <p:spPr>
          <a:xfrm>
            <a:off x="10060152" y="3592802"/>
            <a:ext cx="1319480" cy="931636"/>
          </a:xfrm>
          <a:prstGeom prst="roundRect">
            <a:avLst/>
          </a:prstGeom>
          <a:noFill/>
          <a:ln w="25400">
            <a:solidFill>
              <a:srgbClr val="F37561"/>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Make an application</a:t>
            </a:r>
          </a:p>
        </p:txBody>
      </p:sp>
      <p:sp>
        <p:nvSpPr>
          <p:cNvPr id="8" name="TextBox 7">
            <a:extLst>
              <a:ext uri="{FF2B5EF4-FFF2-40B4-BE49-F238E27FC236}">
                <a16:creationId xmlns:a16="http://schemas.microsoft.com/office/drawing/2014/main" id="{B42355E9-95D1-761E-A882-6B34A3820B4C}"/>
              </a:ext>
            </a:extLst>
          </p:cNvPr>
          <p:cNvSpPr txBox="1"/>
          <p:nvPr/>
        </p:nvSpPr>
        <p:spPr>
          <a:xfrm>
            <a:off x="8387714" y="3592803"/>
            <a:ext cx="1205995" cy="931636"/>
          </a:xfrm>
          <a:prstGeom prst="roundRect">
            <a:avLst/>
          </a:prstGeom>
          <a:noFill/>
          <a:ln w="25400">
            <a:solidFill>
              <a:srgbClr val="15BCBC"/>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Search </a:t>
            </a:r>
            <a:br>
              <a:rPr lang="en-GB" sz="1524">
                <a:solidFill>
                  <a:schemeClr val="bg1"/>
                </a:solidFill>
                <a:latin typeface="Roboto" panose="02000000000000000000" pitchFamily="2" charset="0"/>
                <a:ea typeface="Roboto" panose="02000000000000000000" pitchFamily="2" charset="0"/>
                <a:cs typeface="Roboto" panose="02000000000000000000" pitchFamily="2" charset="0"/>
              </a:rPr>
            </a:b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for vacancies</a:t>
            </a:r>
          </a:p>
        </p:txBody>
      </p:sp>
      <p:sp>
        <p:nvSpPr>
          <p:cNvPr id="9" name="TextBox 8">
            <a:extLst>
              <a:ext uri="{FF2B5EF4-FFF2-40B4-BE49-F238E27FC236}">
                <a16:creationId xmlns:a16="http://schemas.microsoft.com/office/drawing/2014/main" id="{394C0924-0677-2D63-F401-04F71325724A}"/>
              </a:ext>
            </a:extLst>
          </p:cNvPr>
          <p:cNvSpPr txBox="1"/>
          <p:nvPr/>
        </p:nvSpPr>
        <p:spPr>
          <a:xfrm>
            <a:off x="5831768" y="4854959"/>
            <a:ext cx="4793465" cy="1048985"/>
          </a:xfrm>
          <a:prstGeom prst="roundRect">
            <a:avLst/>
          </a:prstGeom>
          <a:solidFill>
            <a:srgbClr val="132433"/>
          </a:solidFill>
          <a:ln w="25400">
            <a:solidFill>
              <a:srgbClr val="ED2881"/>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b="1">
                <a:solidFill>
                  <a:schemeClr val="bg1"/>
                </a:solidFill>
                <a:latin typeface="Roboto" panose="02000000000000000000" pitchFamily="2" charset="0"/>
                <a:ea typeface="Roboto" panose="02000000000000000000" pitchFamily="2" charset="0"/>
                <a:cs typeface="Roboto" panose="02000000000000000000" pitchFamily="2" charset="0"/>
              </a:rPr>
              <a:t>Everything in one place</a:t>
            </a:r>
          </a:p>
          <a:p>
            <a:pPr algn="ctr"/>
            <a:r>
              <a:rPr lang="en-GB" sz="1500">
                <a:solidFill>
                  <a:schemeClr val="bg1"/>
                </a:solidFill>
                <a:latin typeface="Roboto"/>
                <a:ea typeface="Roboto"/>
                <a:cs typeface="Roboto"/>
              </a:rPr>
              <a:t>Understand the options and access the </a:t>
            </a:r>
          </a:p>
          <a:p>
            <a:pPr algn="ctr"/>
            <a:r>
              <a:rPr lang="en-GB" sz="1500">
                <a:solidFill>
                  <a:schemeClr val="bg1"/>
                </a:solidFill>
                <a:latin typeface="Roboto"/>
                <a:ea typeface="Roboto"/>
                <a:cs typeface="Roboto"/>
              </a:rPr>
              <a:t>latest advice and guidance. </a:t>
            </a:r>
            <a:endParaRPr lang="en-GB"/>
          </a:p>
        </p:txBody>
      </p:sp>
      <p:sp>
        <p:nvSpPr>
          <p:cNvPr id="11" name="TextBox 10">
            <a:extLst>
              <a:ext uri="{FF2B5EF4-FFF2-40B4-BE49-F238E27FC236}">
                <a16:creationId xmlns:a16="http://schemas.microsoft.com/office/drawing/2014/main" id="{6D7F4D1E-A464-1584-8FB2-09B8E9035C17}"/>
              </a:ext>
            </a:extLst>
          </p:cNvPr>
          <p:cNvSpPr txBox="1"/>
          <p:nvPr/>
        </p:nvSpPr>
        <p:spPr>
          <a:xfrm>
            <a:off x="6601789" y="3592803"/>
            <a:ext cx="1319480" cy="931636"/>
          </a:xfrm>
          <a:prstGeom prst="roundRect">
            <a:avLst/>
          </a:prstGeom>
          <a:noFill/>
          <a:ln w="25400">
            <a:solidFill>
              <a:srgbClr val="00AEEF"/>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Build a profile</a:t>
            </a:r>
          </a:p>
        </p:txBody>
      </p:sp>
      <p:sp>
        <p:nvSpPr>
          <p:cNvPr id="12" name="TextBox 11">
            <a:extLst>
              <a:ext uri="{FF2B5EF4-FFF2-40B4-BE49-F238E27FC236}">
                <a16:creationId xmlns:a16="http://schemas.microsoft.com/office/drawing/2014/main" id="{DE7A673F-896D-23FB-4D22-CC901F29A06A}"/>
              </a:ext>
            </a:extLst>
          </p:cNvPr>
          <p:cNvSpPr txBox="1"/>
          <p:nvPr/>
        </p:nvSpPr>
        <p:spPr>
          <a:xfrm>
            <a:off x="4382420" y="3592813"/>
            <a:ext cx="1815603" cy="931636"/>
          </a:xfrm>
          <a:prstGeom prst="roundRect">
            <a:avLst/>
          </a:prstGeom>
          <a:noFill/>
          <a:ln w="25400">
            <a:solidFill>
              <a:srgbClr val="706CB2"/>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Explore undergraduate &amp; apprenticeships</a:t>
            </a:r>
          </a:p>
        </p:txBody>
      </p:sp>
      <p:sp>
        <p:nvSpPr>
          <p:cNvPr id="13" name="Rounded Rectangle 20" descr="Student sat on a sofa using her laptop">
            <a:extLst>
              <a:ext uri="{FF2B5EF4-FFF2-40B4-BE49-F238E27FC236}">
                <a16:creationId xmlns:a16="http://schemas.microsoft.com/office/drawing/2014/main" id="{0671E7E0-BCAA-F686-4657-6154A549F466}"/>
              </a:ext>
            </a:extLst>
          </p:cNvPr>
          <p:cNvSpPr/>
          <p:nvPr/>
        </p:nvSpPr>
        <p:spPr>
          <a:xfrm flipH="1">
            <a:off x="5169175" y="1595196"/>
            <a:ext cx="1883003" cy="1048984"/>
          </a:xfrm>
          <a:prstGeom prst="roundRect">
            <a:avLst/>
          </a:prstGeom>
          <a:blipFill>
            <a:blip r:embed="rId3"/>
            <a:stretch>
              <a:fillRect/>
            </a:stretch>
          </a:blipFill>
          <a:ln w="25400" cap="flat">
            <a:solidFill>
              <a:srgbClr val="ED2881"/>
            </a:solid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l"/>
            <a:endParaRPr lang="en-GB" sz="2286"/>
          </a:p>
        </p:txBody>
      </p:sp>
      <p:sp>
        <p:nvSpPr>
          <p:cNvPr id="14" name="TextBox 13">
            <a:extLst>
              <a:ext uri="{FF2B5EF4-FFF2-40B4-BE49-F238E27FC236}">
                <a16:creationId xmlns:a16="http://schemas.microsoft.com/office/drawing/2014/main" id="{AD26FF9D-B83A-B445-706D-3131002C1385}"/>
              </a:ext>
            </a:extLst>
          </p:cNvPr>
          <p:cNvSpPr txBox="1"/>
          <p:nvPr/>
        </p:nvSpPr>
        <p:spPr>
          <a:xfrm>
            <a:off x="1008170" y="1595200"/>
            <a:ext cx="4496133" cy="1048985"/>
          </a:xfrm>
          <a:prstGeom prst="roundRect">
            <a:avLst/>
          </a:prstGeom>
          <a:solidFill>
            <a:srgbClr val="132433"/>
          </a:solidFill>
          <a:ln w="25400">
            <a:solidFill>
              <a:srgbClr val="ED2881"/>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b="1">
                <a:solidFill>
                  <a:schemeClr val="bg1"/>
                </a:solidFill>
                <a:latin typeface="Roboto" panose="02000000000000000000" pitchFamily="2" charset="0"/>
                <a:ea typeface="Roboto" panose="02000000000000000000" pitchFamily="2" charset="0"/>
                <a:cs typeface="Roboto" panose="02000000000000000000" pitchFamily="2" charset="0"/>
              </a:rPr>
              <a:t>Smart Alerts </a:t>
            </a:r>
          </a:p>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Student defines interests and can sign up to get matched to potential employers in their area.</a:t>
            </a:r>
          </a:p>
        </p:txBody>
      </p:sp>
      <p:sp>
        <p:nvSpPr>
          <p:cNvPr id="15" name="TextBox 14">
            <a:extLst>
              <a:ext uri="{FF2B5EF4-FFF2-40B4-BE49-F238E27FC236}">
                <a16:creationId xmlns:a16="http://schemas.microsoft.com/office/drawing/2014/main" id="{11A1A7A1-7D9E-1E5F-4020-0F1EC4918FB6}"/>
              </a:ext>
            </a:extLst>
          </p:cNvPr>
          <p:cNvSpPr txBox="1"/>
          <p:nvPr/>
        </p:nvSpPr>
        <p:spPr>
          <a:xfrm>
            <a:off x="2596496" y="3598163"/>
            <a:ext cx="1319480" cy="931636"/>
          </a:xfrm>
          <a:prstGeom prst="roundRect">
            <a:avLst/>
          </a:prstGeom>
          <a:noFill/>
          <a:ln w="25400">
            <a:solidFill>
              <a:srgbClr val="FCAF17"/>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Student </a:t>
            </a:r>
            <a:br>
              <a:rPr lang="en-GB" sz="1524">
                <a:solidFill>
                  <a:schemeClr val="bg1"/>
                </a:solidFill>
                <a:latin typeface="Roboto" panose="02000000000000000000" pitchFamily="2" charset="0"/>
                <a:ea typeface="Roboto" panose="02000000000000000000" pitchFamily="2" charset="0"/>
                <a:cs typeface="Roboto" panose="02000000000000000000" pitchFamily="2" charset="0"/>
              </a:rPr>
            </a:b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registers in UCAS Hub</a:t>
            </a:r>
          </a:p>
        </p:txBody>
      </p:sp>
      <p:sp>
        <p:nvSpPr>
          <p:cNvPr id="16" name="TextBox 15">
            <a:extLst>
              <a:ext uri="{FF2B5EF4-FFF2-40B4-BE49-F238E27FC236}">
                <a16:creationId xmlns:a16="http://schemas.microsoft.com/office/drawing/2014/main" id="{13D7AABA-1ECA-2C0F-AF44-7A3F2CA2A5EE}"/>
              </a:ext>
            </a:extLst>
          </p:cNvPr>
          <p:cNvSpPr txBox="1"/>
          <p:nvPr/>
        </p:nvSpPr>
        <p:spPr>
          <a:xfrm>
            <a:off x="307193" y="3592812"/>
            <a:ext cx="1885536" cy="931630"/>
          </a:xfrm>
          <a:prstGeom prst="roundRect">
            <a:avLst/>
          </a:prstGeom>
          <a:noFill/>
          <a:ln w="25400">
            <a:solidFill>
              <a:srgbClr val="57BF93"/>
            </a:solidFill>
          </a:ln>
        </p:spPr>
        <p:txBody>
          <a:bodyPr wrap="squar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524">
                <a:solidFill>
                  <a:schemeClr val="bg1"/>
                </a:solidFill>
                <a:latin typeface="Roboto" panose="02000000000000000000" pitchFamily="2" charset="0"/>
                <a:ea typeface="Roboto" panose="02000000000000000000" pitchFamily="2" charset="0"/>
                <a:cs typeface="Roboto" panose="02000000000000000000" pitchFamily="2" charset="0"/>
              </a:rPr>
              <a:t>Advisers signpost students to the UCAS Hub</a:t>
            </a:r>
          </a:p>
        </p:txBody>
      </p:sp>
      <p:sp>
        <p:nvSpPr>
          <p:cNvPr id="17" name="Title 2">
            <a:extLst>
              <a:ext uri="{FF2B5EF4-FFF2-40B4-BE49-F238E27FC236}">
                <a16:creationId xmlns:a16="http://schemas.microsoft.com/office/drawing/2014/main" id="{CAEF7154-7716-0E48-6DD8-3F826B99049F}"/>
              </a:ext>
            </a:extLst>
          </p:cNvPr>
          <p:cNvSpPr txBox="1">
            <a:spLocks/>
          </p:cNvSpPr>
          <p:nvPr/>
        </p:nvSpPr>
        <p:spPr>
          <a:xfrm>
            <a:off x="307193" y="3062025"/>
            <a:ext cx="1971305" cy="407259"/>
          </a:xfrm>
          <a:prstGeom prst="rect">
            <a:avLst/>
          </a:prstGeom>
          <a:solidFill>
            <a:srgbClr val="132433"/>
          </a:solidFill>
        </p:spPr>
        <p:txBody>
          <a:bodyPr vert="horz" wrap="none" lIns="102857" tIns="102857" rIns="102857" bIns="10285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2286">
                <a:solidFill>
                  <a:schemeClr val="bg1"/>
                </a:solidFill>
              </a:rPr>
              <a:t>October 2023</a:t>
            </a:r>
          </a:p>
        </p:txBody>
      </p:sp>
    </p:spTree>
    <p:extLst>
      <p:ext uri="{BB962C8B-B14F-4D97-AF65-F5344CB8AC3E}">
        <p14:creationId xmlns:p14="http://schemas.microsoft.com/office/powerpoint/2010/main" val="269195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167B-8997-F743-916D-12DD90E45D83}"/>
              </a:ext>
            </a:extLst>
          </p:cNvPr>
          <p:cNvSpPr>
            <a:spLocks noGrp="1"/>
          </p:cNvSpPr>
          <p:nvPr>
            <p:ph type="title"/>
          </p:nvPr>
        </p:nvSpPr>
        <p:spPr>
          <a:xfrm>
            <a:off x="371539" y="770381"/>
            <a:ext cx="10970683" cy="1327036"/>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What do your students need to do?</a:t>
            </a:r>
          </a:p>
        </p:txBody>
      </p:sp>
      <p:cxnSp>
        <p:nvCxnSpPr>
          <p:cNvPr id="3" name="Straight Arrow Connector 2">
            <a:extLst>
              <a:ext uri="{FF2B5EF4-FFF2-40B4-BE49-F238E27FC236}">
                <a16:creationId xmlns:a16="http://schemas.microsoft.com/office/drawing/2014/main" id="{24923948-C67D-21F0-E6BB-247D39881E55}"/>
              </a:ext>
            </a:extLst>
          </p:cNvPr>
          <p:cNvCxnSpPr/>
          <p:nvPr/>
        </p:nvCxnSpPr>
        <p:spPr>
          <a:xfrm>
            <a:off x="452552" y="2622092"/>
            <a:ext cx="11023317"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5E0AC9-2957-E736-3DBD-42B34A0C4623}"/>
              </a:ext>
            </a:extLst>
          </p:cNvPr>
          <p:cNvSpPr txBox="1"/>
          <p:nvPr/>
        </p:nvSpPr>
        <p:spPr>
          <a:xfrm>
            <a:off x="563109" y="3138427"/>
            <a:ext cx="3071238" cy="1380820"/>
          </a:xfrm>
          <a:prstGeom prst="roundRect">
            <a:avLst/>
          </a:prstGeom>
          <a:noFill/>
          <a:ln w="25400">
            <a:solidFill>
              <a:srgbClr val="D93BA8"/>
            </a:solidFill>
          </a:ln>
        </p:spPr>
        <p:txBody>
          <a:bodyPr wrap="squar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498"/>
            <a:r>
              <a:rPr lang="en-GB" sz="1905">
                <a:latin typeface="Roboto" panose="02000000000000000000" pitchFamily="2" charset="0"/>
                <a:ea typeface="Roboto" panose="02000000000000000000" pitchFamily="2" charset="0"/>
                <a:cs typeface="Roboto" panose="02000000000000000000" pitchFamily="2" charset="0"/>
              </a:rPr>
              <a:t>Students register in the </a:t>
            </a:r>
          </a:p>
          <a:p>
            <a:pPr algn="ctr" defTabSz="580498"/>
            <a:r>
              <a:rPr lang="en-GB" sz="1905">
                <a:latin typeface="Roboto" panose="02000000000000000000" pitchFamily="2" charset="0"/>
                <a:ea typeface="Roboto" panose="02000000000000000000" pitchFamily="2" charset="0"/>
                <a:cs typeface="Roboto" panose="02000000000000000000" pitchFamily="2" charset="0"/>
              </a:rPr>
              <a:t>UCAS Hub to start </a:t>
            </a:r>
          </a:p>
          <a:p>
            <a:pPr algn="ctr" defTabSz="580498"/>
            <a:r>
              <a:rPr lang="en-GB" sz="1905">
                <a:latin typeface="Roboto" panose="02000000000000000000" pitchFamily="2" charset="0"/>
                <a:ea typeface="Roboto" panose="02000000000000000000" pitchFamily="2" charset="0"/>
                <a:cs typeface="Roboto" panose="02000000000000000000" pitchFamily="2" charset="0"/>
              </a:rPr>
              <a:t>exploring all the </a:t>
            </a:r>
          </a:p>
          <a:p>
            <a:pPr algn="ctr" defTabSz="580498"/>
            <a:r>
              <a:rPr lang="en-GB" sz="1905">
                <a:latin typeface="Roboto" panose="02000000000000000000" pitchFamily="2" charset="0"/>
                <a:ea typeface="Roboto" panose="02000000000000000000" pitchFamily="2" charset="0"/>
                <a:cs typeface="Roboto" panose="02000000000000000000" pitchFamily="2" charset="0"/>
              </a:rPr>
              <a:t>options</a:t>
            </a:r>
          </a:p>
        </p:txBody>
      </p:sp>
      <p:sp>
        <p:nvSpPr>
          <p:cNvPr id="5" name="TextBox 4">
            <a:extLst>
              <a:ext uri="{FF2B5EF4-FFF2-40B4-BE49-F238E27FC236}">
                <a16:creationId xmlns:a16="http://schemas.microsoft.com/office/drawing/2014/main" id="{7F4840D3-3438-5638-B442-30F6FFF6F780}"/>
              </a:ext>
            </a:extLst>
          </p:cNvPr>
          <p:cNvSpPr txBox="1"/>
          <p:nvPr/>
        </p:nvSpPr>
        <p:spPr>
          <a:xfrm>
            <a:off x="4290054" y="3171687"/>
            <a:ext cx="3071238" cy="1335854"/>
          </a:xfrm>
          <a:prstGeom prst="roundRect">
            <a:avLst/>
          </a:prstGeom>
          <a:noFill/>
          <a:ln w="25400">
            <a:solidFill>
              <a:srgbClr val="FFC000"/>
            </a:solidFill>
          </a:ln>
        </p:spPr>
        <p:txBody>
          <a:bodyPr wrap="squar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498"/>
            <a:r>
              <a:rPr lang="en-GB" sz="1905">
                <a:latin typeface="Roboto" panose="02000000000000000000" pitchFamily="2" charset="0"/>
                <a:ea typeface="Roboto" panose="02000000000000000000" pitchFamily="2" charset="0"/>
                <a:cs typeface="Roboto" panose="02000000000000000000" pitchFamily="2" charset="0"/>
              </a:rPr>
              <a:t>Build a profile, define interests and explore opportunities</a:t>
            </a:r>
          </a:p>
        </p:txBody>
      </p:sp>
      <p:sp>
        <p:nvSpPr>
          <p:cNvPr id="6" name="TextBox 5">
            <a:extLst>
              <a:ext uri="{FF2B5EF4-FFF2-40B4-BE49-F238E27FC236}">
                <a16:creationId xmlns:a16="http://schemas.microsoft.com/office/drawing/2014/main" id="{09BE320A-A873-939E-CC9A-F528A0191112}"/>
              </a:ext>
            </a:extLst>
          </p:cNvPr>
          <p:cNvSpPr txBox="1"/>
          <p:nvPr/>
        </p:nvSpPr>
        <p:spPr>
          <a:xfrm>
            <a:off x="8017001" y="3156994"/>
            <a:ext cx="3071238" cy="1370192"/>
          </a:xfrm>
          <a:prstGeom prst="roundRect">
            <a:avLst/>
          </a:prstGeom>
          <a:noFill/>
          <a:ln w="25400">
            <a:solidFill>
              <a:schemeClr val="accent4"/>
            </a:solidFill>
          </a:ln>
        </p:spPr>
        <p:txBody>
          <a:bodyPr wrap="squar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498"/>
            <a:r>
              <a:rPr lang="en-GB" sz="1905">
                <a:latin typeface="Roboto" panose="02000000000000000000" pitchFamily="2" charset="0"/>
                <a:ea typeface="Roboto" panose="02000000000000000000" pitchFamily="2" charset="0"/>
                <a:cs typeface="Roboto" panose="02000000000000000000" pitchFamily="2" charset="0"/>
              </a:rPr>
              <a:t>Sign</a:t>
            </a:r>
            <a:r>
              <a:rPr lang="en-GB" sz="1905">
                <a:solidFill>
                  <a:srgbClr val="FFFFFF"/>
                </a:solidFill>
                <a:latin typeface="Roboto" panose="02000000000000000000" pitchFamily="2" charset="0"/>
                <a:ea typeface="Roboto" panose="02000000000000000000" pitchFamily="2" charset="0"/>
                <a:cs typeface="Roboto" panose="02000000000000000000" pitchFamily="2" charset="0"/>
              </a:rPr>
              <a:t> </a:t>
            </a:r>
            <a:r>
              <a:rPr lang="en-GB" sz="1905">
                <a:latin typeface="Roboto" panose="02000000000000000000" pitchFamily="2" charset="0"/>
                <a:ea typeface="Roboto" panose="02000000000000000000" pitchFamily="2" charset="0"/>
                <a:cs typeface="Roboto" panose="02000000000000000000" pitchFamily="2" charset="0"/>
              </a:rPr>
              <a:t>up to be matched to potential employers in the area</a:t>
            </a:r>
          </a:p>
        </p:txBody>
      </p:sp>
      <p:sp>
        <p:nvSpPr>
          <p:cNvPr id="7" name="Title 2">
            <a:extLst>
              <a:ext uri="{FF2B5EF4-FFF2-40B4-BE49-F238E27FC236}">
                <a16:creationId xmlns:a16="http://schemas.microsoft.com/office/drawing/2014/main" id="{90310998-FCAB-5E9E-1114-BF505924B401}"/>
              </a:ext>
            </a:extLst>
          </p:cNvPr>
          <p:cNvSpPr txBox="1">
            <a:spLocks/>
          </p:cNvSpPr>
          <p:nvPr/>
        </p:nvSpPr>
        <p:spPr>
          <a:xfrm>
            <a:off x="1312223" y="2415947"/>
            <a:ext cx="2322124" cy="403073"/>
          </a:xfrm>
          <a:prstGeom prst="rect">
            <a:avLst/>
          </a:prstGeom>
          <a:solidFill>
            <a:schemeClr val="bg1"/>
          </a:solidFill>
        </p:spPr>
        <p:txBody>
          <a:bodyPr vert="horz" wrap="non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870684"/>
            <a:r>
              <a:rPr lang="en-GB" sz="2178">
                <a:latin typeface="Oswald" panose="00000500000000000000" pitchFamily="2" charset="0"/>
              </a:rPr>
              <a:t>  </a:t>
            </a:r>
            <a:r>
              <a:rPr lang="en-GB" sz="3048">
                <a:latin typeface="Oswald" panose="00000500000000000000" pitchFamily="2" charset="0"/>
              </a:rPr>
              <a:t>October 2023</a:t>
            </a:r>
          </a:p>
        </p:txBody>
      </p:sp>
      <p:sp>
        <p:nvSpPr>
          <p:cNvPr id="8" name="Title 2">
            <a:extLst>
              <a:ext uri="{FF2B5EF4-FFF2-40B4-BE49-F238E27FC236}">
                <a16:creationId xmlns:a16="http://schemas.microsoft.com/office/drawing/2014/main" id="{1AD355EB-6A81-BEFB-9AEF-5374E1341B4D}"/>
              </a:ext>
            </a:extLst>
          </p:cNvPr>
          <p:cNvSpPr txBox="1">
            <a:spLocks/>
          </p:cNvSpPr>
          <p:nvPr/>
        </p:nvSpPr>
        <p:spPr>
          <a:xfrm>
            <a:off x="7479931" y="2400726"/>
            <a:ext cx="2484295" cy="418288"/>
          </a:xfrm>
          <a:prstGeom prst="rect">
            <a:avLst/>
          </a:prstGeom>
          <a:solidFill>
            <a:schemeClr val="bg1"/>
          </a:solidFill>
        </p:spPr>
        <p:txBody>
          <a:bodyPr vert="horz" wrap="non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870684"/>
            <a:r>
              <a:rPr lang="en-GB" sz="3048">
                <a:latin typeface="Oswald" panose="00000500000000000000" pitchFamily="2" charset="0"/>
              </a:rPr>
              <a:t>November 2023</a:t>
            </a:r>
          </a:p>
        </p:txBody>
      </p:sp>
    </p:spTree>
    <p:extLst>
      <p:ext uri="{BB962C8B-B14F-4D97-AF65-F5344CB8AC3E}">
        <p14:creationId xmlns:p14="http://schemas.microsoft.com/office/powerpoint/2010/main" val="589791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1EA6D-512A-8C2B-FB11-2C9F0365F0C3}"/>
              </a:ext>
              <a:ext uri="{C183D7F6-B498-43B3-948B-1728B52AA6E4}">
                <adec:decorative xmlns:adec="http://schemas.microsoft.com/office/drawing/2017/decorative" val="1"/>
              </a:ext>
            </a:extLst>
          </p:cNvPr>
          <p:cNvSpPr/>
          <p:nvPr/>
        </p:nvSpPr>
        <p:spPr>
          <a:xfrm>
            <a:off x="6221075" y="2538926"/>
            <a:ext cx="2564948" cy="1751694"/>
          </a:xfrm>
          <a:prstGeom prst="rect">
            <a:avLst/>
          </a:prstGeom>
          <a:noFill/>
          <a:ln w="25400" cap="sq">
            <a:solidFill>
              <a:srgbClr val="F37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FFFFFF"/>
              </a:solidFill>
              <a:latin typeface="Calibri" panose="020F0502020204030204"/>
            </a:endParaRPr>
          </a:p>
        </p:txBody>
      </p:sp>
      <p:sp>
        <p:nvSpPr>
          <p:cNvPr id="9" name="Rectangle 8">
            <a:extLst>
              <a:ext uri="{FF2B5EF4-FFF2-40B4-BE49-F238E27FC236}">
                <a16:creationId xmlns:a16="http://schemas.microsoft.com/office/drawing/2014/main" id="{1DB05F3D-4CD3-C49D-54A8-12275832E469}"/>
              </a:ext>
              <a:ext uri="{C183D7F6-B498-43B3-948B-1728B52AA6E4}">
                <adec:decorative xmlns:adec="http://schemas.microsoft.com/office/drawing/2017/decorative" val="1"/>
              </a:ext>
            </a:extLst>
          </p:cNvPr>
          <p:cNvSpPr/>
          <p:nvPr/>
        </p:nvSpPr>
        <p:spPr>
          <a:xfrm>
            <a:off x="9297582" y="2538926"/>
            <a:ext cx="2498671" cy="1751694"/>
          </a:xfrm>
          <a:prstGeom prst="rect">
            <a:avLst/>
          </a:prstGeom>
          <a:noFill/>
          <a:ln w="25400" cap="sq">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FFFFFF"/>
              </a:solidFill>
              <a:latin typeface="Calibri" panose="020F0502020204030204"/>
            </a:endParaRPr>
          </a:p>
        </p:txBody>
      </p:sp>
      <p:sp>
        <p:nvSpPr>
          <p:cNvPr id="15" name="Rectangle 14">
            <a:extLst>
              <a:ext uri="{FF2B5EF4-FFF2-40B4-BE49-F238E27FC236}">
                <a16:creationId xmlns:a16="http://schemas.microsoft.com/office/drawing/2014/main" id="{1F5A6A4F-7D46-97C5-FA07-2E7D8C1A5E6D}"/>
              </a:ext>
              <a:ext uri="{C183D7F6-B498-43B3-948B-1728B52AA6E4}">
                <adec:decorative xmlns:adec="http://schemas.microsoft.com/office/drawing/2017/decorative" val="1"/>
              </a:ext>
            </a:extLst>
          </p:cNvPr>
          <p:cNvSpPr/>
          <p:nvPr/>
        </p:nvSpPr>
        <p:spPr>
          <a:xfrm>
            <a:off x="3185285" y="2542510"/>
            <a:ext cx="2498671" cy="1748110"/>
          </a:xfrm>
          <a:prstGeom prst="rect">
            <a:avLst/>
          </a:prstGeom>
          <a:noFill/>
          <a:ln w="25400" cap="sq">
            <a:solidFill>
              <a:srgbClr val="57B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FFFFFF"/>
              </a:solidFill>
              <a:latin typeface="Calibri" panose="020F0502020204030204"/>
            </a:endParaRPr>
          </a:p>
        </p:txBody>
      </p:sp>
      <p:sp>
        <p:nvSpPr>
          <p:cNvPr id="22" name="Arrow: Chevron 33">
            <a:extLst>
              <a:ext uri="{FF2B5EF4-FFF2-40B4-BE49-F238E27FC236}">
                <a16:creationId xmlns:a16="http://schemas.microsoft.com/office/drawing/2014/main" id="{D61E5BC2-CA3E-1920-9BCF-A83903C46DF5}"/>
              </a:ext>
              <a:ext uri="{C183D7F6-B498-43B3-948B-1728B52AA6E4}">
                <adec:decorative xmlns:adec="http://schemas.microsoft.com/office/drawing/2017/decorative" val="1"/>
              </a:ext>
            </a:extLst>
          </p:cNvPr>
          <p:cNvSpPr/>
          <p:nvPr/>
        </p:nvSpPr>
        <p:spPr>
          <a:xfrm>
            <a:off x="5824054" y="3173851"/>
            <a:ext cx="279252" cy="488971"/>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132433"/>
              </a:solidFill>
              <a:latin typeface="Calibri" panose="020F0502020204030204"/>
            </a:endParaRPr>
          </a:p>
        </p:txBody>
      </p:sp>
      <p:sp>
        <p:nvSpPr>
          <p:cNvPr id="25" name="Arrow: Chevron 33">
            <a:extLst>
              <a:ext uri="{FF2B5EF4-FFF2-40B4-BE49-F238E27FC236}">
                <a16:creationId xmlns:a16="http://schemas.microsoft.com/office/drawing/2014/main" id="{D68B96D7-D246-E6C7-1124-DFFEB3B64E8A}"/>
              </a:ext>
              <a:ext uri="{C183D7F6-B498-43B3-948B-1728B52AA6E4}">
                <adec:decorative xmlns:adec="http://schemas.microsoft.com/office/drawing/2017/decorative" val="1"/>
              </a:ext>
            </a:extLst>
          </p:cNvPr>
          <p:cNvSpPr/>
          <p:nvPr/>
        </p:nvSpPr>
        <p:spPr>
          <a:xfrm>
            <a:off x="8926120" y="3173851"/>
            <a:ext cx="279252" cy="488971"/>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132433"/>
              </a:solidFill>
              <a:latin typeface="Calibri" panose="020F0502020204030204"/>
            </a:endParaRPr>
          </a:p>
        </p:txBody>
      </p:sp>
      <p:sp>
        <p:nvSpPr>
          <p:cNvPr id="10" name="TextBox 9">
            <a:extLst>
              <a:ext uri="{FF2B5EF4-FFF2-40B4-BE49-F238E27FC236}">
                <a16:creationId xmlns:a16="http://schemas.microsoft.com/office/drawing/2014/main" id="{0AF0E90A-1BAC-2240-390A-DEFBBCE59A4A}"/>
              </a:ext>
            </a:extLst>
          </p:cNvPr>
          <p:cNvSpPr txBox="1"/>
          <p:nvPr/>
        </p:nvSpPr>
        <p:spPr>
          <a:xfrm>
            <a:off x="9293112" y="4524576"/>
            <a:ext cx="2498671" cy="1030539"/>
          </a:xfrm>
          <a:prstGeom prst="rect">
            <a:avLst/>
          </a:prstGeom>
          <a:noFill/>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a:solidFill>
                  <a:srgbClr val="132433"/>
                </a:solidFill>
                <a:latin typeface="Roboto" panose="02000000000000000000" pitchFamily="2" charset="0"/>
                <a:ea typeface="Roboto" panose="02000000000000000000" pitchFamily="2" charset="0"/>
                <a:cs typeface="Roboto" panose="02000000000000000000" pitchFamily="2" charset="0"/>
              </a:rPr>
              <a:t>If this matches an employer’s search criteria, then they are invited to apply.</a:t>
            </a:r>
          </a:p>
        </p:txBody>
      </p:sp>
      <p:sp>
        <p:nvSpPr>
          <p:cNvPr id="20" name="TextBox 19">
            <a:extLst>
              <a:ext uri="{FF2B5EF4-FFF2-40B4-BE49-F238E27FC236}">
                <a16:creationId xmlns:a16="http://schemas.microsoft.com/office/drawing/2014/main" id="{0DD0D1C2-96D7-615E-FE04-025327CB7D85}"/>
              </a:ext>
            </a:extLst>
          </p:cNvPr>
          <p:cNvSpPr txBox="1"/>
          <p:nvPr/>
        </p:nvSpPr>
        <p:spPr>
          <a:xfrm>
            <a:off x="9285050" y="2101970"/>
            <a:ext cx="2511200" cy="326884"/>
          </a:xfrm>
          <a:prstGeom prst="rect">
            <a:avLst/>
          </a:prstGeom>
          <a:solidFill>
            <a:srgbClr val="00AEEF">
              <a:alpha val="35191"/>
            </a:srgbClr>
          </a:solidFill>
          <a:ln w="25400">
            <a:solidFill>
              <a:srgbClr val="00AEEF"/>
            </a:solidFill>
            <a:miter lim="800000"/>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b="1">
                <a:solidFill>
                  <a:srgbClr val="132433"/>
                </a:solidFill>
                <a:latin typeface="Roboto" panose="02000000000000000000" pitchFamily="2" charset="0"/>
                <a:ea typeface="Roboto" panose="02000000000000000000" pitchFamily="2" charset="0"/>
                <a:cs typeface="Roboto" panose="02000000000000000000" pitchFamily="2" charset="0"/>
              </a:rPr>
              <a:t>Matching</a:t>
            </a:r>
          </a:p>
        </p:txBody>
      </p:sp>
      <p:sp>
        <p:nvSpPr>
          <p:cNvPr id="8" name="TextBox 7">
            <a:extLst>
              <a:ext uri="{FF2B5EF4-FFF2-40B4-BE49-F238E27FC236}">
                <a16:creationId xmlns:a16="http://schemas.microsoft.com/office/drawing/2014/main" id="{69FEBDF6-64F4-C776-2F78-653857A48CAC}"/>
              </a:ext>
            </a:extLst>
          </p:cNvPr>
          <p:cNvSpPr txBox="1"/>
          <p:nvPr/>
        </p:nvSpPr>
        <p:spPr>
          <a:xfrm>
            <a:off x="6203827" y="4525269"/>
            <a:ext cx="2564948" cy="1025922"/>
          </a:xfrm>
          <a:prstGeom prst="rect">
            <a:avLst/>
          </a:prstGeom>
          <a:noFill/>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a:solidFill>
                  <a:srgbClr val="132433"/>
                </a:solidFill>
                <a:latin typeface="Roboto" panose="02000000000000000000" pitchFamily="2" charset="0"/>
                <a:ea typeface="Roboto" panose="02000000000000000000" pitchFamily="2" charset="0"/>
                <a:cs typeface="Roboto" panose="02000000000000000000" pitchFamily="2" charset="0"/>
              </a:rPr>
              <a:t>Students enter information on their preferences such as location and area of interest.</a:t>
            </a:r>
          </a:p>
        </p:txBody>
      </p:sp>
      <p:sp>
        <p:nvSpPr>
          <p:cNvPr id="19" name="TextBox 18">
            <a:extLst>
              <a:ext uri="{FF2B5EF4-FFF2-40B4-BE49-F238E27FC236}">
                <a16:creationId xmlns:a16="http://schemas.microsoft.com/office/drawing/2014/main" id="{0AE9B9F1-78A2-5F38-9851-03B8C466F6CA}"/>
              </a:ext>
            </a:extLst>
          </p:cNvPr>
          <p:cNvSpPr txBox="1"/>
          <p:nvPr/>
        </p:nvSpPr>
        <p:spPr>
          <a:xfrm>
            <a:off x="6208293" y="2103193"/>
            <a:ext cx="2577728" cy="326884"/>
          </a:xfrm>
          <a:prstGeom prst="rect">
            <a:avLst/>
          </a:prstGeom>
          <a:solidFill>
            <a:srgbClr val="F37561">
              <a:alpha val="35191"/>
            </a:srgbClr>
          </a:solidFill>
          <a:ln w="25400">
            <a:solidFill>
              <a:srgbClr val="F37561"/>
            </a:solidFill>
            <a:miter lim="800000"/>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b="1">
                <a:solidFill>
                  <a:srgbClr val="132433"/>
                </a:solidFill>
                <a:latin typeface="Roboto" panose="02000000000000000000" pitchFamily="2" charset="0"/>
                <a:ea typeface="Roboto" panose="02000000000000000000" pitchFamily="2" charset="0"/>
                <a:cs typeface="Roboto" panose="02000000000000000000" pitchFamily="2" charset="0"/>
              </a:rPr>
              <a:t>Data Entry</a:t>
            </a:r>
          </a:p>
        </p:txBody>
      </p:sp>
      <p:sp>
        <p:nvSpPr>
          <p:cNvPr id="16" name="TextBox 15">
            <a:extLst>
              <a:ext uri="{FF2B5EF4-FFF2-40B4-BE49-F238E27FC236}">
                <a16:creationId xmlns:a16="http://schemas.microsoft.com/office/drawing/2014/main" id="{DEF546A9-9805-A14E-6534-570F5B61F2BE}"/>
              </a:ext>
            </a:extLst>
          </p:cNvPr>
          <p:cNvSpPr txBox="1"/>
          <p:nvPr/>
        </p:nvSpPr>
        <p:spPr>
          <a:xfrm>
            <a:off x="3180816" y="4524576"/>
            <a:ext cx="2498671" cy="795987"/>
          </a:xfrm>
          <a:prstGeom prst="rect">
            <a:avLst/>
          </a:prstGeom>
          <a:noFill/>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a:solidFill>
                  <a:srgbClr val="132433"/>
                </a:solidFill>
                <a:latin typeface="Roboto" panose="02000000000000000000" pitchFamily="2" charset="0"/>
                <a:ea typeface="Roboto" panose="02000000000000000000" pitchFamily="2" charset="0"/>
                <a:cs typeface="Roboto" panose="02000000000000000000" pitchFamily="2" charset="0"/>
              </a:rPr>
              <a:t>Students register for Smart Alerts in their Hub account.</a:t>
            </a:r>
          </a:p>
        </p:txBody>
      </p:sp>
      <p:sp>
        <p:nvSpPr>
          <p:cNvPr id="18" name="TextBox 17">
            <a:extLst>
              <a:ext uri="{FF2B5EF4-FFF2-40B4-BE49-F238E27FC236}">
                <a16:creationId xmlns:a16="http://schemas.microsoft.com/office/drawing/2014/main" id="{852D3D69-15D0-E837-D609-CEA0AF8698CD}"/>
              </a:ext>
            </a:extLst>
          </p:cNvPr>
          <p:cNvSpPr txBox="1"/>
          <p:nvPr/>
        </p:nvSpPr>
        <p:spPr>
          <a:xfrm>
            <a:off x="3167500" y="2103193"/>
            <a:ext cx="2541764" cy="326884"/>
          </a:xfrm>
          <a:prstGeom prst="rect">
            <a:avLst/>
          </a:prstGeom>
          <a:solidFill>
            <a:srgbClr val="57BF93">
              <a:alpha val="35191"/>
            </a:srgbClr>
          </a:solidFill>
          <a:ln w="25400">
            <a:solidFill>
              <a:srgbClr val="57BF93"/>
            </a:solidFill>
            <a:miter lim="800000"/>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b="1">
                <a:solidFill>
                  <a:srgbClr val="132433"/>
                </a:solidFill>
                <a:latin typeface="Roboto" panose="02000000000000000000" pitchFamily="2" charset="0"/>
                <a:ea typeface="Roboto" panose="02000000000000000000" pitchFamily="2" charset="0"/>
                <a:cs typeface="Roboto" panose="02000000000000000000" pitchFamily="2" charset="0"/>
              </a:rPr>
              <a:t>Smart Alert Sign Up</a:t>
            </a:r>
          </a:p>
        </p:txBody>
      </p:sp>
      <p:sp>
        <p:nvSpPr>
          <p:cNvPr id="2" name="Title 1">
            <a:extLst>
              <a:ext uri="{FF2B5EF4-FFF2-40B4-BE49-F238E27FC236}">
                <a16:creationId xmlns:a16="http://schemas.microsoft.com/office/drawing/2014/main" id="{C75F9B6C-DE82-4567-0D69-1A56F8768CA1}"/>
              </a:ext>
            </a:extLst>
          </p:cNvPr>
          <p:cNvSpPr>
            <a:spLocks noGrp="1"/>
          </p:cNvSpPr>
          <p:nvPr>
            <p:ph type="title"/>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Smart Alerts</a:t>
            </a:r>
          </a:p>
        </p:txBody>
      </p:sp>
      <p:sp>
        <p:nvSpPr>
          <p:cNvPr id="6" name="Content Placeholder 1">
            <a:extLst>
              <a:ext uri="{FF2B5EF4-FFF2-40B4-BE49-F238E27FC236}">
                <a16:creationId xmlns:a16="http://schemas.microsoft.com/office/drawing/2014/main" id="{57204707-280A-3FB0-58FA-AB39286C3892}"/>
              </a:ext>
            </a:extLst>
          </p:cNvPr>
          <p:cNvSpPr>
            <a:spLocks noGrp="1"/>
          </p:cNvSpPr>
          <p:nvPr>
            <p:ph idx="1"/>
          </p:nvPr>
        </p:nvSpPr>
        <p:spPr>
          <a:xfrm>
            <a:off x="311282" y="1984279"/>
            <a:ext cx="2736435" cy="3429658"/>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indent="0">
              <a:buNone/>
            </a:pPr>
            <a:r>
              <a:rPr lang="en-GB" sz="2000">
                <a:latin typeface="Roboto Light" panose="02000000000000000000" pitchFamily="2" charset="0"/>
                <a:ea typeface="Roboto Light" panose="02000000000000000000" pitchFamily="2" charset="0"/>
                <a:cs typeface="Roboto Light" panose="02000000000000000000" pitchFamily="2" charset="0"/>
              </a:rPr>
              <a:t>Smart alerts are a new matching service offered by UCAS.</a:t>
            </a:r>
          </a:p>
          <a:p>
            <a:pPr marL="0" indent="0">
              <a:buNone/>
            </a:pPr>
            <a:r>
              <a:rPr lang="en-GB" sz="2000">
                <a:latin typeface="Roboto Light" panose="02000000000000000000" pitchFamily="2" charset="0"/>
                <a:ea typeface="Roboto Light" panose="02000000000000000000" pitchFamily="2" charset="0"/>
                <a:cs typeface="Roboto Light" panose="02000000000000000000" pitchFamily="2" charset="0"/>
              </a:rPr>
              <a:t>The service enables participants to be matched to regional vacancies.</a:t>
            </a:r>
          </a:p>
        </p:txBody>
      </p:sp>
      <p:pic>
        <p:nvPicPr>
          <p:cNvPr id="14" name="Graphic 13" descr="Alarm Ringing with solid fill">
            <a:extLst>
              <a:ext uri="{FF2B5EF4-FFF2-40B4-BE49-F238E27FC236}">
                <a16:creationId xmlns:a16="http://schemas.microsoft.com/office/drawing/2014/main" id="{315B4EAC-B697-E9D0-77A1-C108E06C5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7400" y="2614840"/>
            <a:ext cx="1486500" cy="1486500"/>
          </a:xfrm>
          <a:prstGeom prst="rect">
            <a:avLst/>
          </a:prstGeom>
        </p:spPr>
      </p:pic>
      <p:pic>
        <p:nvPicPr>
          <p:cNvPr id="24" name="Graphic 23" descr="Keyboard with solid fill">
            <a:extLst>
              <a:ext uri="{FF2B5EF4-FFF2-40B4-BE49-F238E27FC236}">
                <a16:creationId xmlns:a16="http://schemas.microsoft.com/office/drawing/2014/main" id="{16E7EC27-6FDF-5AEB-A138-648200EE4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0466" y="2664652"/>
            <a:ext cx="1386162" cy="1386162"/>
          </a:xfrm>
          <a:prstGeom prst="rect">
            <a:avLst/>
          </a:prstGeom>
        </p:spPr>
      </p:pic>
      <p:pic>
        <p:nvPicPr>
          <p:cNvPr id="27" name="Graphic 26" descr="Laptop with solid fill">
            <a:extLst>
              <a:ext uri="{FF2B5EF4-FFF2-40B4-BE49-F238E27FC236}">
                <a16:creationId xmlns:a16="http://schemas.microsoft.com/office/drawing/2014/main" id="{F676A63C-1E41-0721-428E-872981DD42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81774" y="2600820"/>
            <a:ext cx="1513828" cy="1513828"/>
          </a:xfrm>
          <a:prstGeom prst="rect">
            <a:avLst/>
          </a:prstGeom>
        </p:spPr>
      </p:pic>
    </p:spTree>
    <p:extLst>
      <p:ext uri="{BB962C8B-B14F-4D97-AF65-F5344CB8AC3E}">
        <p14:creationId xmlns:p14="http://schemas.microsoft.com/office/powerpoint/2010/main" val="256484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table with a computer&#10;&#10;Description automatically generated">
            <a:extLst>
              <a:ext uri="{FF2B5EF4-FFF2-40B4-BE49-F238E27FC236}">
                <a16:creationId xmlns:a16="http://schemas.microsoft.com/office/drawing/2014/main" id="{D246ED94-714F-4D1D-4579-B9EF210168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733" r="17733"/>
          <a:stretch>
            <a:fillRect/>
          </a:stretch>
        </p:blipFill>
        <p:spPr>
          <a:xfrm>
            <a:off x="0" y="1"/>
            <a:ext cx="6517209" cy="6857999"/>
          </a:xfrm>
        </p:spPr>
      </p:pic>
      <p:sp>
        <p:nvSpPr>
          <p:cNvPr id="3" name="Text Placeholder 2">
            <a:extLst>
              <a:ext uri="{FF2B5EF4-FFF2-40B4-BE49-F238E27FC236}">
                <a16:creationId xmlns:a16="http://schemas.microsoft.com/office/drawing/2014/main" id="{E9BBF4E8-38FA-DCC4-E63A-015844112AAA}"/>
              </a:ext>
            </a:extLst>
          </p:cNvPr>
          <p:cNvSpPr>
            <a:spLocks noGrp="1"/>
          </p:cNvSpPr>
          <p:nvPr>
            <p:ph type="body" sz="quarter" idx="11"/>
          </p:nvPr>
        </p:nvSpPr>
        <p:spPr>
          <a:xfrm>
            <a:off x="6825672" y="1102308"/>
            <a:ext cx="5070763" cy="4653384"/>
          </a:xfrm>
        </p:spPr>
        <p:txBody>
          <a:bodyPr/>
          <a:lstStyle/>
          <a:p>
            <a:pPr marL="0" indent="0">
              <a:buNone/>
            </a:pPr>
            <a:r>
              <a:rPr lang="en-GB" sz="5400">
                <a:latin typeface="Oswald Medium" panose="00000600000000000000" pitchFamily="2" charset="0"/>
                <a:ea typeface="Roboto Medium" panose="02000000000000000000" pitchFamily="2" charset="0"/>
                <a:cs typeface="Roboto Medium" panose="02000000000000000000" pitchFamily="2" charset="0"/>
              </a:rPr>
              <a:t>Contents</a:t>
            </a:r>
          </a:p>
          <a:p>
            <a:pPr marL="0" indent="0">
              <a:buNone/>
            </a:pPr>
            <a:endParaRPr lang="en-GB" sz="800"/>
          </a:p>
          <a:p>
            <a:pPr marL="0" indent="0">
              <a:buNone/>
            </a:pPr>
            <a:r>
              <a:rPr lang="en-GB" sz="2000" b="1">
                <a:effectLst/>
              </a:rPr>
              <a:t>Part 1: </a:t>
            </a:r>
            <a:r>
              <a:rPr lang="en-GB" sz="2000">
                <a:effectLst/>
              </a:rPr>
              <a:t>Apprenticeships overview: What apprenticeships are, their benefits, and how they work.</a:t>
            </a:r>
          </a:p>
          <a:p>
            <a:pPr marL="0" indent="0">
              <a:buNone/>
            </a:pPr>
            <a:br>
              <a:rPr lang="en-GB" sz="2000">
                <a:effectLst/>
              </a:rPr>
            </a:br>
            <a:r>
              <a:rPr lang="en-GB" sz="2000" b="1">
                <a:effectLst/>
              </a:rPr>
              <a:t>Part 2: </a:t>
            </a:r>
            <a:r>
              <a:rPr lang="en-GB" sz="2000">
                <a:effectLst/>
              </a:rPr>
              <a:t>Early Connect: T</a:t>
            </a:r>
            <a:r>
              <a:rPr lang="en-GB" sz="2000"/>
              <a:t>he benefits of joining the pilot, w</a:t>
            </a:r>
            <a:r>
              <a:rPr lang="en-GB" sz="2000">
                <a:effectLst/>
              </a:rPr>
              <a:t>hy it matters, how to get involved and the support available.</a:t>
            </a:r>
          </a:p>
          <a:p>
            <a:pPr marL="0" indent="0">
              <a:buNone/>
            </a:pPr>
            <a:br>
              <a:rPr lang="en-GB" sz="2000">
                <a:effectLst/>
              </a:rPr>
            </a:br>
            <a:r>
              <a:rPr lang="en-GB" sz="2000" b="1">
                <a:effectLst/>
              </a:rPr>
              <a:t>Part 3: </a:t>
            </a:r>
            <a:r>
              <a:rPr lang="en-GB" sz="2000">
                <a:effectLst/>
              </a:rPr>
              <a:t>Resources: How UCAS can help support advisers and their students.</a:t>
            </a:r>
          </a:p>
          <a:p>
            <a:pPr marL="0" indent="0">
              <a:buNone/>
            </a:pPr>
            <a:endParaRPr lang="en-GB"/>
          </a:p>
        </p:txBody>
      </p:sp>
    </p:spTree>
    <p:extLst>
      <p:ext uri="{BB962C8B-B14F-4D97-AF65-F5344CB8AC3E}">
        <p14:creationId xmlns:p14="http://schemas.microsoft.com/office/powerpoint/2010/main" val="363587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5FAFB920-37C1-4F16-1907-887A5EF08B9B}"/>
              </a:ext>
            </a:extLst>
          </p:cNvPr>
          <p:cNvPicPr>
            <a:picLocks noChangeAspect="1"/>
          </p:cNvPicPr>
          <p:nvPr/>
        </p:nvPicPr>
        <p:blipFill rotWithShape="1">
          <a:blip r:embed="rId3">
            <a:extLst>
              <a:ext uri="{28A0092B-C50C-407E-A947-70E740481C1C}">
                <a14:useLocalDpi xmlns:a14="http://schemas.microsoft.com/office/drawing/2010/main" val="0"/>
              </a:ext>
            </a:extLst>
          </a:blip>
          <a:srcRect l="17215" t="4223" r="5917" b="54383"/>
          <a:stretch/>
        </p:blipFill>
        <p:spPr>
          <a:xfrm>
            <a:off x="7255830" y="1371599"/>
            <a:ext cx="3326470" cy="2838836"/>
          </a:xfrm>
          <a:prstGeom prst="rect">
            <a:avLst/>
          </a:prstGeom>
        </p:spPr>
      </p:pic>
      <p:sp>
        <p:nvSpPr>
          <p:cNvPr id="5" name="TextBox 4">
            <a:extLst>
              <a:ext uri="{FF2B5EF4-FFF2-40B4-BE49-F238E27FC236}">
                <a16:creationId xmlns:a16="http://schemas.microsoft.com/office/drawing/2014/main" id="{5F811AC5-9122-E89A-8A45-C88BFAFC02BF}"/>
              </a:ext>
            </a:extLst>
          </p:cNvPr>
          <p:cNvSpPr txBox="1"/>
          <p:nvPr/>
        </p:nvSpPr>
        <p:spPr>
          <a:xfrm>
            <a:off x="417275" y="2263290"/>
            <a:ext cx="6469453" cy="3508653"/>
          </a:xfrm>
          <a:prstGeom prst="rect">
            <a:avLst/>
          </a:prstGeom>
          <a:noFill/>
        </p:spPr>
        <p:txBody>
          <a:bodyPr wrap="square" rtlCol="0">
            <a:spAutoFit/>
          </a:bodyPr>
          <a:lstStyle/>
          <a:p>
            <a:r>
              <a:rPr lang="en-GB" sz="2000">
                <a:latin typeface="Roboto Light" panose="02000000000000000000" pitchFamily="2" charset="0"/>
                <a:ea typeface="Roboto Light" panose="02000000000000000000" pitchFamily="2" charset="0"/>
                <a:cs typeface="Roboto Light" panose="02000000000000000000" pitchFamily="2" charset="0"/>
              </a:rPr>
              <a:t>The newly updated UCAS widget can be hosted on our *school or college’s website or Virtual Learning Environment (VLE) to link your students and parents to relevant pages on ucas.com.</a:t>
            </a:r>
          </a:p>
          <a:p>
            <a:endParaRPr lang="en-GB" sz="2000">
              <a:latin typeface="Roboto Light" panose="02000000000000000000" pitchFamily="2" charset="0"/>
              <a:ea typeface="Roboto Light" panose="02000000000000000000" pitchFamily="2" charset="0"/>
              <a:cs typeface="Roboto Light" panose="02000000000000000000" pitchFamily="2" charset="0"/>
            </a:endParaRPr>
          </a:p>
          <a:p>
            <a:r>
              <a:rPr lang="en-GB" sz="2000">
                <a:latin typeface="Roboto Light" panose="02000000000000000000" pitchFamily="2" charset="0"/>
                <a:ea typeface="Roboto Light" panose="02000000000000000000" pitchFamily="2" charset="0"/>
                <a:cs typeface="Roboto Light" panose="02000000000000000000" pitchFamily="2" charset="0"/>
              </a:rPr>
              <a:t>From starting research to comparing different pathways the widget enables the user to go direct to relevant pages for help and guidance.</a:t>
            </a:r>
          </a:p>
          <a:p>
            <a:endParaRPr lang="en-GB" sz="2000">
              <a:latin typeface="Roboto Light" panose="02000000000000000000" pitchFamily="2" charset="0"/>
              <a:ea typeface="Roboto Light" panose="02000000000000000000" pitchFamily="2" charset="0"/>
              <a:cs typeface="Roboto Light" panose="02000000000000000000" pitchFamily="2" charset="0"/>
            </a:endParaRPr>
          </a:p>
          <a:p>
            <a:r>
              <a:rPr lang="en-GB" sz="2000">
                <a:latin typeface="Roboto Light" panose="02000000000000000000" pitchFamily="2" charset="0"/>
                <a:ea typeface="Roboto Light" panose="02000000000000000000" pitchFamily="2" charset="0"/>
                <a:cs typeface="Roboto Light" panose="02000000000000000000" pitchFamily="2" charset="0"/>
              </a:rPr>
              <a:t>Find out more: </a:t>
            </a:r>
            <a:r>
              <a:rPr lang="en-GB" sz="2000" b="1">
                <a:latin typeface="Roboto Light" panose="02000000000000000000" pitchFamily="2" charset="0"/>
                <a:ea typeface="Roboto Light" panose="02000000000000000000" pitchFamily="2" charset="0"/>
                <a:cs typeface="Roboto Light" panose="02000000000000000000" pitchFamily="2" charset="0"/>
              </a:rPr>
              <a:t>www.ucas.com/widget</a:t>
            </a:r>
          </a:p>
          <a:p>
            <a:endParaRPr lang="en-GB" sz="2200">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Picture 5" descr="A screenshot of a menu&#10;&#10;Description automatically generated">
            <a:extLst>
              <a:ext uri="{FF2B5EF4-FFF2-40B4-BE49-F238E27FC236}">
                <a16:creationId xmlns:a16="http://schemas.microsoft.com/office/drawing/2014/main" id="{44276C07-D603-C8F8-EEE3-822FA277D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738" y="3110199"/>
            <a:ext cx="2816716" cy="2376202"/>
          </a:xfrm>
          <a:prstGeom prst="rect">
            <a:avLst/>
          </a:prstGeom>
        </p:spPr>
      </p:pic>
      <p:sp>
        <p:nvSpPr>
          <p:cNvPr id="7" name="Title 1">
            <a:extLst>
              <a:ext uri="{FF2B5EF4-FFF2-40B4-BE49-F238E27FC236}">
                <a16:creationId xmlns:a16="http://schemas.microsoft.com/office/drawing/2014/main" id="{E065DD30-5BD1-C4EE-3045-41E36F1FDFD0}"/>
              </a:ext>
            </a:extLst>
          </p:cNvPr>
          <p:cNvSpPr txBox="1">
            <a:spLocks/>
          </p:cNvSpPr>
          <p:nvPr/>
        </p:nvSpPr>
        <p:spPr>
          <a:xfrm>
            <a:off x="325759" y="1286814"/>
            <a:ext cx="6391230" cy="538896"/>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400">
                <a:solidFill>
                  <a:schemeClr val="tx1"/>
                </a:solidFill>
                <a:latin typeface="Oswald Medium" panose="00000600000000000000" pitchFamily="2" charset="0"/>
              </a:rPr>
              <a:t>Get the UCAS Widget</a:t>
            </a:r>
          </a:p>
        </p:txBody>
      </p:sp>
    </p:spTree>
    <p:extLst>
      <p:ext uri="{BB962C8B-B14F-4D97-AF65-F5344CB8AC3E}">
        <p14:creationId xmlns:p14="http://schemas.microsoft.com/office/powerpoint/2010/main" val="132044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58177F-2B00-85DF-865B-3AC3BA29DC08}"/>
              </a:ext>
            </a:extLst>
          </p:cNvPr>
          <p:cNvSpPr>
            <a:spLocks noGrp="1"/>
          </p:cNvSpPr>
          <p:nvPr>
            <p:ph idx="1"/>
          </p:nvPr>
        </p:nvSpPr>
        <p:spPr>
          <a:xfrm>
            <a:off x="258798" y="3710650"/>
            <a:ext cx="5837202" cy="3430414"/>
          </a:xfrm>
        </p:spPr>
        <p:txBody>
          <a:bodyPr/>
          <a:lstStyle/>
          <a:p>
            <a:pPr marL="0" indent="0">
              <a:buNone/>
            </a:pPr>
            <a:r>
              <a:rPr lang="en-US" sz="2000">
                <a:solidFill>
                  <a:srgbClr val="00B0F0"/>
                </a:solidFill>
              </a:rPr>
              <a:t>Visit ucas.com/apprenticeships for all the latest guidance and advice on future pathways for your students.</a:t>
            </a:r>
          </a:p>
          <a:p>
            <a:pPr marL="0" indent="0">
              <a:buNone/>
            </a:pPr>
            <a:endParaRPr lang="en-GB"/>
          </a:p>
        </p:txBody>
      </p:sp>
      <p:sp>
        <p:nvSpPr>
          <p:cNvPr id="3" name="Title 2">
            <a:extLst>
              <a:ext uri="{FF2B5EF4-FFF2-40B4-BE49-F238E27FC236}">
                <a16:creationId xmlns:a16="http://schemas.microsoft.com/office/drawing/2014/main" id="{C0670BEC-A2EF-0A4F-42EC-E0235720F0F3}"/>
              </a:ext>
            </a:extLst>
          </p:cNvPr>
          <p:cNvSpPr>
            <a:spLocks noGrp="1"/>
          </p:cNvSpPr>
          <p:nvPr>
            <p:ph type="title"/>
          </p:nvPr>
        </p:nvSpPr>
        <p:spPr>
          <a:xfrm>
            <a:off x="258798" y="1589130"/>
            <a:ext cx="4992376" cy="1327329"/>
          </a:xfrm>
        </p:spPr>
        <p:txBody>
          <a:bodyPr/>
          <a:lstStyle/>
          <a:p>
            <a:r>
              <a:rPr lang="en-GB" sz="7200"/>
              <a:t>If they see it </a:t>
            </a:r>
            <a:br>
              <a:rPr lang="en-GB" sz="7200"/>
            </a:br>
            <a:r>
              <a:rPr lang="en-GB" sz="7200"/>
              <a:t>they can be it</a:t>
            </a:r>
          </a:p>
        </p:txBody>
      </p:sp>
      <p:pic>
        <p:nvPicPr>
          <p:cNvPr id="4" name="Picture Placeholder 8" descr="A person wearing a robe and a hat&#10;&#10;Description automatically generated">
            <a:extLst>
              <a:ext uri="{FF2B5EF4-FFF2-40B4-BE49-F238E27FC236}">
                <a16:creationId xmlns:a16="http://schemas.microsoft.com/office/drawing/2014/main" id="{D0E7D9BD-AE11-D2FD-3636-D4F226005D4A}"/>
              </a:ext>
            </a:extLst>
          </p:cNvPr>
          <p:cNvPicPr>
            <a:picLocks noChangeAspect="1"/>
          </p:cNvPicPr>
          <p:nvPr/>
        </p:nvPicPr>
        <p:blipFill rotWithShape="1">
          <a:blip r:embed="rId2">
            <a:extLst>
              <a:ext uri="{28A0092B-C50C-407E-A947-70E740481C1C}">
                <a14:useLocalDpi xmlns:a14="http://schemas.microsoft.com/office/drawing/2010/main" val="0"/>
              </a:ext>
            </a:extLst>
          </a:blip>
          <a:srcRect l="13015" r="31889" b="-1"/>
          <a:stretch/>
        </p:blipFill>
        <p:spPr>
          <a:xfrm>
            <a:off x="6531429" y="1"/>
            <a:ext cx="5660571" cy="6857999"/>
          </a:xfrm>
          <a:prstGeom prst="rect">
            <a:avLst/>
          </a:prstGeom>
          <a:noFill/>
        </p:spPr>
      </p:pic>
    </p:spTree>
    <p:extLst>
      <p:ext uri="{BB962C8B-B14F-4D97-AF65-F5344CB8AC3E}">
        <p14:creationId xmlns:p14="http://schemas.microsoft.com/office/powerpoint/2010/main" val="241448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men sitting at a table&#10;&#10;Description automatically generated">
            <a:extLst>
              <a:ext uri="{FF2B5EF4-FFF2-40B4-BE49-F238E27FC236}">
                <a16:creationId xmlns:a16="http://schemas.microsoft.com/office/drawing/2014/main" id="{730E648A-2B8E-037F-9199-C17E6577FE5D}"/>
              </a:ext>
            </a:extLst>
          </p:cNvPr>
          <p:cNvPicPr>
            <a:picLocks noGrp="1" noChangeAspect="1"/>
          </p:cNvPicPr>
          <p:nvPr>
            <p:ph type="pic" sz="quarter" idx="10"/>
          </p:nvPr>
        </p:nvPicPr>
        <p:blipFill rotWithShape="1">
          <a:blip r:embed="rId3"/>
          <a:srcRect l="42975" t="14944" r="14504" b="7897"/>
          <a:stretch/>
        </p:blipFill>
        <p:spPr>
          <a:xfrm>
            <a:off x="6531429" y="766"/>
            <a:ext cx="5660571" cy="6856479"/>
          </a:xfrm>
          <a:prstGeom prst="rect">
            <a:avLst/>
          </a:prstGeom>
          <a:noFill/>
        </p:spPr>
      </p:pic>
      <p:sp>
        <p:nvSpPr>
          <p:cNvPr id="3" name="Title 2">
            <a:extLst>
              <a:ext uri="{FF2B5EF4-FFF2-40B4-BE49-F238E27FC236}">
                <a16:creationId xmlns:a16="http://schemas.microsoft.com/office/drawing/2014/main" id="{9F9FC17A-2868-FBF6-B664-3B829707FE88}"/>
              </a:ext>
            </a:extLst>
          </p:cNvPr>
          <p:cNvSpPr>
            <a:spLocks noGrp="1"/>
          </p:cNvSpPr>
          <p:nvPr>
            <p:ph type="title"/>
          </p:nvPr>
        </p:nvSpPr>
        <p:spPr>
          <a:xfrm>
            <a:off x="404572" y="466662"/>
            <a:ext cx="5660572" cy="1327036"/>
          </a:xfrm>
        </p:spPr>
        <p:txBody>
          <a:bodyPr wrap="none" anchor="t">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Part 1: What’s an </a:t>
            </a:r>
            <a:br>
              <a:rPr lang="en-GB" sz="5400">
                <a:latin typeface="Oswald Medium" panose="00000600000000000000" pitchFamily="2" charset="0"/>
              </a:rPr>
            </a:br>
            <a:r>
              <a:rPr lang="en-GB" sz="5400">
                <a:latin typeface="Oswald Medium" panose="00000600000000000000" pitchFamily="2" charset="0"/>
              </a:rPr>
              <a:t>apprenticeship?</a:t>
            </a:r>
          </a:p>
        </p:txBody>
      </p:sp>
      <p:sp>
        <p:nvSpPr>
          <p:cNvPr id="7" name="Text Placeholder 2">
            <a:extLst>
              <a:ext uri="{FF2B5EF4-FFF2-40B4-BE49-F238E27FC236}">
                <a16:creationId xmlns:a16="http://schemas.microsoft.com/office/drawing/2014/main" id="{249F13C2-48D5-2641-2250-A86BA28E5F7F}"/>
              </a:ext>
            </a:extLst>
          </p:cNvPr>
          <p:cNvSpPr>
            <a:spLocks noGrp="1"/>
          </p:cNvSpPr>
          <p:nvPr>
            <p:ph type="body" sz="quarter" idx="11"/>
          </p:nvPr>
        </p:nvSpPr>
        <p:spPr>
          <a:xfrm>
            <a:off x="405191" y="2188483"/>
            <a:ext cx="5660571" cy="3353405"/>
          </a:xfrm>
        </p:spPr>
        <p:txBody>
          <a:bodyPr>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435437" indent="-435437">
              <a:lnSpc>
                <a:spcPct val="90000"/>
              </a:lnSpc>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It’s a real job where you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learn</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gain experience</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study for a qualification and</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get paid</a:t>
            </a:r>
            <a:r>
              <a:rPr lang="en-GB" b="1">
                <a:latin typeface="Roboto Light" panose="02000000000000000000" pitchFamily="2" charset="0"/>
                <a:ea typeface="Roboto Light" panose="02000000000000000000" pitchFamily="2" charset="0"/>
                <a:cs typeface="Roboto Light" panose="02000000000000000000" pitchFamily="2" charset="0"/>
              </a:rPr>
              <a:t>.</a:t>
            </a:r>
          </a:p>
          <a:p>
            <a:pPr marL="435437" indent="-435437">
              <a:lnSpc>
                <a:spcPct val="90000"/>
              </a:lnSpc>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An apprentice is an employee, with a contract of employment and holiday leave.</a:t>
            </a:r>
          </a:p>
          <a:p>
            <a:pPr marL="435437" indent="-435437">
              <a:lnSpc>
                <a:spcPct val="90000"/>
              </a:lnSpc>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Over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650</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different apprenticeships </a:t>
            </a:r>
            <a:r>
              <a:rPr lang="en-GB">
                <a:latin typeface="Roboto Light" panose="02000000000000000000" pitchFamily="2" charset="0"/>
                <a:ea typeface="Roboto Light" panose="02000000000000000000" pitchFamily="2" charset="0"/>
                <a:cs typeface="Roboto Light" panose="02000000000000000000" pitchFamily="2" charset="0"/>
              </a:rPr>
              <a:t>available, from Nuclear Engineer to Architect to Digital Marketer. </a:t>
            </a:r>
          </a:p>
          <a:p>
            <a:pPr>
              <a:lnSpc>
                <a:spcPct val="90000"/>
              </a:lnSpc>
            </a:pPr>
            <a:endParaRPr lang="en-GB" sz="2381"/>
          </a:p>
        </p:txBody>
      </p:sp>
    </p:spTree>
    <p:extLst>
      <p:ext uri="{BB962C8B-B14F-4D97-AF65-F5344CB8AC3E}">
        <p14:creationId xmlns:p14="http://schemas.microsoft.com/office/powerpoint/2010/main" val="34381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4D0F01-869A-A055-5EF2-4F58FA510BF9}"/>
              </a:ext>
            </a:extLst>
          </p:cNvPr>
          <p:cNvSpPr>
            <a:spLocks noGrp="1"/>
          </p:cNvSpPr>
          <p:nvPr>
            <p:ph idx="1"/>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489867" indent="-489867">
              <a:buFont typeface="+mj-lt"/>
              <a:buAutoNum type="arabicPeriod"/>
            </a:pPr>
            <a:r>
              <a:rPr lang="en-GB" sz="2800">
                <a:latin typeface="Roboto Light" panose="02000000000000000000" pitchFamily="2" charset="0"/>
                <a:ea typeface="Roboto Light" panose="02000000000000000000" pitchFamily="2" charset="0"/>
                <a:cs typeface="Roboto Light" panose="02000000000000000000" pitchFamily="2" charset="0"/>
              </a:rPr>
              <a:t>An apprenticeship takes between one to six years to complete.</a:t>
            </a:r>
          </a:p>
          <a:p>
            <a:pPr marL="489867" indent="-489867">
              <a:buFont typeface="+mj-lt"/>
              <a:buAutoNum type="arabicPeriod"/>
            </a:pPr>
            <a:r>
              <a:rPr lang="en-GB" sz="2800">
                <a:latin typeface="Roboto Light" panose="02000000000000000000" pitchFamily="2" charset="0"/>
                <a:ea typeface="Roboto Light" panose="02000000000000000000" pitchFamily="2" charset="0"/>
                <a:cs typeface="Roboto Light" panose="02000000000000000000" pitchFamily="2" charset="0"/>
              </a:rPr>
              <a:t>Apprentices typically work for a minimum of 30 hours a week (and most will work full time, between 37 – 40 hours per week). Part-time options are also available in some cases.</a:t>
            </a:r>
          </a:p>
          <a:p>
            <a:pPr marL="489867" indent="-489867">
              <a:buFont typeface="+mj-lt"/>
              <a:buAutoNum type="arabicPeriod"/>
            </a:pPr>
            <a:r>
              <a:rPr lang="en-GB" sz="2800">
                <a:latin typeface="Roboto Light" panose="02000000000000000000" pitchFamily="2" charset="0"/>
                <a:ea typeface="Roboto Light" panose="02000000000000000000" pitchFamily="2" charset="0"/>
                <a:cs typeface="Roboto Light" panose="02000000000000000000" pitchFamily="2" charset="0"/>
              </a:rPr>
              <a:t>By the end of an apprenticeship, they’ll have the right skills and knowledge needed for their chosen career.</a:t>
            </a:r>
          </a:p>
          <a:p>
            <a:pPr marL="0" indent="0">
              <a:buNone/>
            </a:pPr>
            <a:endParaRPr lang="en-GB"/>
          </a:p>
        </p:txBody>
      </p:sp>
      <p:sp>
        <p:nvSpPr>
          <p:cNvPr id="4" name="Title 2">
            <a:extLst>
              <a:ext uri="{FF2B5EF4-FFF2-40B4-BE49-F238E27FC236}">
                <a16:creationId xmlns:a16="http://schemas.microsoft.com/office/drawing/2014/main" id="{53CF400B-12A1-AF6B-0FBE-9913425719D5}"/>
              </a:ext>
            </a:extLst>
          </p:cNvPr>
          <p:cNvSpPr>
            <a:spLocks noGrp="1"/>
          </p:cNvSpPr>
          <p:nvPr>
            <p:ph type="title"/>
          </p:nvPr>
        </p:nvSpPr>
        <p:spPr>
          <a:xfrm>
            <a:off x="404571" y="643939"/>
            <a:ext cx="11171465" cy="1327452"/>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solidFill>
                  <a:schemeClr val="tx1"/>
                </a:solidFill>
                <a:latin typeface="Oswald Medium" panose="00000600000000000000" pitchFamily="2" charset="0"/>
              </a:rPr>
              <a:t>3 key facts about apprenticeships</a:t>
            </a:r>
            <a:br>
              <a:rPr lang="en-GB"/>
            </a:br>
            <a:endParaRPr lang="en-GB"/>
          </a:p>
        </p:txBody>
      </p:sp>
    </p:spTree>
    <p:extLst>
      <p:ext uri="{BB962C8B-B14F-4D97-AF65-F5344CB8AC3E}">
        <p14:creationId xmlns:p14="http://schemas.microsoft.com/office/powerpoint/2010/main" val="274901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73EA-EA1D-462A-0CBF-0456CBA3277E}"/>
              </a:ext>
            </a:extLst>
          </p:cNvPr>
          <p:cNvSpPr>
            <a:spLocks noGrp="1"/>
          </p:cNvSpPr>
          <p:nvPr>
            <p:ph type="title"/>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How it works</a:t>
            </a:r>
          </a:p>
        </p:txBody>
      </p:sp>
      <p:sp>
        <p:nvSpPr>
          <p:cNvPr id="3" name="Content Placeholder 1">
            <a:extLst>
              <a:ext uri="{FF2B5EF4-FFF2-40B4-BE49-F238E27FC236}">
                <a16:creationId xmlns:a16="http://schemas.microsoft.com/office/drawing/2014/main" id="{D6EC3296-251E-3981-F4CE-49C2A64265C2}"/>
              </a:ext>
            </a:extLst>
          </p:cNvPr>
          <p:cNvSpPr txBox="1">
            <a:spLocks/>
          </p:cNvSpPr>
          <p:nvPr/>
        </p:nvSpPr>
        <p:spPr>
          <a:xfrm>
            <a:off x="359170" y="1581740"/>
            <a:ext cx="11061486" cy="3267061"/>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buClr>
                <a:srgbClr val="706CB2"/>
              </a:buClr>
              <a:buFont typeface="Arial" panose="020B0604020202020204" pitchFamily="34" charset="0"/>
              <a:buChar char="•"/>
            </a:pPr>
            <a:r>
              <a:rPr lang="en-GB" sz="2000">
                <a:latin typeface="Roboto Light" panose="02000000000000000000" pitchFamily="2" charset="0"/>
                <a:ea typeface="Roboto Light" panose="02000000000000000000" pitchFamily="2" charset="0"/>
                <a:cs typeface="Roboto Light" panose="02000000000000000000" pitchFamily="2" charset="0"/>
              </a:rPr>
              <a:t>Apprenticeships are funded by the Government and/or the employer. This means that apprentices won’t have loans or tuition fees.</a:t>
            </a:r>
          </a:p>
          <a:p>
            <a:pPr>
              <a:buClr>
                <a:srgbClr val="706CB2"/>
              </a:buClr>
            </a:pPr>
            <a:endParaRPr lang="en-GB" sz="2000">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sz="2000">
                <a:latin typeface="Roboto Light" panose="02000000000000000000" pitchFamily="2" charset="0"/>
                <a:ea typeface="Roboto Light" panose="02000000000000000000" pitchFamily="2" charset="0"/>
                <a:cs typeface="Roboto Light" panose="02000000000000000000" pitchFamily="2" charset="0"/>
              </a:rPr>
              <a:t>Apprentices have time away from their day-job protected for study. This tends to equate to about a day a week. Depending on the type of apprenticeship this can be delivered differently, and may take place upfront, in blocks of study or spread throughout the duration of the apprenticeship.</a:t>
            </a:r>
          </a:p>
          <a:p>
            <a:pPr>
              <a:buClr>
                <a:srgbClr val="706CB2"/>
              </a:buClr>
            </a:pPr>
            <a:r>
              <a:rPr lang="en-GB" sz="2000">
                <a:latin typeface="Roboto Light" panose="02000000000000000000" pitchFamily="2" charset="0"/>
                <a:ea typeface="Roboto Light" panose="02000000000000000000" pitchFamily="2" charset="0"/>
                <a:cs typeface="Roboto Light" panose="02000000000000000000" pitchFamily="2" charset="0"/>
              </a:rPr>
              <a:t> </a:t>
            </a:r>
          </a:p>
          <a:p>
            <a:pPr marL="342900" indent="-342900">
              <a:buClr>
                <a:srgbClr val="706CB2"/>
              </a:buClr>
              <a:buFont typeface="Arial" panose="020B0604020202020204" pitchFamily="34" charset="0"/>
              <a:buChar char="•"/>
            </a:pPr>
            <a:r>
              <a:rPr lang="en-GB" sz="2000">
                <a:latin typeface="Roboto Light" panose="02000000000000000000" pitchFamily="2" charset="0"/>
                <a:ea typeface="Roboto Light" panose="02000000000000000000" pitchFamily="2" charset="0"/>
                <a:cs typeface="Roboto Light" panose="02000000000000000000" pitchFamily="2" charset="0"/>
              </a:rPr>
              <a:t>The off-the-job time is paid time and included within working hours. Minimum apprenticeship wages apply and salaries can often be very competitive</a:t>
            </a:r>
            <a:r>
              <a:rPr lang="en-GB" sz="1600">
                <a:latin typeface="Roboto Light" panose="02000000000000000000" pitchFamily="2" charset="0"/>
                <a:ea typeface="Roboto Light" panose="02000000000000000000" pitchFamily="2" charset="0"/>
                <a:cs typeface="Roboto Light" panose="02000000000000000000" pitchFamily="2" charset="0"/>
              </a:rPr>
              <a:t>.</a:t>
            </a:r>
          </a:p>
          <a:p>
            <a:pPr>
              <a:buClr>
                <a:srgbClr val="706CB2"/>
              </a:buClr>
            </a:pPr>
            <a:endParaRPr lang="en-GB" sz="2000">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sz="2000">
                <a:latin typeface="Roboto Light" panose="02000000000000000000" pitchFamily="2" charset="0"/>
                <a:ea typeface="Roboto Light" panose="02000000000000000000" pitchFamily="2" charset="0"/>
                <a:cs typeface="Roboto Light" panose="02000000000000000000" pitchFamily="2" charset="0"/>
              </a:rPr>
              <a:t>What apprentices earn will depend on the industry, location and type of apprenticeship. </a:t>
            </a:r>
            <a:endParaRPr lang="en-GB" sz="2286"/>
          </a:p>
          <a:p>
            <a:pPr>
              <a:buClr>
                <a:srgbClr val="706CB2"/>
              </a:buClr>
            </a:pPr>
            <a:endParaRPr lang="en-GB" sz="2286"/>
          </a:p>
        </p:txBody>
      </p:sp>
    </p:spTree>
    <p:extLst>
      <p:ext uri="{BB962C8B-B14F-4D97-AF65-F5344CB8AC3E}">
        <p14:creationId xmlns:p14="http://schemas.microsoft.com/office/powerpoint/2010/main" val="120089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951F-7618-EBF9-DB95-78956E88D406}"/>
              </a:ext>
            </a:extLst>
          </p:cNvPr>
          <p:cNvSpPr>
            <a:spLocks noGrp="1"/>
          </p:cNvSpPr>
          <p:nvPr>
            <p:ph type="title"/>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399">
                <a:latin typeface="Oswald Medium" panose="00000600000000000000" pitchFamily="2" charset="0"/>
              </a:rPr>
              <a:t>How to understand the levels</a:t>
            </a:r>
          </a:p>
        </p:txBody>
      </p:sp>
      <p:sp>
        <p:nvSpPr>
          <p:cNvPr id="4" name="TextBox 3">
            <a:extLst>
              <a:ext uri="{FF2B5EF4-FFF2-40B4-BE49-F238E27FC236}">
                <a16:creationId xmlns:a16="http://schemas.microsoft.com/office/drawing/2014/main" id="{CAE38373-F309-C35A-4E7F-B301C45CDEB3}"/>
              </a:ext>
            </a:extLst>
          </p:cNvPr>
          <p:cNvSpPr txBox="1"/>
          <p:nvPr/>
        </p:nvSpPr>
        <p:spPr>
          <a:xfrm>
            <a:off x="292310" y="1495137"/>
            <a:ext cx="11602932" cy="1773379"/>
          </a:xfrm>
          <a:prstGeom prst="rect">
            <a:avLst/>
          </a:prstGeom>
          <a:noFill/>
        </p:spPr>
        <p:txBody>
          <a:bodyPr wrap="square" lIns="87086" tIns="43543" rIns="87086" bIns="43543" anchor="t">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302" indent="-342302">
              <a:spcAft>
                <a:spcPts val="600"/>
              </a:spcAft>
              <a:buFont typeface="Wingdings" panose="05000000000000000000" pitchFamily="2" charset="2"/>
              <a:buChar char="§"/>
            </a:pPr>
            <a:r>
              <a:rPr lang="en-GB" sz="1905">
                <a:latin typeface="Roboto Light"/>
                <a:ea typeface="Roboto Light"/>
                <a:cs typeface="Roboto Light"/>
              </a:rPr>
              <a:t>There is an apprenticeship for everyone: some are more complex than others. </a:t>
            </a:r>
            <a:endParaRPr lang="en-GB" sz="1905">
              <a:latin typeface="Roboto Light" panose="02000000000000000000" pitchFamily="2" charset="0"/>
              <a:ea typeface="Roboto Light" panose="02000000000000000000" pitchFamily="2" charset="0"/>
              <a:cs typeface="Roboto Light" panose="02000000000000000000" pitchFamily="2" charset="0"/>
            </a:endParaRPr>
          </a:p>
          <a:p>
            <a:pPr marL="342302" indent="-342302">
              <a:spcAft>
                <a:spcPts val="600"/>
              </a:spcAft>
              <a:buFont typeface="Wingdings" panose="05000000000000000000" pitchFamily="2" charset="2"/>
              <a:buChar char="§"/>
            </a:pPr>
            <a:r>
              <a:rPr lang="en-GB" sz="1905">
                <a:latin typeface="Roboto Light"/>
                <a:ea typeface="Roboto Light"/>
                <a:cs typeface="Roboto Light"/>
              </a:rPr>
              <a:t>It is important to note that for apprenticeships, levels are only a rough guide.</a:t>
            </a:r>
          </a:p>
          <a:p>
            <a:pPr marL="342265" indent="-342265">
              <a:spcAft>
                <a:spcPts val="600"/>
              </a:spcAft>
              <a:buFont typeface="Wingdings" panose="05000000000000000000" pitchFamily="2" charset="2"/>
              <a:buChar char="§"/>
            </a:pPr>
            <a:r>
              <a:rPr lang="en-GB" sz="1900" dirty="0">
                <a:latin typeface="Roboto Light"/>
                <a:ea typeface="+mn-lt"/>
                <a:cs typeface="+mn-lt"/>
              </a:rPr>
              <a:t>For a year 13 school leaver with little or no work experience, a level 2 or Level 3 apprenticeship is a perfect entry point into the world of work, even if you already have A levels, BTEC or T-Levels. </a:t>
            </a:r>
          </a:p>
          <a:p>
            <a:pPr marL="342302" indent="-342302">
              <a:spcAft>
                <a:spcPts val="600"/>
              </a:spcAft>
              <a:buFont typeface="Wingdings" panose="05000000000000000000" pitchFamily="2" charset="2"/>
              <a:buChar char="§"/>
            </a:pPr>
            <a:r>
              <a:rPr lang="en-GB" sz="1905">
                <a:latin typeface="Roboto Light"/>
                <a:ea typeface="Roboto Light"/>
                <a:cs typeface="Roboto Light"/>
              </a:rPr>
              <a:t>Some higher and degree apprenticeships give you the opportunity to combine university study and work.</a:t>
            </a:r>
            <a:endParaRPr lang="en-GB" sz="1905">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87E1D8D5-50CD-07BB-616E-2C73BDF6CB50}"/>
              </a:ext>
            </a:extLst>
          </p:cNvPr>
          <p:cNvSpPr txBox="1"/>
          <p:nvPr/>
        </p:nvSpPr>
        <p:spPr>
          <a:xfrm>
            <a:off x="6341511" y="3482191"/>
            <a:ext cx="2518030" cy="1489200"/>
          </a:xfrm>
          <a:prstGeom prst="roundRect">
            <a:avLst/>
          </a:prstGeom>
          <a:noFill/>
          <a:ln w="25400">
            <a:solidFill>
              <a:srgbClr val="D93BA8"/>
            </a:solidFill>
          </a:ln>
        </p:spPr>
        <p:txBody>
          <a:bodyPr wrap="square" lIns="97937" tIns="97937" rIns="97937" bIns="9793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399"/>
            <a:r>
              <a:rPr lang="en-GB" sz="3999">
                <a:latin typeface="Oswald Medium" panose="00000600000000000000" pitchFamily="2" charset="0"/>
                <a:ea typeface="Roboto" panose="02000000000000000000" pitchFamily="2" charset="0"/>
                <a:cs typeface="Roboto" panose="02000000000000000000" pitchFamily="2" charset="0"/>
              </a:rPr>
              <a:t>LEVEL 4+</a:t>
            </a:r>
          </a:p>
        </p:txBody>
      </p:sp>
      <p:sp>
        <p:nvSpPr>
          <p:cNvPr id="6" name="TextBox 5">
            <a:extLst>
              <a:ext uri="{FF2B5EF4-FFF2-40B4-BE49-F238E27FC236}">
                <a16:creationId xmlns:a16="http://schemas.microsoft.com/office/drawing/2014/main" id="{E14FA342-E445-D655-88DE-94CF090034D2}"/>
              </a:ext>
            </a:extLst>
          </p:cNvPr>
          <p:cNvSpPr txBox="1"/>
          <p:nvPr/>
        </p:nvSpPr>
        <p:spPr>
          <a:xfrm>
            <a:off x="3280161" y="3482193"/>
            <a:ext cx="2545875" cy="1459221"/>
          </a:xfrm>
          <a:prstGeom prst="roundRect">
            <a:avLst/>
          </a:prstGeom>
          <a:noFill/>
          <a:ln w="25400">
            <a:solidFill>
              <a:srgbClr val="FFC000"/>
            </a:solidFill>
          </a:ln>
        </p:spPr>
        <p:txBody>
          <a:bodyPr wrap="square" lIns="97937" tIns="97937" rIns="97937" bIns="9793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399"/>
            <a:r>
              <a:rPr lang="en-GB" sz="3999">
                <a:latin typeface="Oswald Medium" panose="00000600000000000000" pitchFamily="2" charset="0"/>
                <a:ea typeface="Roboto" panose="02000000000000000000" pitchFamily="2" charset="0"/>
                <a:cs typeface="Roboto" panose="02000000000000000000" pitchFamily="2" charset="0"/>
              </a:rPr>
              <a:t>LEVEL 3</a:t>
            </a:r>
          </a:p>
        </p:txBody>
      </p:sp>
      <p:sp>
        <p:nvSpPr>
          <p:cNvPr id="7" name="TextBox 6">
            <a:extLst>
              <a:ext uri="{FF2B5EF4-FFF2-40B4-BE49-F238E27FC236}">
                <a16:creationId xmlns:a16="http://schemas.microsoft.com/office/drawing/2014/main" id="{E64F694F-1110-2996-3FCD-53C8443CB9EB}"/>
              </a:ext>
            </a:extLst>
          </p:cNvPr>
          <p:cNvSpPr txBox="1"/>
          <p:nvPr/>
        </p:nvSpPr>
        <p:spPr>
          <a:xfrm>
            <a:off x="246654" y="3474437"/>
            <a:ext cx="2518030" cy="1477737"/>
          </a:xfrm>
          <a:prstGeom prst="roundRect">
            <a:avLst/>
          </a:prstGeom>
          <a:noFill/>
          <a:ln w="25400">
            <a:solidFill>
              <a:schemeClr val="accent4"/>
            </a:solidFill>
          </a:ln>
        </p:spPr>
        <p:txBody>
          <a:bodyPr wrap="square" lIns="97937" tIns="97937" rIns="97937" bIns="9793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399"/>
            <a:r>
              <a:rPr lang="en-GB" sz="3999">
                <a:latin typeface="Oswald Medium" panose="00000600000000000000" pitchFamily="2" charset="0"/>
                <a:ea typeface="Roboto" panose="02000000000000000000" pitchFamily="2" charset="0"/>
                <a:cs typeface="Roboto" panose="02000000000000000000" pitchFamily="2" charset="0"/>
              </a:rPr>
              <a:t>LEVEL 2</a:t>
            </a:r>
          </a:p>
        </p:txBody>
      </p:sp>
      <p:sp>
        <p:nvSpPr>
          <p:cNvPr id="8" name="TextBox 7">
            <a:extLst>
              <a:ext uri="{FF2B5EF4-FFF2-40B4-BE49-F238E27FC236}">
                <a16:creationId xmlns:a16="http://schemas.microsoft.com/office/drawing/2014/main" id="{643F14F2-D939-2A98-5538-D5F609BCB95E}"/>
              </a:ext>
            </a:extLst>
          </p:cNvPr>
          <p:cNvSpPr txBox="1"/>
          <p:nvPr/>
        </p:nvSpPr>
        <p:spPr>
          <a:xfrm>
            <a:off x="9375016" y="3474437"/>
            <a:ext cx="2518030" cy="1477737"/>
          </a:xfrm>
          <a:prstGeom prst="roundRect">
            <a:avLst/>
          </a:prstGeom>
          <a:noFill/>
          <a:ln w="25400">
            <a:solidFill>
              <a:schemeClr val="accent1"/>
            </a:solidFill>
          </a:ln>
        </p:spPr>
        <p:txBody>
          <a:bodyPr wrap="square" lIns="97937" tIns="97937" rIns="97937" bIns="97937"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399"/>
            <a:r>
              <a:rPr lang="en-GB" sz="3999">
                <a:latin typeface="Oswald Medium" panose="00000600000000000000" pitchFamily="2" charset="0"/>
                <a:ea typeface="Roboto" panose="02000000000000000000" pitchFamily="2" charset="0"/>
                <a:cs typeface="Roboto" panose="02000000000000000000" pitchFamily="2" charset="0"/>
              </a:rPr>
              <a:t>LEVEL 6-7</a:t>
            </a:r>
          </a:p>
        </p:txBody>
      </p:sp>
      <p:sp>
        <p:nvSpPr>
          <p:cNvPr id="9" name="Flowchart: Terminator 8">
            <a:extLst>
              <a:ext uri="{FF2B5EF4-FFF2-40B4-BE49-F238E27FC236}">
                <a16:creationId xmlns:a16="http://schemas.microsoft.com/office/drawing/2014/main" id="{6D225059-23FA-C943-4D98-FC0321A015FA}"/>
              </a:ext>
            </a:extLst>
          </p:cNvPr>
          <p:cNvSpPr/>
          <p:nvPr/>
        </p:nvSpPr>
        <p:spPr>
          <a:xfrm>
            <a:off x="655751"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890">
                <a:solidFill>
                  <a:schemeClr val="bg1"/>
                </a:solidFill>
              </a:rPr>
              <a:t>Intermediate</a:t>
            </a:r>
          </a:p>
        </p:txBody>
      </p:sp>
      <p:sp>
        <p:nvSpPr>
          <p:cNvPr id="10" name="Flowchart: Terminator 9">
            <a:extLst>
              <a:ext uri="{FF2B5EF4-FFF2-40B4-BE49-F238E27FC236}">
                <a16:creationId xmlns:a16="http://schemas.microsoft.com/office/drawing/2014/main" id="{CB93CF15-49E0-2018-06A0-253820E65C51}"/>
              </a:ext>
            </a:extLst>
          </p:cNvPr>
          <p:cNvSpPr/>
          <p:nvPr/>
        </p:nvSpPr>
        <p:spPr>
          <a:xfrm>
            <a:off x="3750554"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890">
                <a:solidFill>
                  <a:schemeClr val="bg1"/>
                </a:solidFill>
              </a:rPr>
              <a:t>Advanced</a:t>
            </a:r>
          </a:p>
        </p:txBody>
      </p:sp>
      <p:sp>
        <p:nvSpPr>
          <p:cNvPr id="11" name="Flowchart: Terminator 10">
            <a:extLst>
              <a:ext uri="{FF2B5EF4-FFF2-40B4-BE49-F238E27FC236}">
                <a16:creationId xmlns:a16="http://schemas.microsoft.com/office/drawing/2014/main" id="{E975D2F8-F2DE-38FE-160F-8F041BE07DFB}"/>
              </a:ext>
            </a:extLst>
          </p:cNvPr>
          <p:cNvSpPr/>
          <p:nvPr/>
        </p:nvSpPr>
        <p:spPr>
          <a:xfrm>
            <a:off x="6750608"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890">
                <a:solidFill>
                  <a:schemeClr val="bg1"/>
                </a:solidFill>
              </a:rPr>
              <a:t>Higher</a:t>
            </a:r>
          </a:p>
        </p:txBody>
      </p:sp>
      <p:sp>
        <p:nvSpPr>
          <p:cNvPr id="12" name="Flowchart: Terminator 11">
            <a:extLst>
              <a:ext uri="{FF2B5EF4-FFF2-40B4-BE49-F238E27FC236}">
                <a16:creationId xmlns:a16="http://schemas.microsoft.com/office/drawing/2014/main" id="{4E69A911-531B-9908-F27A-40D07140DD84}"/>
              </a:ext>
            </a:extLst>
          </p:cNvPr>
          <p:cNvSpPr/>
          <p:nvPr/>
        </p:nvSpPr>
        <p:spPr>
          <a:xfrm>
            <a:off x="9799359"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GB" sz="1890">
                <a:solidFill>
                  <a:schemeClr val="bg1"/>
                </a:solidFill>
              </a:rPr>
              <a:t>Degree</a:t>
            </a:r>
          </a:p>
        </p:txBody>
      </p:sp>
      <p:sp>
        <p:nvSpPr>
          <p:cNvPr id="3" name="TextBox 2">
            <a:extLst>
              <a:ext uri="{FF2B5EF4-FFF2-40B4-BE49-F238E27FC236}">
                <a16:creationId xmlns:a16="http://schemas.microsoft.com/office/drawing/2014/main" id="{81D8173C-B46D-403B-2128-C00793F63198}"/>
              </a:ext>
            </a:extLst>
          </p:cNvPr>
          <p:cNvSpPr txBox="1"/>
          <p:nvPr/>
        </p:nvSpPr>
        <p:spPr>
          <a:xfrm>
            <a:off x="295999" y="5236162"/>
            <a:ext cx="2414349" cy="571585"/>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US" sz="1048">
                <a:latin typeface="Roboto Light"/>
                <a:ea typeface="Calibri"/>
                <a:cs typeface="Calibri"/>
              </a:rPr>
              <a:t>Job roles include: Nuclear Operative, Junior Estate Agent, Rail Engineering Operative, Finance Assistant.</a:t>
            </a:r>
            <a:endParaRPr lang="en-US" sz="1048">
              <a:ea typeface="Calibri"/>
              <a:cs typeface="Calibri"/>
            </a:endParaRPr>
          </a:p>
        </p:txBody>
      </p:sp>
      <p:sp>
        <p:nvSpPr>
          <p:cNvPr id="13" name="TextBox 12">
            <a:extLst>
              <a:ext uri="{FF2B5EF4-FFF2-40B4-BE49-F238E27FC236}">
                <a16:creationId xmlns:a16="http://schemas.microsoft.com/office/drawing/2014/main" id="{1A39E490-AAA7-F6F3-3F37-5A2C97CC47B9}"/>
              </a:ext>
            </a:extLst>
          </p:cNvPr>
          <p:cNvSpPr txBox="1"/>
          <p:nvPr/>
        </p:nvSpPr>
        <p:spPr>
          <a:xfrm>
            <a:off x="3389871" y="5236025"/>
            <a:ext cx="2414349" cy="571585"/>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US" sz="1048">
                <a:latin typeface="Roboto Light"/>
                <a:ea typeface="Calibri"/>
                <a:cs typeface="Calibri"/>
              </a:rPr>
              <a:t>Job roles include: Chef De </a:t>
            </a:r>
            <a:r>
              <a:rPr lang="en-US" sz="1048" err="1">
                <a:latin typeface="Roboto Light"/>
                <a:ea typeface="Calibri"/>
                <a:cs typeface="Calibri"/>
              </a:rPr>
              <a:t>Partie</a:t>
            </a:r>
            <a:r>
              <a:rPr lang="en-US" sz="1048">
                <a:latin typeface="Roboto Light"/>
                <a:ea typeface="Calibri"/>
                <a:cs typeface="Calibri"/>
              </a:rPr>
              <a:t>, Fashion Assistant, Veterinary Nurse, IT Solutions Technician.</a:t>
            </a:r>
          </a:p>
        </p:txBody>
      </p:sp>
      <p:sp>
        <p:nvSpPr>
          <p:cNvPr id="14" name="TextBox 13">
            <a:extLst>
              <a:ext uri="{FF2B5EF4-FFF2-40B4-BE49-F238E27FC236}">
                <a16:creationId xmlns:a16="http://schemas.microsoft.com/office/drawing/2014/main" id="{5D1D5970-BBC8-1F04-3F60-3C80E4D208FE}"/>
              </a:ext>
            </a:extLst>
          </p:cNvPr>
          <p:cNvSpPr txBox="1"/>
          <p:nvPr/>
        </p:nvSpPr>
        <p:spPr>
          <a:xfrm>
            <a:off x="6447053" y="5235888"/>
            <a:ext cx="2414349" cy="571585"/>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US" sz="1048">
                <a:latin typeface="Roboto Light"/>
                <a:ea typeface="Calibri"/>
                <a:cs typeface="Calibri"/>
              </a:rPr>
              <a:t>Job roles include: Marketing Executive, Journalist, Clinical Dental Technician.</a:t>
            </a:r>
          </a:p>
        </p:txBody>
      </p:sp>
      <p:sp>
        <p:nvSpPr>
          <p:cNvPr id="15" name="TextBox 14">
            <a:extLst>
              <a:ext uri="{FF2B5EF4-FFF2-40B4-BE49-F238E27FC236}">
                <a16:creationId xmlns:a16="http://schemas.microsoft.com/office/drawing/2014/main" id="{791AE8CF-DD85-9B6D-51FC-CD44BA6309F2}"/>
              </a:ext>
            </a:extLst>
          </p:cNvPr>
          <p:cNvSpPr txBox="1"/>
          <p:nvPr/>
        </p:nvSpPr>
        <p:spPr>
          <a:xfrm>
            <a:off x="9439751" y="5207957"/>
            <a:ext cx="2414349" cy="571585"/>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a:r>
              <a:rPr lang="en-US" sz="1048">
                <a:latin typeface="Roboto Light"/>
                <a:ea typeface="Calibri"/>
                <a:cs typeface="Calibri"/>
              </a:rPr>
              <a:t>Job roles include: Aerospace Engineer, Police Constable, Cyber Security Professional, Ecologist.</a:t>
            </a:r>
          </a:p>
        </p:txBody>
      </p:sp>
    </p:spTree>
    <p:extLst>
      <p:ext uri="{BB962C8B-B14F-4D97-AF65-F5344CB8AC3E}">
        <p14:creationId xmlns:p14="http://schemas.microsoft.com/office/powerpoint/2010/main" val="406231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3CD9-60C6-EA70-73AE-76676AD6D312}"/>
              </a:ext>
            </a:extLst>
          </p:cNvPr>
          <p:cNvSpPr>
            <a:spLocks noGrp="1"/>
          </p:cNvSpPr>
          <p:nvPr>
            <p:ph type="title"/>
          </p:nvPr>
        </p:nvSpPr>
        <p:spPr/>
        <p:txBody>
          <a:bodyPr/>
          <a:lstStyle/>
          <a:p>
            <a:r>
              <a:rPr lang="en-GB" sz="5286">
                <a:latin typeface="Oswald Medium"/>
                <a:ea typeface="Roboto"/>
                <a:cs typeface="Roboto"/>
              </a:rPr>
              <a:t>Types of apprenticeships</a:t>
            </a:r>
            <a:endParaRPr lang="en-GB"/>
          </a:p>
        </p:txBody>
      </p:sp>
      <p:sp>
        <p:nvSpPr>
          <p:cNvPr id="4" name="Content Placeholder 7">
            <a:extLst>
              <a:ext uri="{FF2B5EF4-FFF2-40B4-BE49-F238E27FC236}">
                <a16:creationId xmlns:a16="http://schemas.microsoft.com/office/drawing/2014/main" id="{41AB35D1-2DAC-6562-BD25-589A2030F207}"/>
              </a:ext>
            </a:extLst>
          </p:cNvPr>
          <p:cNvSpPr>
            <a:spLocks noGrp="1"/>
          </p:cNvSpPr>
          <p:nvPr/>
        </p:nvSpPr>
        <p:spPr>
          <a:xfrm>
            <a:off x="471904" y="2676397"/>
            <a:ext cx="8320561" cy="3561231"/>
          </a:xfrm>
          <a:prstGeom prst="rect">
            <a:avLst/>
          </a:prstGeom>
          <a:ln>
            <a:noFill/>
          </a:ln>
        </p:spPr>
        <p:txBody>
          <a:bodyPr vert="horz" lIns="0" tIns="0" rIns="0" bIns="0" numCol="3" rtlCol="0" anchor="t">
            <a:spAutoFit/>
          </a:bodyPr>
          <a:lstStyle>
            <a:lvl1pPr marL="171450" indent="-171450" algn="l" defTabSz="685800" rtl="0" eaLnBrk="1" latinLnBrk="0" hangingPunct="1">
              <a:lnSpc>
                <a:spcPct val="100000"/>
              </a:lnSpc>
              <a:spcBef>
                <a:spcPts val="750"/>
              </a:spcBef>
              <a:buClr>
                <a:schemeClr val="accent3"/>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3"/>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3"/>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r>
              <a:rPr lang="en-GB" sz="1714">
                <a:latin typeface="Roboto Light"/>
                <a:ea typeface="Roboto Light"/>
                <a:cs typeface="Roboto Light"/>
              </a:rPr>
              <a:t>Architect</a:t>
            </a:r>
          </a:p>
          <a:p>
            <a:r>
              <a:rPr lang="en-GB" sz="1714">
                <a:latin typeface="Roboto Light"/>
                <a:ea typeface="Roboto Light"/>
                <a:cs typeface="Roboto Light"/>
              </a:rPr>
              <a:t>Cyber Security Technician</a:t>
            </a:r>
          </a:p>
          <a:p>
            <a:r>
              <a:rPr lang="en-GB" sz="1714">
                <a:latin typeface="Roboto Light"/>
                <a:ea typeface="Roboto Light"/>
                <a:cs typeface="Roboto Light"/>
              </a:rPr>
              <a:t>Finance assistant</a:t>
            </a:r>
            <a:endParaRPr lang="en-GB" sz="2000"/>
          </a:p>
          <a:p>
            <a:r>
              <a:rPr lang="en-GB" sz="1714">
                <a:latin typeface="Roboto Light"/>
                <a:ea typeface="Roboto Light"/>
                <a:cs typeface="Roboto Light"/>
              </a:rPr>
              <a:t>Teacher</a:t>
            </a:r>
          </a:p>
          <a:p>
            <a:r>
              <a:rPr lang="en-GB" sz="1714">
                <a:latin typeface="Roboto Light"/>
                <a:ea typeface="Roboto Light"/>
                <a:cs typeface="Roboto Light"/>
              </a:rPr>
              <a:t>Accounting &amp; Taxation</a:t>
            </a:r>
          </a:p>
          <a:p>
            <a:r>
              <a:rPr lang="en-GB" sz="1714">
                <a:latin typeface="Roboto Light"/>
                <a:ea typeface="Roboto Light"/>
                <a:cs typeface="Roboto Light"/>
              </a:rPr>
              <a:t>Game Programmer</a:t>
            </a:r>
          </a:p>
          <a:p>
            <a:r>
              <a:rPr lang="en-GB" sz="1714">
                <a:latin typeface="Roboto Light"/>
                <a:ea typeface="Roboto Light"/>
                <a:cs typeface="Roboto Light"/>
              </a:rPr>
              <a:t>Boat Builder</a:t>
            </a:r>
          </a:p>
          <a:p>
            <a:r>
              <a:rPr lang="en-GB" sz="1714">
                <a:latin typeface="Roboto Light"/>
                <a:ea typeface="Roboto Light"/>
                <a:cs typeface="Roboto Light"/>
              </a:rPr>
              <a:t>Journalist</a:t>
            </a:r>
          </a:p>
          <a:p>
            <a:endParaRPr lang="en-GB" sz="1714">
              <a:latin typeface="Roboto Light"/>
            </a:endParaRPr>
          </a:p>
          <a:p>
            <a:endParaRPr lang="en-GB" sz="1714">
              <a:latin typeface="Roboto Light"/>
            </a:endParaRPr>
          </a:p>
          <a:p>
            <a:r>
              <a:rPr lang="en-GB" sz="1714">
                <a:latin typeface="Roboto Light"/>
                <a:ea typeface="Roboto Light"/>
                <a:cs typeface="Roboto Light"/>
              </a:rPr>
              <a:t>Assistant Puppet Maker</a:t>
            </a:r>
          </a:p>
          <a:p>
            <a:r>
              <a:rPr lang="en-GB" sz="1714">
                <a:latin typeface="Roboto Light"/>
                <a:ea typeface="Roboto Light"/>
                <a:cs typeface="Roboto Light"/>
              </a:rPr>
              <a:t>Event Assistant</a:t>
            </a:r>
          </a:p>
          <a:p>
            <a:r>
              <a:rPr lang="en-GB" sz="1714">
                <a:latin typeface="Roboto Light"/>
                <a:ea typeface="Roboto Light"/>
                <a:cs typeface="Roboto Light"/>
              </a:rPr>
              <a:t>Police Constable</a:t>
            </a:r>
          </a:p>
          <a:p>
            <a:r>
              <a:rPr lang="en-GB" sz="1714">
                <a:latin typeface="Roboto Light"/>
                <a:ea typeface="Roboto Light"/>
                <a:cs typeface="Roboto Light"/>
              </a:rPr>
              <a:t>Youth Worker</a:t>
            </a:r>
          </a:p>
          <a:p>
            <a:r>
              <a:rPr lang="en-GB" sz="1714">
                <a:latin typeface="Roboto Light"/>
                <a:ea typeface="Roboto Light"/>
                <a:cs typeface="Roboto Light"/>
              </a:rPr>
              <a:t>Civil Engineer</a:t>
            </a:r>
          </a:p>
          <a:p>
            <a:r>
              <a:rPr lang="en-GB" sz="1714">
                <a:latin typeface="Roboto Light"/>
                <a:ea typeface="Roboto Light"/>
                <a:cs typeface="Roboto Light"/>
              </a:rPr>
              <a:t>Chef De </a:t>
            </a:r>
            <a:r>
              <a:rPr lang="en-GB" sz="1714" err="1">
                <a:latin typeface="Roboto Light"/>
                <a:ea typeface="Roboto Light"/>
                <a:cs typeface="Roboto Light"/>
              </a:rPr>
              <a:t>Partie</a:t>
            </a:r>
            <a:endParaRPr lang="en-GB" sz="1714">
              <a:latin typeface="Roboto Light"/>
              <a:ea typeface="Roboto Light"/>
              <a:cs typeface="Roboto Light"/>
            </a:endParaRPr>
          </a:p>
          <a:p>
            <a:r>
              <a:rPr lang="en-GB" sz="1714">
                <a:latin typeface="Roboto Light"/>
                <a:ea typeface="Roboto Light"/>
                <a:cs typeface="Roboto Light"/>
              </a:rPr>
              <a:t>Digital Marketing</a:t>
            </a:r>
          </a:p>
          <a:p>
            <a:r>
              <a:rPr lang="en-GB" sz="1714">
                <a:latin typeface="Roboto Light"/>
                <a:ea typeface="Roboto Light"/>
                <a:cs typeface="Roboto Light"/>
              </a:rPr>
              <a:t>Personal Trainer</a:t>
            </a:r>
          </a:p>
          <a:p>
            <a:endParaRPr lang="en-GB" sz="1714">
              <a:latin typeface="Roboto Light"/>
            </a:endParaRPr>
          </a:p>
          <a:p>
            <a:endParaRPr lang="en-GB" sz="1714">
              <a:latin typeface="Roboto Light"/>
            </a:endParaRPr>
          </a:p>
          <a:p>
            <a:r>
              <a:rPr lang="en-GB" sz="1714">
                <a:latin typeface="Roboto Light"/>
                <a:ea typeface="Roboto Light"/>
                <a:cs typeface="Roboto Light"/>
              </a:rPr>
              <a:t>Physiotherapist</a:t>
            </a:r>
          </a:p>
          <a:p>
            <a:r>
              <a:rPr lang="en-GB" sz="1714">
                <a:latin typeface="Roboto Light"/>
                <a:ea typeface="Roboto Light"/>
                <a:cs typeface="Roboto Light"/>
              </a:rPr>
              <a:t>Nuclear Scientist</a:t>
            </a:r>
          </a:p>
          <a:p>
            <a:r>
              <a:rPr lang="en-GB" sz="1714">
                <a:latin typeface="Roboto Light"/>
                <a:ea typeface="Roboto Light"/>
                <a:cs typeface="Roboto Light"/>
              </a:rPr>
              <a:t>Nurse</a:t>
            </a:r>
          </a:p>
          <a:p>
            <a:r>
              <a:rPr lang="en-GB" sz="1714">
                <a:latin typeface="Roboto Light"/>
                <a:ea typeface="Roboto Light"/>
                <a:cs typeface="Roboto Light"/>
              </a:rPr>
              <a:t>Software Developer</a:t>
            </a:r>
          </a:p>
          <a:p>
            <a:r>
              <a:rPr lang="en-GB" sz="1714">
                <a:latin typeface="Roboto Light"/>
                <a:ea typeface="Roboto Light"/>
                <a:cs typeface="Roboto Light"/>
              </a:rPr>
              <a:t>Sports Coach</a:t>
            </a:r>
          </a:p>
          <a:p>
            <a:r>
              <a:rPr lang="en-GB" sz="1714">
                <a:latin typeface="Roboto Light"/>
                <a:ea typeface="Roboto Light"/>
                <a:cs typeface="Roboto Light"/>
              </a:rPr>
              <a:t>Auto Technician</a:t>
            </a:r>
          </a:p>
          <a:p>
            <a:r>
              <a:rPr lang="en-GB" sz="1714">
                <a:latin typeface="Roboto Light"/>
                <a:ea typeface="Roboto Light"/>
                <a:cs typeface="Roboto Light"/>
              </a:rPr>
              <a:t>Aerospace Engineer</a:t>
            </a:r>
          </a:p>
          <a:p>
            <a:r>
              <a:rPr lang="en-GB" sz="1714">
                <a:latin typeface="Roboto Light"/>
                <a:ea typeface="Roboto Light"/>
                <a:cs typeface="Roboto Light"/>
              </a:rPr>
              <a:t>Doctor – from 2024</a:t>
            </a:r>
          </a:p>
          <a:p>
            <a:endParaRPr lang="en-GB" sz="1714">
              <a:latin typeface="Roboto Light"/>
            </a:endParaRPr>
          </a:p>
        </p:txBody>
      </p:sp>
      <p:sp>
        <p:nvSpPr>
          <p:cNvPr id="6" name="TextBox 5">
            <a:extLst>
              <a:ext uri="{FF2B5EF4-FFF2-40B4-BE49-F238E27FC236}">
                <a16:creationId xmlns:a16="http://schemas.microsoft.com/office/drawing/2014/main" id="{C9F2FEBC-A9E1-2430-98B5-E084CFDEFF81}"/>
              </a:ext>
            </a:extLst>
          </p:cNvPr>
          <p:cNvSpPr txBox="1"/>
          <p:nvPr/>
        </p:nvSpPr>
        <p:spPr>
          <a:xfrm>
            <a:off x="404217" y="1423782"/>
            <a:ext cx="11464607" cy="820701"/>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2381">
                <a:latin typeface="Roboto Light"/>
                <a:ea typeface="Calibri"/>
                <a:cs typeface="Calibri"/>
              </a:rPr>
              <a:t>There are over 650 different apprenticeship roles to consider. </a:t>
            </a:r>
          </a:p>
          <a:p>
            <a:r>
              <a:rPr lang="en-US" sz="2381">
                <a:latin typeface="Roboto Light"/>
                <a:ea typeface="Calibri"/>
                <a:cs typeface="Calibri"/>
              </a:rPr>
              <a:t>Here are some examples:</a:t>
            </a:r>
          </a:p>
        </p:txBody>
      </p:sp>
      <p:pic>
        <p:nvPicPr>
          <p:cNvPr id="7" name="Picture 6" descr="A person wearing headphones looking at a computer screen&#10;&#10;Description automatically generated">
            <a:extLst>
              <a:ext uri="{FF2B5EF4-FFF2-40B4-BE49-F238E27FC236}">
                <a16:creationId xmlns:a16="http://schemas.microsoft.com/office/drawing/2014/main" id="{FD24FAF2-4DA8-25B1-47CE-68C23442C4F1}"/>
              </a:ext>
            </a:extLst>
          </p:cNvPr>
          <p:cNvPicPr>
            <a:picLocks noChangeAspect="1"/>
          </p:cNvPicPr>
          <p:nvPr/>
        </p:nvPicPr>
        <p:blipFill>
          <a:blip r:embed="rId3"/>
          <a:stretch>
            <a:fillRect/>
          </a:stretch>
        </p:blipFill>
        <p:spPr>
          <a:xfrm>
            <a:off x="9309668" y="720777"/>
            <a:ext cx="2130514" cy="1489992"/>
          </a:xfrm>
          <a:prstGeom prst="rect">
            <a:avLst/>
          </a:prstGeom>
        </p:spPr>
      </p:pic>
      <p:pic>
        <p:nvPicPr>
          <p:cNvPr id="8" name="Picture 7" descr="A person and person in a kitchen&#10;&#10;Description automatically generated">
            <a:extLst>
              <a:ext uri="{FF2B5EF4-FFF2-40B4-BE49-F238E27FC236}">
                <a16:creationId xmlns:a16="http://schemas.microsoft.com/office/drawing/2014/main" id="{BE15FC6D-AD52-79CD-59F5-773A1180096A}"/>
              </a:ext>
            </a:extLst>
          </p:cNvPr>
          <p:cNvPicPr>
            <a:picLocks noChangeAspect="1"/>
          </p:cNvPicPr>
          <p:nvPr/>
        </p:nvPicPr>
        <p:blipFill>
          <a:blip r:embed="rId4"/>
          <a:stretch>
            <a:fillRect/>
          </a:stretch>
        </p:blipFill>
        <p:spPr>
          <a:xfrm>
            <a:off x="9309668" y="2359857"/>
            <a:ext cx="2130514" cy="1482179"/>
          </a:xfrm>
          <a:prstGeom prst="rect">
            <a:avLst/>
          </a:prstGeom>
        </p:spPr>
      </p:pic>
      <p:pic>
        <p:nvPicPr>
          <p:cNvPr id="9" name="Picture 8" descr="A person wearing glasses and a white coat holding books&#10;&#10;Description automatically generated">
            <a:extLst>
              <a:ext uri="{FF2B5EF4-FFF2-40B4-BE49-F238E27FC236}">
                <a16:creationId xmlns:a16="http://schemas.microsoft.com/office/drawing/2014/main" id="{8E594A50-1DF6-7D74-E1BD-6B97EED630CA}"/>
              </a:ext>
            </a:extLst>
          </p:cNvPr>
          <p:cNvPicPr>
            <a:picLocks noChangeAspect="1"/>
          </p:cNvPicPr>
          <p:nvPr/>
        </p:nvPicPr>
        <p:blipFill>
          <a:blip r:embed="rId5"/>
          <a:stretch>
            <a:fillRect/>
          </a:stretch>
        </p:blipFill>
        <p:spPr>
          <a:xfrm>
            <a:off x="9309668" y="4002735"/>
            <a:ext cx="2130514" cy="1522353"/>
          </a:xfrm>
          <a:prstGeom prst="rect">
            <a:avLst/>
          </a:prstGeom>
        </p:spPr>
      </p:pic>
    </p:spTree>
    <p:extLst>
      <p:ext uri="{BB962C8B-B14F-4D97-AF65-F5344CB8AC3E}">
        <p14:creationId xmlns:p14="http://schemas.microsoft.com/office/powerpoint/2010/main" val="62930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4DE9-9722-E4A4-B0E5-E5C6B660DAD3}"/>
              </a:ext>
            </a:extLst>
          </p:cNvPr>
          <p:cNvSpPr>
            <a:spLocks noGrp="1"/>
          </p:cNvSpPr>
          <p:nvPr>
            <p:ph type="title"/>
          </p:nvPr>
        </p:nvSpPr>
        <p:spPr>
          <a:xfrm>
            <a:off x="423818" y="709692"/>
            <a:ext cx="10970683" cy="1327329"/>
          </a:xfrm>
        </p:spPr>
        <p:txBody>
          <a:bodyPr/>
          <a:lstStyle/>
          <a:p>
            <a:r>
              <a:rPr lang="en-GB" sz="5400"/>
              <a:t>Part 2: What is Early Connect?</a:t>
            </a:r>
          </a:p>
        </p:txBody>
      </p:sp>
      <p:sp>
        <p:nvSpPr>
          <p:cNvPr id="3" name="TextBox 2">
            <a:extLst>
              <a:ext uri="{FF2B5EF4-FFF2-40B4-BE49-F238E27FC236}">
                <a16:creationId xmlns:a16="http://schemas.microsoft.com/office/drawing/2014/main" id="{E56222C3-BD27-DB33-0640-5650CC5CBE40}"/>
              </a:ext>
            </a:extLst>
          </p:cNvPr>
          <p:cNvSpPr txBox="1"/>
          <p:nvPr/>
        </p:nvSpPr>
        <p:spPr>
          <a:xfrm>
            <a:off x="423818" y="1824079"/>
            <a:ext cx="11337111" cy="3354765"/>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A</a:t>
            </a:r>
            <a:r>
              <a:rPr lang="en-GB" sz="2400" b="0" i="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 pilot being delivered in partnership between the Department for Education (DfE) and UCAS</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a:t>
            </a:r>
            <a:endParaRPr lang="en-US" sz="2400">
              <a:latin typeface="Roboto Light" panose="02000000000000000000" pitchFamily="2" charset="0"/>
              <a:ea typeface="Roboto Light" panose="02000000000000000000" pitchFamily="2" charset="0"/>
              <a:cs typeface="Roboto Light" panose="02000000000000000000" pitchFamily="2" charset="0"/>
            </a:endParaRPr>
          </a:p>
          <a:p>
            <a:pPr marL="457200" indent="-457200">
              <a:lnSpc>
                <a:spcPct val="150000"/>
              </a:lnSpc>
              <a:buFont typeface="Arial" panose="020B0604020202020204" pitchFamily="34" charset="0"/>
              <a:buChar char="•"/>
            </a:pPr>
            <a:r>
              <a:rPr lang="en-GB" sz="2400" b="0" i="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Their aim is to support more young people onto apprenticeships and make it easier for employers to find apprentices.</a:t>
            </a:r>
          </a:p>
          <a:p>
            <a:pPr marL="457200" indent="-457200">
              <a:lnSpc>
                <a:spcPct val="150000"/>
              </a:lnSpc>
              <a:buFont typeface="Arial" panose="020B0604020202020204" pitchFamily="34" charset="0"/>
              <a:buChar char="•"/>
            </a:pP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To date a variety of employers have pledged over </a:t>
            </a:r>
            <a:r>
              <a:rPr lang="en-GB" sz="2400" b="1">
                <a:solidFill>
                  <a:srgbClr val="ED2881"/>
                </a:solidFill>
                <a:latin typeface="Roboto Light" panose="02000000000000000000" pitchFamily="2" charset="0"/>
                <a:ea typeface="Roboto Light" panose="02000000000000000000" pitchFamily="2" charset="0"/>
                <a:cs typeface="Roboto Light" panose="02000000000000000000" pitchFamily="2" charset="0"/>
              </a:rPr>
              <a:t>5,000 apprenticeship vacancies </a:t>
            </a:r>
            <a:r>
              <a:rPr lang="en-GB" sz="2400">
                <a:solidFill>
                  <a:srgbClr val="333333"/>
                </a:solidFill>
                <a:latin typeface="Roboto Light" panose="02000000000000000000" pitchFamily="2" charset="0"/>
                <a:ea typeface="Roboto Light" panose="02000000000000000000" pitchFamily="2" charset="0"/>
                <a:cs typeface="Roboto Light" panose="02000000000000000000" pitchFamily="2" charset="0"/>
              </a:rPr>
              <a:t>in the three regions.</a:t>
            </a:r>
            <a:endParaRPr lang="en-GB" sz="240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57925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nline Media 15" title="Early Connect DfE v4.mp4">
            <a:hlinkClick r:id="" action="ppaction://media"/>
            <a:extLst>
              <a:ext uri="{FF2B5EF4-FFF2-40B4-BE49-F238E27FC236}">
                <a16:creationId xmlns:a16="http://schemas.microsoft.com/office/drawing/2014/main" id="{48EB928A-8F26-1668-C0EC-F3F6B439021A}"/>
              </a:ext>
            </a:extLst>
          </p:cNvPr>
          <p:cNvPicPr>
            <a:picLocks noRot="1" noChangeAspect="1"/>
          </p:cNvPicPr>
          <p:nvPr>
            <a:videoFile r:link="rId1"/>
          </p:nvPr>
        </p:nvPicPr>
        <p:blipFill>
          <a:blip r:embed="rId4"/>
          <a:stretch>
            <a:fillRect/>
          </a:stretch>
        </p:blipFill>
        <p:spPr>
          <a:xfrm>
            <a:off x="0" y="28222"/>
            <a:ext cx="12192000" cy="6858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4762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2.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3.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4.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5.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4D731FA3E2BD4E87940E2BD8581820" ma:contentTypeVersion="9" ma:contentTypeDescription="Create a new document." ma:contentTypeScope="" ma:versionID="a270b045da12b008d519d7054867fae7">
  <xsd:schema xmlns:xsd="http://www.w3.org/2001/XMLSchema" xmlns:xs="http://www.w3.org/2001/XMLSchema" xmlns:p="http://schemas.microsoft.com/office/2006/metadata/properties" xmlns:ns2="4f732cac-a017-495d-b3cd-e6c3a443e3a9" xmlns:ns3="b5484b57-7140-4b0d-a7c8-8b41697e15a4" targetNamespace="http://schemas.microsoft.com/office/2006/metadata/properties" ma:root="true" ma:fieldsID="a745e1e229fbe5b28dd125c63e8a8b92" ns2:_="" ns3:_="">
    <xsd:import namespace="4f732cac-a017-495d-b3cd-e6c3a443e3a9"/>
    <xsd:import namespace="b5484b57-7140-4b0d-a7c8-8b41697e15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32cac-a017-495d-b3cd-e6c3a443e3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484b57-7140-4b0d-a7c8-8b41697e15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5484b57-7140-4b0d-a7c8-8b41697e15a4">
      <UserInfo>
        <DisplayName>OAKLEY, Eve</DisplayName>
        <AccountId>10</AccountId>
        <AccountType/>
      </UserInfo>
      <UserInfo>
        <DisplayName>HANDLEY, Richard</DisplayName>
        <AccountId>119</AccountId>
        <AccountType/>
      </UserInfo>
      <UserInfo>
        <DisplayName>BEGUM, Jasna</DisplayName>
        <AccountId>57</AccountId>
        <AccountType/>
      </UserInfo>
      <UserInfo>
        <DisplayName>SAVAGE, Carolyn</DisplayName>
        <AccountId>13</AccountId>
        <AccountType/>
      </UserInfo>
    </SharedWithUsers>
  </documentManagement>
</p:properties>
</file>

<file path=customXml/itemProps1.xml><?xml version="1.0" encoding="utf-8"?>
<ds:datastoreItem xmlns:ds="http://schemas.openxmlformats.org/officeDocument/2006/customXml" ds:itemID="{234E83F4-E934-46BD-87AE-C3B66D6C48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32cac-a017-495d-b3cd-e6c3a443e3a9"/>
    <ds:schemaRef ds:uri="b5484b57-7140-4b0d-a7c8-8b41697e15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323C82-21C2-4BF8-918D-890D0D8EB7CA}">
  <ds:schemaRefs>
    <ds:schemaRef ds:uri="http://schemas.microsoft.com/sharepoint/v3/contenttype/forms"/>
  </ds:schemaRefs>
</ds:datastoreItem>
</file>

<file path=customXml/itemProps3.xml><?xml version="1.0" encoding="utf-8"?>
<ds:datastoreItem xmlns:ds="http://schemas.openxmlformats.org/officeDocument/2006/customXml" ds:itemID="{71F9C92C-DBA1-435A-A36A-16FE4AAA60F9}">
  <ds:schemaRefs>
    <ds:schemaRef ds:uri="http://schemas.openxmlformats.org/package/2006/metadata/core-properties"/>
    <ds:schemaRef ds:uri="http://schemas.microsoft.com/office/2006/metadata/properties"/>
    <ds:schemaRef ds:uri="b5484b57-7140-4b0d-a7c8-8b41697e15a4"/>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4f732cac-a017-495d-b3cd-e6c3a443e3a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2029</Words>
  <Application>Microsoft Office PowerPoint</Application>
  <PresentationFormat>Widescreen</PresentationFormat>
  <Paragraphs>213</Paragraphs>
  <Slides>21</Slides>
  <Notes>16</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Calibri Light</vt:lpstr>
      <vt:lpstr>Oswald</vt:lpstr>
      <vt:lpstr>Oswald Medium</vt:lpstr>
      <vt:lpstr>Roboto</vt:lpstr>
      <vt:lpstr>Roboto Light</vt:lpstr>
      <vt:lpstr>Segoe UI</vt:lpstr>
      <vt:lpstr>Wingdings</vt:lpstr>
      <vt:lpstr>Confidential</vt:lpstr>
      <vt:lpstr>Confidential</vt:lpstr>
      <vt:lpstr>Confidential</vt:lpstr>
      <vt:lpstr>Confidential</vt:lpstr>
      <vt:lpstr>Confidential</vt:lpstr>
      <vt:lpstr>Apprenticeships: An introduction to Early Connect</vt:lpstr>
      <vt:lpstr>PowerPoint Presentation</vt:lpstr>
      <vt:lpstr>Part 1: What’s an  apprenticeship?</vt:lpstr>
      <vt:lpstr>3 key facts about apprenticeships </vt:lpstr>
      <vt:lpstr>How it works</vt:lpstr>
      <vt:lpstr>How to understand the levels</vt:lpstr>
      <vt:lpstr>Types of apprenticeships</vt:lpstr>
      <vt:lpstr>Part 2: What is Early Connect?</vt:lpstr>
      <vt:lpstr>PowerPoint Presentation</vt:lpstr>
      <vt:lpstr>Benefits for all: Why the Early Connect Project Matters</vt:lpstr>
      <vt:lpstr>Why have we signed up? </vt:lpstr>
      <vt:lpstr>PowerPoint Presentation</vt:lpstr>
      <vt:lpstr>How can we support our students</vt:lpstr>
      <vt:lpstr>Part 3: How can UCAS help?</vt:lpstr>
      <vt:lpstr>PowerPoint Presentation</vt:lpstr>
      <vt:lpstr>How to explore and apply for apprenticeships</vt:lpstr>
      <vt:lpstr>The student journey</vt:lpstr>
      <vt:lpstr>What do your students need to do?</vt:lpstr>
      <vt:lpstr>Smart Alerts</vt:lpstr>
      <vt:lpstr>PowerPoint Presentation</vt:lpstr>
      <vt:lpstr>If they see it  they can be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Derbyshire</dc:creator>
  <cp:lastModifiedBy>Siobhan Williams</cp:lastModifiedBy>
  <cp:revision>13</cp:revision>
  <dcterms:created xsi:type="dcterms:W3CDTF">2023-10-17T13:54:33Z</dcterms:created>
  <dcterms:modified xsi:type="dcterms:W3CDTF">2023-10-25T08:24:08Z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2023-10-17T13:55:20Z</vt:lpwstr>
  </property>
  <property fmtid="{D5CDD505-2E9C-101B-9397-08002B2CF9AE}" pid="4" name="MSIP_Label_119c747e-0609-44bc-a84a-379ba7e92455_Method">
    <vt:lpwstr>Standard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6f52f726-6d97-4503-9f7e-54abaeced048</vt:lpwstr>
  </property>
  <property fmtid="{D5CDD505-2E9C-101B-9397-08002B2CF9AE}" pid="8" name="MSIP_Label_119c747e-0609-44bc-a84a-379ba7e92455_ContentBits">
    <vt:lpwstr>0</vt:lpwstr>
  </property>
  <property fmtid="{D5CDD505-2E9C-101B-9397-08002B2CF9AE}" pid="9" name="ContentTypeId">
    <vt:lpwstr>0x010100984D731FA3E2BD4E87940E2BD8581820</vt:lpwstr>
  </property>
  <property fmtid="{D5CDD505-2E9C-101B-9397-08002B2CF9AE}" pid="10" name="MediaServiceImageTags">
    <vt:lpwstr/>
  </property>
</Properties>
</file>