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1" r:id="rId4"/>
    <p:sldMasterId id="2147483675" r:id="rId5"/>
    <p:sldMasterId id="2147484019" r:id="rId6"/>
    <p:sldMasterId id="2147484022" r:id="rId7"/>
  </p:sldMasterIdLst>
  <p:notesMasterIdLst>
    <p:notesMasterId r:id="rId27"/>
  </p:notesMasterIdLst>
  <p:sldIdLst>
    <p:sldId id="257" r:id="rId8"/>
    <p:sldId id="298" r:id="rId9"/>
    <p:sldId id="259" r:id="rId10"/>
    <p:sldId id="260" r:id="rId11"/>
    <p:sldId id="301" r:id="rId12"/>
    <p:sldId id="302" r:id="rId13"/>
    <p:sldId id="262" r:id="rId14"/>
    <p:sldId id="274" r:id="rId15"/>
    <p:sldId id="263" r:id="rId16"/>
    <p:sldId id="275" r:id="rId17"/>
    <p:sldId id="276" r:id="rId18"/>
    <p:sldId id="278" r:id="rId19"/>
    <p:sldId id="265" r:id="rId20"/>
    <p:sldId id="266" r:id="rId21"/>
    <p:sldId id="267" r:id="rId22"/>
    <p:sldId id="268" r:id="rId23"/>
    <p:sldId id="269" r:id="rId24"/>
    <p:sldId id="280"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8BA82B-F513-4D90-0764-6983EDAA927C}" name="SAVAGE, Carolyn" initials="CS" userId="S::Carolyn.SAVAGE@EDUCATION.GOV.UK::03451914-32d0-44b5-a363-7aff288167f9" providerId="AD"/>
  <p188:author id="{88D72454-54DA-F8C0-BACA-EFFE6EDF25C5}" name="Sarah Derbyshire" initials="SD" userId="S::S.Derbyshire@ucas.ac.uk::158d3823-2b4d-42fc-82b3-e5340606bfbf" providerId="AD"/>
  <p188:author id="{8F789B6D-4BED-4A96-75A6-A6599B1AC6BF}" name="OAKLEY, Eve" initials="EO" userId="S::Eve.OAKLEY@EDUCATION.GOV.UK::233d6968-171d-465e-a27b-ab13b59394e6" providerId="AD"/>
  <p188:author id="{9870AF80-4AD2-04F5-4183-5D976ECA8A7B}" name="BEGUM, Jasna" initials="BJ" userId="S::jasna.begum@education.gov.uk::c6bd3ea0-ad74-446f-bcd4-aef8374d39a3" providerId="AD"/>
  <p188:author id="{27ED6F96-BF26-11C8-DEE5-803985729901}" name="SAVAGE, Carolyn" initials="SC" userId="S::carolyn.savage@education.gov.uk::03451914-32d0-44b5-a363-7aff288167f9" providerId="AD"/>
  <p188:author id="{CBD11AA8-1307-680C-B4B6-BD8114E8ECA5}" name="ROLLS, Gemma" initials="RG" userId="S::gemma.rolls@education.gov.uk::efb7277d-4a46-46bb-9a10-84bace3dcfb1" providerId="AD"/>
  <p188:author id="{9F0A51DF-0C2D-3C52-CE94-19446360A883}" name="Siobhan Williams" initials="SW" userId="S::s.williams_ucas.ac.uk#ext#@educationgovuk.onmicrosoft.com::8de1ee3e-b328-4239-a8d2-51aa6780bb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02DCC-353D-4123-BA78-10FC7AC7AEDD}" v="32" dt="2023-10-24T10:51:21.606"/>
    <p1510:client id="{81536CF6-D8C6-44CB-9134-78A1A55C78C1}" v="11" dt="2023-10-25T08:01:39.818"/>
    <p1510:client id="{87938628-52C5-4117-B13F-64B7C087B356}" v="3" dt="2023-10-24T19:44:19.788"/>
    <p1510:client id="{E89C2171-1883-489F-82D9-49A78F8DE153}" v="1" dt="2023-10-25T08:24:15.527"/>
    <p1510:client id="{F05AF49C-4165-7DBC-D54A-4319D077D48E}" v="1" dt="2023-10-24T09:28:06.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53" d="100"/>
          <a:sy n="53" d="100"/>
        </p:scale>
        <p:origin x="10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1C233-F294-4E5B-891E-BE5F33677175}"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3781E-2FA7-4F42-9891-11C98051A528}" type="slidenum">
              <a:rPr lang="en-GB" smtClean="0"/>
              <a:t>‹#›</a:t>
            </a:fld>
            <a:endParaRPr lang="en-GB"/>
          </a:p>
        </p:txBody>
      </p:sp>
    </p:spTree>
    <p:extLst>
      <p:ext uri="{BB962C8B-B14F-4D97-AF65-F5344CB8AC3E}">
        <p14:creationId xmlns:p14="http://schemas.microsoft.com/office/powerpoint/2010/main" val="154858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for presenter: </a:t>
            </a:r>
            <a:r>
              <a:rPr lang="en-GB" dirty="0"/>
              <a:t>The aim of this slide deck is to enable you to spread the word about Early Connect and engage parents, guardians and carers in the opportunities available to their young people.</a:t>
            </a:r>
          </a:p>
        </p:txBody>
      </p:sp>
      <p:sp>
        <p:nvSpPr>
          <p:cNvPr id="4" name="Slide Number Placeholder 3"/>
          <p:cNvSpPr>
            <a:spLocks noGrp="1"/>
          </p:cNvSpPr>
          <p:nvPr>
            <p:ph type="sldNum" sz="quarter" idx="5"/>
          </p:nvPr>
        </p:nvSpPr>
        <p:spPr/>
        <p:txBody>
          <a:bodyPr/>
          <a:lstStyle/>
          <a:p>
            <a:fld id="{C34C6D30-0817-491F-9137-3A7DC0832035}" type="slidenum">
              <a:rPr lang="en-GB" smtClean="0"/>
              <a:t>2</a:t>
            </a:fld>
            <a:endParaRPr lang="en-GB"/>
          </a:p>
        </p:txBody>
      </p:sp>
    </p:spTree>
    <p:extLst>
      <p:ext uri="{BB962C8B-B14F-4D97-AF65-F5344CB8AC3E}">
        <p14:creationId xmlns:p14="http://schemas.microsoft.com/office/powerpoint/2010/main" val="330125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639989"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399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3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Specific link for parent support on apprenticeships: https://www.ucas.com/apprenticeships/parent-and-guardian-guide-apprenticeships</a:t>
            </a:r>
          </a:p>
        </p:txBody>
      </p:sp>
      <p:sp>
        <p:nvSpPr>
          <p:cNvPr id="4" name="Slide Number Placeholder 3"/>
          <p:cNvSpPr>
            <a:spLocks noGrp="1"/>
          </p:cNvSpPr>
          <p:nvPr>
            <p:ph type="sldNum" sz="quarter" idx="5"/>
          </p:nvPr>
        </p:nvSpPr>
        <p:spPr/>
        <p:txBody>
          <a:bodyPr/>
          <a:lstStyle/>
          <a:p>
            <a:fld id="{44C3781E-2FA7-4F42-9891-11C98051A528}" type="slidenum">
              <a:rPr lang="en-GB" smtClean="0"/>
              <a:t>18</a:t>
            </a:fld>
            <a:endParaRPr lang="en-GB"/>
          </a:p>
        </p:txBody>
      </p:sp>
    </p:spTree>
    <p:extLst>
      <p:ext uri="{BB962C8B-B14F-4D97-AF65-F5344CB8AC3E}">
        <p14:creationId xmlns:p14="http://schemas.microsoft.com/office/powerpoint/2010/main" val="227613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*Delete as appropriate or delete this slide if you do not have the widget on your website. www.ucas.com/widget for schools’ websites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19</a:t>
            </a:fld>
            <a:endParaRPr lang="en-US"/>
          </a:p>
        </p:txBody>
      </p:sp>
    </p:spTree>
    <p:extLst>
      <p:ext uri="{BB962C8B-B14F-4D97-AF65-F5344CB8AC3E}">
        <p14:creationId xmlns:p14="http://schemas.microsoft.com/office/powerpoint/2010/main" val="94642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96538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to presenter</a:t>
            </a:r>
          </a:p>
          <a:p>
            <a:r>
              <a:rPr lang="en-GB" b="0"/>
              <a:t>Please note that all apprenticeships at levels 4-7 are categorised as higher, but if they are level 6-7 and contain a degree, they have become known as degree apprenticeships (e.g. a level 7 Solicitor apprenticeship contains the professional qualifications required to be a solicitor, but not a law degree).</a:t>
            </a:r>
            <a:r>
              <a:rPr lang="en-GB"/>
              <a:t>  </a:t>
            </a:r>
            <a:endParaRPr lang="en-GB" b="0"/>
          </a:p>
          <a:p>
            <a:endParaRPr lang="en-GB" b="1"/>
          </a:p>
          <a:p>
            <a:r>
              <a:rPr lang="en-GB" b="0"/>
              <a:t>It is important that your audience </a:t>
            </a:r>
            <a:r>
              <a:rPr lang="en-GB"/>
              <a:t>understands</a:t>
            </a:r>
            <a:r>
              <a:rPr lang="en-GB" b="0"/>
              <a:t> that the level of apprenticeship that you start on will not necessarily be determined by your prior level of qualification.</a:t>
            </a:r>
            <a:endParaRPr lang="en-GB" b="0">
              <a:cs typeface="Calibri"/>
            </a:endParaRPr>
          </a:p>
          <a:p>
            <a:r>
              <a:rPr lang="en-GB" b="0"/>
              <a:t>For example, it is not always the case that students completing a level 3 qualification will progress immediately to a higher or degree level apprenticeship.</a:t>
            </a:r>
          </a:p>
          <a:p>
            <a:r>
              <a:rPr lang="en-GB" b="0"/>
              <a:t>Just as it is not always the case that someone who already has a degree would progress immediately to a Master’s level apprenticeship.</a:t>
            </a:r>
          </a:p>
          <a:p>
            <a:endParaRPr lang="en-GB" b="0"/>
          </a:p>
          <a:p>
            <a:r>
              <a:rPr lang="en-GB" b="0"/>
              <a:t>The starting level of any apprenticeship will be determined by the level of the role that the employer has designed.</a:t>
            </a:r>
          </a:p>
          <a:p>
            <a:r>
              <a:rPr lang="en-GB" b="0"/>
              <a:t>Many intermediate and advanced apprenticeships will be the natural starting point for an individual entering that industry with no experience.</a:t>
            </a:r>
          </a:p>
          <a:p>
            <a:r>
              <a:rPr lang="en-GB" b="0"/>
              <a:t>All apprentices are given a range of opportunities that will expand their personal and professional skills through the apprenticeship.</a:t>
            </a:r>
          </a:p>
          <a:p>
            <a:endParaRPr lang="en-GB" b="0"/>
          </a:p>
          <a:p>
            <a:r>
              <a:rPr lang="en-GB" b="0"/>
              <a:t>Please avoid comparing apprenticeship levels to academic attainment as this could encourage students not to consider opportunities that could be fantastic for them as they could be put off by the perception that they are not progressing to the next academic level.</a:t>
            </a:r>
          </a:p>
          <a:p>
            <a:endParaRPr lang="en-GB"/>
          </a:p>
        </p:txBody>
      </p:sp>
      <p:sp>
        <p:nvSpPr>
          <p:cNvPr id="4" name="Slide Number Placeholder 3"/>
          <p:cNvSpPr>
            <a:spLocks noGrp="1"/>
          </p:cNvSpPr>
          <p:nvPr>
            <p:ph type="sldNum" sz="quarter" idx="5"/>
          </p:nvPr>
        </p:nvSpPr>
        <p:spPr/>
        <p:txBody>
          <a:bodyPr/>
          <a:lstStyle/>
          <a:p>
            <a:fld id="{C34C6D30-0817-491F-9137-3A7DC0832035}" type="slidenum">
              <a:rPr lang="en-GB" smtClean="0"/>
              <a:t>5</a:t>
            </a:fld>
            <a:endParaRPr lang="en-GB"/>
          </a:p>
        </p:txBody>
      </p:sp>
    </p:spTree>
    <p:extLst>
      <p:ext uri="{BB962C8B-B14F-4D97-AF65-F5344CB8AC3E}">
        <p14:creationId xmlns:p14="http://schemas.microsoft.com/office/powerpoint/2010/main" val="239824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a:cs typeface="Segoe UI"/>
              </a:rPr>
              <a:t>You can find out more on The Institute website: www.instituteforapprenticeships.org/apprenticeship-standard</a:t>
            </a:r>
            <a:endParaRPr lang="en-GB" dirty="0">
              <a:latin typeface="Segoe UI"/>
              <a:cs typeface="Segoe UI"/>
            </a:endParaRPr>
          </a:p>
        </p:txBody>
      </p:sp>
      <p:sp>
        <p:nvSpPr>
          <p:cNvPr id="4" name="Slide Number Placeholder 3"/>
          <p:cNvSpPr>
            <a:spLocks noGrp="1"/>
          </p:cNvSpPr>
          <p:nvPr>
            <p:ph type="sldNum" sz="quarter" idx="5"/>
          </p:nvPr>
        </p:nvSpPr>
        <p:spPr/>
        <p:txBody>
          <a:bodyPr/>
          <a:lstStyle/>
          <a:p>
            <a:fld id="{44C3781E-2FA7-4F42-9891-11C98051A528}" type="slidenum">
              <a:rPr lang="en-GB" smtClean="0"/>
              <a:t>6</a:t>
            </a:fld>
            <a:endParaRPr lang="en-GB"/>
          </a:p>
        </p:txBody>
      </p:sp>
    </p:spTree>
    <p:extLst>
      <p:ext uri="{BB962C8B-B14F-4D97-AF65-F5344CB8AC3E}">
        <p14:creationId xmlns:p14="http://schemas.microsoft.com/office/powerpoint/2010/main" val="33582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presenter: </a:t>
            </a:r>
            <a:r>
              <a:rPr lang="en-GB" dirty="0"/>
              <a:t>Optional slide to share the video as part of the presentation – you will need internet access to play the video</a:t>
            </a: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9</a:t>
            </a:fld>
            <a:endParaRPr lang="en-US"/>
          </a:p>
        </p:txBody>
      </p:sp>
    </p:spTree>
    <p:extLst>
      <p:ext uri="{BB962C8B-B14F-4D97-AF65-F5344CB8AC3E}">
        <p14:creationId xmlns:p14="http://schemas.microsoft.com/office/powerpoint/2010/main" val="356126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edit this slide to reflect the details for your centre. There may be additional reasons why you have joined the pilot.</a:t>
            </a:r>
          </a:p>
        </p:txBody>
      </p:sp>
      <p:sp>
        <p:nvSpPr>
          <p:cNvPr id="4" name="Slide Number Placeholder 3"/>
          <p:cNvSpPr>
            <a:spLocks noGrp="1"/>
          </p:cNvSpPr>
          <p:nvPr>
            <p:ph type="sldNum" sz="quarter" idx="5"/>
          </p:nvPr>
        </p:nvSpPr>
        <p:spPr/>
        <p:txBody>
          <a:bodyPr/>
          <a:lstStyle/>
          <a:p>
            <a:fld id="{44C3781E-2FA7-4F42-9891-11C98051A528}" type="slidenum">
              <a:rPr lang="en-GB" smtClean="0"/>
              <a:t>10</a:t>
            </a:fld>
            <a:endParaRPr lang="en-GB"/>
          </a:p>
        </p:txBody>
      </p:sp>
    </p:spTree>
    <p:extLst>
      <p:ext uri="{BB962C8B-B14F-4D97-AF65-F5344CB8AC3E}">
        <p14:creationId xmlns:p14="http://schemas.microsoft.com/office/powerpoint/2010/main" val="73025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Ucas.com/apprenticeships is a good place to start their research</a:t>
            </a:r>
          </a:p>
        </p:txBody>
      </p:sp>
      <p:sp>
        <p:nvSpPr>
          <p:cNvPr id="4" name="Slide Number Placeholder 3"/>
          <p:cNvSpPr>
            <a:spLocks noGrp="1"/>
          </p:cNvSpPr>
          <p:nvPr>
            <p:ph type="sldNum" sz="quarter" idx="5"/>
          </p:nvPr>
        </p:nvSpPr>
        <p:spPr/>
        <p:txBody>
          <a:bodyPr/>
          <a:lstStyle/>
          <a:p>
            <a:fld id="{44C3781E-2FA7-4F42-9891-11C98051A528}" type="slidenum">
              <a:rPr lang="en-GB" smtClean="0"/>
              <a:t>12</a:t>
            </a:fld>
            <a:endParaRPr lang="en-GB"/>
          </a:p>
        </p:txBody>
      </p:sp>
    </p:spTree>
    <p:extLst>
      <p:ext uri="{BB962C8B-B14F-4D97-AF65-F5344CB8AC3E}">
        <p14:creationId xmlns:p14="http://schemas.microsoft.com/office/powerpoint/2010/main" val="217820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FFFF00"/>
              </a:solidFill>
              <a:highlight>
                <a:srgbClr val="FFFF00"/>
              </a:highlight>
            </a:endParaRPr>
          </a:p>
          <a:p>
            <a:endParaRPr lang="en-GB">
              <a:solidFill>
                <a:srgbClr val="FFFF00"/>
              </a:solidFill>
              <a:highlight>
                <a:srgbClr val="FFFF00"/>
              </a:highlight>
            </a:endParaRPr>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14</a:t>
            </a:fld>
            <a:endParaRPr lang="en-US"/>
          </a:p>
        </p:txBody>
      </p:sp>
    </p:spTree>
    <p:extLst>
      <p:ext uri="{BB962C8B-B14F-4D97-AF65-F5344CB8AC3E}">
        <p14:creationId xmlns:p14="http://schemas.microsoft.com/office/powerpoint/2010/main" val="1486832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C3DD49AE-E876-4130-BF53-6229B9820536}" type="datetime1">
              <a:rPr lang="en-US" smtClean="0"/>
              <a:t>10/25/2023</a:t>
            </a:fld>
            <a:endParaRPr lang="en-US"/>
          </a:p>
        </p:txBody>
      </p:sp>
      <p:sp>
        <p:nvSpPr>
          <p:cNvPr id="5" name="Slide Number Placeholder 4"/>
          <p:cNvSpPr>
            <a:spLocks noGrp="1"/>
          </p:cNvSpPr>
          <p:nvPr>
            <p:ph type="sldNum" sz="quarter" idx="5"/>
          </p:nvPr>
        </p:nvSpPr>
        <p:spPr/>
        <p:txBody>
          <a:bodyPr/>
          <a:lstStyle/>
          <a:p>
            <a:pPr rtl="0"/>
            <a:fld id="{37A705E3-E620-489D-9973-6221209A4B3B}" type="slidenum">
              <a:rPr lang="en-US" smtClean="0"/>
              <a:t>15</a:t>
            </a:fld>
            <a:endParaRPr lang="en-US"/>
          </a:p>
        </p:txBody>
      </p:sp>
    </p:spTree>
    <p:extLst>
      <p:ext uri="{BB962C8B-B14F-4D97-AF65-F5344CB8AC3E}">
        <p14:creationId xmlns:p14="http://schemas.microsoft.com/office/powerpoint/2010/main" val="144251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531430" y="2"/>
            <a:ext cx="5660571" cy="6857999"/>
          </a:xfrm>
          <a:prstGeom prst="rect">
            <a:avLst/>
          </a:prstGeom>
        </p:spPr>
        <p:txBody>
          <a:bodyPr anchor="t" anchorCtr="0"/>
          <a:lstStyle/>
          <a:p>
            <a:r>
              <a:rPr lang="en-GB"/>
              <a:t>Click icon to add picture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248906" y="2798781"/>
            <a:ext cx="5816857" cy="27435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531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660571" cy="595656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096000" y="942447"/>
            <a:ext cx="5810473" cy="465338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39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BCA9F3-C5E8-6265-F3BF-0B629449B4D5}"/>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9" name="Content Placeholder 2">
            <a:extLst>
              <a:ext uri="{FF2B5EF4-FFF2-40B4-BE49-F238E27FC236}">
                <a16:creationId xmlns:a16="http://schemas.microsoft.com/office/drawing/2014/main" id="{3E46DFBD-7039-CAD7-3589-CC41CF344CEF}"/>
              </a:ext>
            </a:extLst>
          </p:cNvPr>
          <p:cNvSpPr>
            <a:spLocks noGrp="1"/>
          </p:cNvSpPr>
          <p:nvPr>
            <p:ph idx="1"/>
          </p:nvPr>
        </p:nvSpPr>
        <p:spPr>
          <a:xfrm>
            <a:off x="254697" y="2119938"/>
            <a:ext cx="11709901" cy="3430414"/>
          </a:xfrm>
          <a:prstGeom prst="rect">
            <a:avLst/>
          </a:prstGeom>
        </p:spPr>
        <p:txBody>
          <a:bodyPr/>
          <a:lstStyle>
            <a:lvl1pPr>
              <a:buClr>
                <a:schemeClr val="accent3"/>
              </a:buClr>
              <a:defRPr>
                <a:solidFill>
                  <a:srgbClr val="132433"/>
                </a:solidFill>
              </a:defRPr>
            </a:lvl1pPr>
            <a:lvl2pPr>
              <a:buClr>
                <a:schemeClr val="accent3"/>
              </a:buClr>
              <a:defRPr>
                <a:solidFill>
                  <a:srgbClr val="132433"/>
                </a:solidFill>
              </a:defRPr>
            </a:lvl2pPr>
            <a:lvl3pPr>
              <a:buClr>
                <a:schemeClr val="accent3"/>
              </a:buClr>
              <a:defRPr>
                <a:solidFill>
                  <a:srgbClr val="132433"/>
                </a:solidFill>
              </a:defRPr>
            </a:lvl3pPr>
            <a:lvl4pPr>
              <a:buClr>
                <a:schemeClr val="accent3"/>
              </a:buClr>
              <a:defRPr>
                <a:solidFill>
                  <a:srgbClr val="132433"/>
                </a:solidFill>
              </a:defRPr>
            </a:lvl4pPr>
            <a:lvl5pPr>
              <a:buClr>
                <a:schemeClr val="accent3"/>
              </a:buClr>
              <a:defRPr>
                <a:solidFill>
                  <a:srgbClr val="132433"/>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C71C4076-D61D-6D36-3897-5F086C7B4A99}"/>
              </a:ext>
            </a:extLst>
          </p:cNvPr>
          <p:cNvSpPr>
            <a:spLocks noGrp="1"/>
          </p:cNvSpPr>
          <p:nvPr>
            <p:ph type="title" hasCustomPrompt="1"/>
          </p:nvPr>
        </p:nvSpPr>
        <p:spPr>
          <a:xfrm>
            <a:off x="248905" y="1212393"/>
            <a:ext cx="11715693" cy="590694"/>
          </a:xfrm>
          <a:prstGeom prst="rect">
            <a:avLst/>
          </a:prstGeom>
        </p:spPr>
        <p:txBody>
          <a:bodyPr vert="horz" wrap="none" lIns="0" tIns="0" rIns="0" bIns="0" rtlCol="0" anchor="t" anchorCtr="0">
            <a:noAutofit/>
          </a:bodyPr>
          <a:lstStyle>
            <a:lvl1pPr>
              <a:defRPr b="1" i="0" spc="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B40E926E-1D83-53C4-BF6E-E536B4322DE8}"/>
              </a:ext>
            </a:extLst>
          </p:cNvPr>
          <p:cNvPicPr>
            <a:picLocks noChangeAspect="1"/>
          </p:cNvPicPr>
          <p:nvPr userDrawn="1"/>
        </p:nvPicPr>
        <p:blipFill>
          <a:blip r:embed="rId2"/>
          <a:srcRect/>
          <a:stretch/>
        </p:blipFill>
        <p:spPr>
          <a:xfrm>
            <a:off x="10897798" y="297076"/>
            <a:ext cx="1066800" cy="309784"/>
          </a:xfrm>
          <a:prstGeom prst="rect">
            <a:avLst/>
          </a:prstGeom>
        </p:spPr>
      </p:pic>
      <p:sp>
        <p:nvSpPr>
          <p:cNvPr id="15" name="Oval 14">
            <a:extLst>
              <a:ext uri="{FF2B5EF4-FFF2-40B4-BE49-F238E27FC236}">
                <a16:creationId xmlns:a16="http://schemas.microsoft.com/office/drawing/2014/main" id="{F54748D9-0D5A-F991-F64E-02499B74B72C}"/>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D8C6B2D9-9B7F-B385-9759-3703960A726C}"/>
              </a:ext>
            </a:extLst>
          </p:cNvPr>
          <p:cNvPicPr>
            <a:picLocks noChangeAspect="1"/>
          </p:cNvPicPr>
          <p:nvPr userDrawn="1"/>
        </p:nvPicPr>
        <p:blipFill>
          <a:blip r:embed="rId3"/>
          <a:stretch>
            <a:fillRect/>
          </a:stretch>
        </p:blipFill>
        <p:spPr>
          <a:xfrm>
            <a:off x="227403" y="223670"/>
            <a:ext cx="1158934" cy="700492"/>
          </a:xfrm>
          <a:prstGeom prst="rect">
            <a:avLst/>
          </a:prstGeom>
        </p:spPr>
      </p:pic>
      <p:sp>
        <p:nvSpPr>
          <p:cNvPr id="17" name="TextBox 16">
            <a:extLst>
              <a:ext uri="{FF2B5EF4-FFF2-40B4-BE49-F238E27FC236}">
                <a16:creationId xmlns:a16="http://schemas.microsoft.com/office/drawing/2014/main" id="{B4D223B3-CACC-A649-F34F-A93C2FA88BF7}"/>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8556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660571" cy="595656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096000" y="942447"/>
            <a:ext cx="5810473" cy="465338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5308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192000" cy="594491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414786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04573" y="2120391"/>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04573"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262676" y="6089052"/>
            <a:ext cx="1614714" cy="627193"/>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3"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262676" y="6089052"/>
            <a:ext cx="1614714" cy="627193"/>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65B50A7-D730-F513-2A33-8D52E43CD12B}"/>
              </a:ext>
            </a:extLst>
          </p:cNvPr>
          <p:cNvSpPr/>
          <p:nvPr userDrawn="1"/>
        </p:nvSpPr>
        <p:spPr>
          <a:xfrm>
            <a:off x="11498494"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5858668A-CB7F-2DE5-F936-9E7819181E21}"/>
              </a:ext>
            </a:extLst>
          </p:cNvPr>
          <p:cNvPicPr>
            <a:picLocks noChangeAspect="1"/>
          </p:cNvPicPr>
          <p:nvPr userDrawn="1"/>
        </p:nvPicPr>
        <p:blipFill>
          <a:blip r:embed="rId2"/>
          <a:stretch>
            <a:fillRect/>
          </a:stretch>
        </p:blipFill>
        <p:spPr>
          <a:xfrm>
            <a:off x="388673" y="5761305"/>
            <a:ext cx="2082678" cy="808960"/>
          </a:xfrm>
          <a:prstGeom prst="rect">
            <a:avLst/>
          </a:prstGeom>
        </p:spPr>
      </p:pic>
    </p:spTree>
    <p:extLst>
      <p:ext uri="{BB962C8B-B14F-4D97-AF65-F5344CB8AC3E}">
        <p14:creationId xmlns:p14="http://schemas.microsoft.com/office/powerpoint/2010/main" val="185304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6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80226" cy="3430414"/>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8022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12BCA9F3-C5E8-6265-F3BF-0B629449B4D5}"/>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9" name="Oval 8">
            <a:extLst>
              <a:ext uri="{FF2B5EF4-FFF2-40B4-BE49-F238E27FC236}">
                <a16:creationId xmlns:a16="http://schemas.microsoft.com/office/drawing/2014/main" id="{54182D08-E4B8-CE59-BC13-B8949596C7BB}"/>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75F2A058-745D-E1EE-B492-10030B58C8BF}"/>
              </a:ext>
            </a:extLst>
          </p:cNvPr>
          <p:cNvPicPr>
            <a:picLocks noChangeAspect="1"/>
          </p:cNvPicPr>
          <p:nvPr userDrawn="1"/>
        </p:nvPicPr>
        <p:blipFill>
          <a:blip r:embed="rId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193080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sp>
        <p:nvSpPr>
          <p:cNvPr id="3" name="Oval 2">
            <a:extLst>
              <a:ext uri="{FF2B5EF4-FFF2-40B4-BE49-F238E27FC236}">
                <a16:creationId xmlns:a16="http://schemas.microsoft.com/office/drawing/2014/main" id="{498F6E92-606C-44A3-F0D9-F7CC0D732A8D}"/>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4" name="Picture 3" descr="Department for Education (DfE) and UCAS partnership logo">
            <a:extLst>
              <a:ext uri="{FF2B5EF4-FFF2-40B4-BE49-F238E27FC236}">
                <a16:creationId xmlns:a16="http://schemas.microsoft.com/office/drawing/2014/main" id="{3B908D0C-98D2-0D74-297B-4932884A6EBA}"/>
              </a:ext>
            </a:extLst>
          </p:cNvPr>
          <p:cNvPicPr>
            <a:picLocks noChangeAspect="1"/>
          </p:cNvPicPr>
          <p:nvPr userDrawn="1"/>
        </p:nvPicPr>
        <p:blipFill>
          <a:blip r:embed="rId2"/>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114074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7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3" name="Oval 2">
            <a:extLst>
              <a:ext uri="{FF2B5EF4-FFF2-40B4-BE49-F238E27FC236}">
                <a16:creationId xmlns:a16="http://schemas.microsoft.com/office/drawing/2014/main" id="{5E7BBD01-E2B0-93AD-07EF-8963D5A7C7F2}"/>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B66E13F2-5C2B-F816-8CFE-F536E9B0A4FD}"/>
              </a:ext>
            </a:extLst>
          </p:cNvPr>
          <p:cNvPicPr>
            <a:picLocks noChangeAspect="1"/>
          </p:cNvPicPr>
          <p:nvPr userDrawn="1"/>
        </p:nvPicPr>
        <p:blipFill>
          <a:blip r:embed="rId2"/>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390714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8" name="Oval 7">
            <a:extLst>
              <a:ext uri="{FF2B5EF4-FFF2-40B4-BE49-F238E27FC236}">
                <a16:creationId xmlns:a16="http://schemas.microsoft.com/office/drawing/2014/main" id="{675845C2-1883-4B0A-935C-AF2157BE6F95}"/>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9" name="Picture 8" descr="Department for Education (DfE) and UCAS partnership logo">
            <a:extLst>
              <a:ext uri="{FF2B5EF4-FFF2-40B4-BE49-F238E27FC236}">
                <a16:creationId xmlns:a16="http://schemas.microsoft.com/office/drawing/2014/main" id="{83B8501D-8A43-E7CA-2E8F-3F712FE5D08B}"/>
              </a:ext>
            </a:extLst>
          </p:cNvPr>
          <p:cNvPicPr>
            <a:picLocks noChangeAspect="1"/>
          </p:cNvPicPr>
          <p:nvPr userDrawn="1"/>
        </p:nvPicPr>
        <p:blipFill>
          <a:blip r:embed="rId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253689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72236" cy="3430414"/>
          </a:xfrm>
          <a:prstGeom prst="rect">
            <a:avLst/>
          </a:prstGeom>
        </p:spPr>
        <p:txBody>
          <a:bodyPr/>
          <a:lstStyle>
            <a:lvl1pPr>
              <a:buClr>
                <a:srgbClr val="812990"/>
              </a:buClr>
              <a:defRPr>
                <a:solidFill>
                  <a:srgbClr val="132433"/>
                </a:solidFill>
              </a:defRPr>
            </a:lvl1pPr>
            <a:lvl2pPr>
              <a:buClr>
                <a:srgbClr val="812990"/>
              </a:buClr>
              <a:defRPr>
                <a:solidFill>
                  <a:srgbClr val="132433"/>
                </a:solidFill>
              </a:defRPr>
            </a:lvl2pPr>
            <a:lvl3pPr>
              <a:buClr>
                <a:srgbClr val="812990"/>
              </a:buClr>
              <a:defRPr>
                <a:solidFill>
                  <a:srgbClr val="132433"/>
                </a:solidFill>
              </a:defRPr>
            </a:lvl3pPr>
            <a:lvl4pPr>
              <a:buClr>
                <a:srgbClr val="812990"/>
              </a:buClr>
              <a:defRPr>
                <a:solidFill>
                  <a:srgbClr val="132433"/>
                </a:solidFill>
              </a:defRPr>
            </a:lvl4pPr>
            <a:lvl5pPr>
              <a:buClr>
                <a:srgbClr val="812990"/>
              </a:buClr>
              <a:defRPr>
                <a:solidFill>
                  <a:srgbClr val="132433"/>
                </a:solidFill>
              </a:defRPr>
            </a:lvl5pPr>
            <a:lvl6pPr>
              <a:buClr>
                <a:srgbClr val="812990"/>
              </a:buClr>
              <a:defRPr>
                <a:solidFill>
                  <a:srgbClr val="132433"/>
                </a:solidFill>
              </a:defRPr>
            </a:lvl6pPr>
            <a:lvl7pPr>
              <a:buClr>
                <a:srgbClr val="812990"/>
              </a:buClr>
              <a:defRPr>
                <a:solidFill>
                  <a:srgbClr val="132433"/>
                </a:solidFill>
              </a:defRPr>
            </a:lvl7pPr>
            <a:lvl8pPr>
              <a:buClr>
                <a:srgbClr val="812990"/>
              </a:buClr>
              <a:defRPr>
                <a:solidFill>
                  <a:srgbClr val="132433"/>
                </a:solidFill>
              </a:defRPr>
            </a:lvl8pPr>
            <a:lvl9pPr>
              <a:buClr>
                <a:srgbClr val="81299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7223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980F0EDE-E264-0D0D-BE80-3D131E9E0613}"/>
              </a:ext>
            </a:extLst>
          </p:cNvPr>
          <p:cNvSpPr/>
          <p:nvPr userDrawn="1"/>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9" name="Oval 8">
            <a:extLst>
              <a:ext uri="{FF2B5EF4-FFF2-40B4-BE49-F238E27FC236}">
                <a16:creationId xmlns:a16="http://schemas.microsoft.com/office/drawing/2014/main" id="{88ACD629-B8CF-B0DA-F755-59FC66B4D57D}"/>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1" name="Picture 10" descr="Department for Education (DfE) and UCAS partnership logo">
            <a:extLst>
              <a:ext uri="{FF2B5EF4-FFF2-40B4-BE49-F238E27FC236}">
                <a16:creationId xmlns:a16="http://schemas.microsoft.com/office/drawing/2014/main" id="{CFE92105-7F07-223A-4C83-29E26AE064DF}"/>
              </a:ext>
            </a:extLst>
          </p:cNvPr>
          <p:cNvPicPr>
            <a:picLocks noChangeAspect="1"/>
          </p:cNvPicPr>
          <p:nvPr userDrawn="1"/>
        </p:nvPicPr>
        <p:blipFill>
          <a:blip r:embed="rId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93817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4" name="Title Placeholder 1">
            <a:extLst>
              <a:ext uri="{FF2B5EF4-FFF2-40B4-BE49-F238E27FC236}">
                <a16:creationId xmlns:a16="http://schemas.microsoft.com/office/drawing/2014/main" id="{CD13B5CA-FC8F-E596-2348-8C4964DAD51E}"/>
              </a:ext>
            </a:extLst>
          </p:cNvPr>
          <p:cNvSpPr>
            <a:spLocks noGrp="1"/>
          </p:cNvSpPr>
          <p:nvPr>
            <p:ph type="title" hasCustomPrompt="1"/>
          </p:nvPr>
        </p:nvSpPr>
        <p:spPr>
          <a:xfrm>
            <a:off x="404572" y="466008"/>
            <a:ext cx="5660572"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405191" y="2188209"/>
            <a:ext cx="5660571" cy="335414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933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rgbClr val="13243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11498494"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747799-554E-ED58-6004-451B7DF8827F}"/>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Department for Education (DfE) and UCAS partnership logo">
            <a:extLst>
              <a:ext uri="{FF2B5EF4-FFF2-40B4-BE49-F238E27FC236}">
                <a16:creationId xmlns:a16="http://schemas.microsoft.com/office/drawing/2014/main" id="{BF5F96D1-A00C-ECE8-F5CA-0EC42D0B017B}"/>
              </a:ext>
            </a:extLst>
          </p:cNvPr>
          <p:cNvPicPr>
            <a:picLocks noChangeAspect="1"/>
          </p:cNvPicPr>
          <p:nvPr userDrawn="1"/>
        </p:nvPicPr>
        <p:blipFill>
          <a:blip r:embed="rId2"/>
          <a:stretch>
            <a:fillRect/>
          </a:stretch>
        </p:blipFill>
        <p:spPr>
          <a:xfrm>
            <a:off x="388673" y="5761305"/>
            <a:ext cx="2082678" cy="808960"/>
          </a:xfrm>
          <a:prstGeom prst="rect">
            <a:avLst/>
          </a:prstGeom>
        </p:spPr>
      </p:pic>
    </p:spTree>
    <p:extLst>
      <p:ext uri="{BB962C8B-B14F-4D97-AF65-F5344CB8AC3E}">
        <p14:creationId xmlns:p14="http://schemas.microsoft.com/office/powerpoint/2010/main" val="3051694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12"/>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13"/>
          <a:stretch>
            <a:fillRect/>
          </a:stretch>
        </p:blipFill>
        <p:spPr>
          <a:xfrm>
            <a:off x="10262676" y="6089051"/>
            <a:ext cx="1614714" cy="627193"/>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4018" r:id="rId1"/>
    <p:sldLayoutId id="2147483957" r:id="rId2"/>
    <p:sldLayoutId id="2147483980" r:id="rId3"/>
    <p:sldLayoutId id="2147483990" r:id="rId4"/>
    <p:sldLayoutId id="2147483997" r:id="rId5"/>
    <p:sldLayoutId id="2147484001" r:id="rId6"/>
    <p:sldLayoutId id="2147483978" r:id="rId7"/>
    <p:sldLayoutId id="2147484005" r:id="rId8"/>
    <p:sldLayoutId id="2147483952" r:id="rId9"/>
    <p:sldLayoutId id="2147484023" r:id="rId10"/>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6" userDrawn="1">
          <p15:clr>
            <a:srgbClr val="F26B43"/>
          </p15:clr>
        </p15:guide>
        <p15:guide id="5" orient="horz" pos="1374" userDrawn="1">
          <p15:clr>
            <a:srgbClr val="F26B43"/>
          </p15:clr>
        </p15:guide>
        <p15:guide id="7" pos="241" userDrawn="1">
          <p15:clr>
            <a:srgbClr val="F26B43"/>
          </p15:clr>
        </p15:guide>
        <p15:guide id="8" pos="7439" userDrawn="1">
          <p15:clr>
            <a:srgbClr val="F26B43"/>
          </p15:clr>
        </p15:guide>
        <p15:guide id="9" orient="horz" pos="40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4"/>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252BC079-2553-9EFB-B9FC-284C04139EED}"/>
              </a:ext>
            </a:extLst>
          </p:cNvPr>
          <p:cNvPicPr>
            <a:picLocks noChangeAspect="1"/>
          </p:cNvPicPr>
          <p:nvPr userDrawn="1"/>
        </p:nvPicPr>
        <p:blipFill>
          <a:blip r:embed="rId5"/>
          <a:srcRect/>
          <a:stretch/>
        </p:blipFill>
        <p:spPr>
          <a:xfrm>
            <a:off x="10897798" y="297076"/>
            <a:ext cx="1066800" cy="309784"/>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398996B1-C7A7-8D8A-C295-453FDD4721DF}"/>
              </a:ext>
            </a:extLst>
          </p:cNvPr>
          <p:cNvPicPr>
            <a:picLocks noChangeAspect="1"/>
          </p:cNvPicPr>
          <p:nvPr userDrawn="1"/>
        </p:nvPicPr>
        <p:blipFill>
          <a:blip r:embed="rId6"/>
          <a:stretch>
            <a:fillRect/>
          </a:stretch>
        </p:blipFill>
        <p:spPr>
          <a:xfrm>
            <a:off x="227403" y="223670"/>
            <a:ext cx="1158934" cy="700492"/>
          </a:xfrm>
          <a:prstGeom prst="rect">
            <a:avLst/>
          </a:prstGeom>
        </p:spPr>
      </p:pic>
      <p:sp>
        <p:nvSpPr>
          <p:cNvPr id="14" name="TextBox 13">
            <a:extLst>
              <a:ext uri="{FF2B5EF4-FFF2-40B4-BE49-F238E27FC236}">
                <a16:creationId xmlns:a16="http://schemas.microsoft.com/office/drawing/2014/main" id="{E273E045-B473-25F2-3AF3-401F7A3F3C99}"/>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11930037"/>
      </p:ext>
    </p:extLst>
  </p:cSld>
  <p:clrMap bg1="lt1" tx1="dk1" bg2="lt2" tx2="dk2" accent1="accent1" accent2="accent2" accent3="accent3" accent4="accent4" accent5="accent5" accent6="accent6" hlink="hlink" folHlink="folHlink"/>
  <p:sldLayoutIdLst>
    <p:sldLayoutId id="2147483695" r:id="rId1"/>
    <p:sldLayoutId id="2147483723" r:id="rId2"/>
  </p:sldLayoutIdLst>
  <p:hf hdr="0"/>
  <p:txStyles>
    <p:title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28556" indent="-228556" algn="l" defTabSz="914222" rtl="0" eaLnBrk="1" latinLnBrk="0" hangingPunct="1">
        <a:lnSpc>
          <a:spcPct val="100000"/>
        </a:lnSpc>
        <a:spcBef>
          <a:spcPts val="1000"/>
        </a:spcBef>
        <a:buClr>
          <a:schemeClr val="tx1"/>
        </a:buClr>
        <a:buFont typeface="Wingdings" pitchFamily="2" charset="2"/>
        <a:buChar char="§"/>
        <a:defRPr sz="27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667" indent="-228556" algn="l" defTabSz="914222" rtl="0" eaLnBrk="1" latinLnBrk="0" hangingPunct="1">
        <a:lnSpc>
          <a:spcPct val="100000"/>
        </a:lnSpc>
        <a:spcBef>
          <a:spcPts val="500"/>
        </a:spcBef>
        <a:buClr>
          <a:schemeClr val="tx1"/>
        </a:buClr>
        <a:buFont typeface="Wingdings" pitchFamily="2" charset="2"/>
        <a:buChar char="§"/>
        <a:defRPr sz="23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2778" indent="-228556" algn="l" defTabSz="914222"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599889"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000"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111"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222"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428333"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3885445"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1"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3"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6" algn="l" defTabSz="914222" rtl="0" eaLnBrk="1" latinLnBrk="0" hangingPunct="1">
        <a:defRPr sz="1800" kern="1200">
          <a:solidFill>
            <a:schemeClr val="tx1"/>
          </a:solidFill>
          <a:latin typeface="+mn-lt"/>
          <a:ea typeface="+mn-ea"/>
          <a:cs typeface="+mn-cs"/>
        </a:defRPr>
      </a:lvl6pPr>
      <a:lvl7pPr marL="2742667" algn="l" defTabSz="914222" rtl="0" eaLnBrk="1" latinLnBrk="0" hangingPunct="1">
        <a:defRPr sz="1800" kern="1200">
          <a:solidFill>
            <a:schemeClr val="tx1"/>
          </a:solidFill>
          <a:latin typeface="+mn-lt"/>
          <a:ea typeface="+mn-ea"/>
          <a:cs typeface="+mn-cs"/>
        </a:defRPr>
      </a:lvl7pPr>
      <a:lvl8pPr marL="3199778" algn="l" defTabSz="914222" rtl="0" eaLnBrk="1" latinLnBrk="0" hangingPunct="1">
        <a:defRPr sz="1800" kern="1200">
          <a:solidFill>
            <a:schemeClr val="tx1"/>
          </a:solidFill>
          <a:latin typeface="+mn-lt"/>
          <a:ea typeface="+mn-ea"/>
          <a:cs typeface="+mn-cs"/>
        </a:defRPr>
      </a:lvl8pPr>
      <a:lvl9pPr marL="3656889" algn="l" defTabSz="91422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3"/>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descr="UCAS Logo">
            <a:extLst>
              <a:ext uri="{FF2B5EF4-FFF2-40B4-BE49-F238E27FC236}">
                <a16:creationId xmlns:a16="http://schemas.microsoft.com/office/drawing/2014/main" id="{252BC079-2553-9EFB-B9FC-284C04139EED}"/>
              </a:ext>
            </a:extLst>
          </p:cNvPr>
          <p:cNvPicPr>
            <a:picLocks noChangeAspect="1"/>
          </p:cNvPicPr>
          <p:nvPr userDrawn="1"/>
        </p:nvPicPr>
        <p:blipFill>
          <a:blip r:embed="rId4"/>
          <a:srcRect/>
          <a:stretch/>
        </p:blipFill>
        <p:spPr>
          <a:xfrm>
            <a:off x="10897798" y="297076"/>
            <a:ext cx="1066800" cy="309784"/>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11496156"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3" name="Picture 12" descr="Department for Education (DfE) Logo">
            <a:extLst>
              <a:ext uri="{FF2B5EF4-FFF2-40B4-BE49-F238E27FC236}">
                <a16:creationId xmlns:a16="http://schemas.microsoft.com/office/drawing/2014/main" id="{398996B1-C7A7-8D8A-C295-453FDD4721DF}"/>
              </a:ext>
            </a:extLst>
          </p:cNvPr>
          <p:cNvPicPr>
            <a:picLocks noChangeAspect="1"/>
          </p:cNvPicPr>
          <p:nvPr userDrawn="1"/>
        </p:nvPicPr>
        <p:blipFill>
          <a:blip r:embed="rId5"/>
          <a:stretch>
            <a:fillRect/>
          </a:stretch>
        </p:blipFill>
        <p:spPr>
          <a:xfrm>
            <a:off x="227403" y="223670"/>
            <a:ext cx="1158934" cy="700492"/>
          </a:xfrm>
          <a:prstGeom prst="rect">
            <a:avLst/>
          </a:prstGeom>
        </p:spPr>
      </p:pic>
      <p:sp>
        <p:nvSpPr>
          <p:cNvPr id="14" name="TextBox 13">
            <a:extLst>
              <a:ext uri="{FF2B5EF4-FFF2-40B4-BE49-F238E27FC236}">
                <a16:creationId xmlns:a16="http://schemas.microsoft.com/office/drawing/2014/main" id="{E273E045-B473-25F2-3AF3-401F7A3F3C99}"/>
              </a:ext>
            </a:extLst>
          </p:cNvPr>
          <p:cNvSpPr txBox="1"/>
          <p:nvPr userDrawn="1"/>
        </p:nvSpPr>
        <p:spPr>
          <a:xfrm>
            <a:off x="314610" y="6292303"/>
            <a:ext cx="6291161" cy="268215"/>
          </a:xfrm>
          <a:prstGeom prst="rect">
            <a:avLst/>
          </a:prstGeom>
          <a:no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kumimoji="0" lang="en-US" sz="1143"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The DfE/UCAS Apprenticeship Pilot</a:t>
            </a:r>
            <a:endParaRPr kumimoji="0" lang="en-US" sz="1143"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3837" r:id="rId1"/>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6" userDrawn="1">
          <p15:clr>
            <a:srgbClr val="F26B43"/>
          </p15:clr>
        </p15:guide>
        <p15:guide id="5" orient="horz" pos="1374" userDrawn="1">
          <p15:clr>
            <a:srgbClr val="F26B43"/>
          </p15:clr>
        </p15:guide>
        <p15:guide id="7" pos="241" userDrawn="1">
          <p15:clr>
            <a:srgbClr val="F26B43"/>
          </p15:clr>
        </p15:guide>
        <p15:guide id="8" pos="7439" userDrawn="1">
          <p15:clr>
            <a:srgbClr val="F26B43"/>
          </p15:clr>
        </p15:guide>
        <p15:guide id="9" orient="horz" pos="40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4"/>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sp>
        <p:nvSpPr>
          <p:cNvPr id="10" name="Oval 9">
            <a:extLst>
              <a:ext uri="{FF2B5EF4-FFF2-40B4-BE49-F238E27FC236}">
                <a16:creationId xmlns:a16="http://schemas.microsoft.com/office/drawing/2014/main" id="{1724D7C2-46F3-8BB8-FCF9-390369419160}"/>
              </a:ext>
            </a:extLst>
          </p:cNvPr>
          <p:cNvSpPr/>
          <p:nvPr userDrawn="1"/>
        </p:nvSpPr>
        <p:spPr>
          <a:xfrm>
            <a:off x="227402"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56" tIns="68556" rIns="68556" bIns="68556"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6" name="Picture 5" descr="Department for Education (DfE) and UCAS partnership logo">
            <a:extLst>
              <a:ext uri="{FF2B5EF4-FFF2-40B4-BE49-F238E27FC236}">
                <a16:creationId xmlns:a16="http://schemas.microsoft.com/office/drawing/2014/main" id="{864A2D37-CC17-F128-CE6C-9BDD2FA9E2C7}"/>
              </a:ext>
            </a:extLst>
          </p:cNvPr>
          <p:cNvPicPr>
            <a:picLocks noChangeAspect="1"/>
          </p:cNvPicPr>
          <p:nvPr userDrawn="1"/>
        </p:nvPicPr>
        <p:blipFill>
          <a:blip r:embed="rId5"/>
          <a:stretch>
            <a:fillRect/>
          </a:stretch>
        </p:blipFill>
        <p:spPr>
          <a:xfrm>
            <a:off x="10262676" y="6089052"/>
            <a:ext cx="1614714" cy="627193"/>
          </a:xfrm>
          <a:prstGeom prst="rect">
            <a:avLst/>
          </a:prstGeom>
        </p:spPr>
      </p:pic>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4021" r:id="rId1"/>
    <p:sldLayoutId id="2147484020" r:id="rId2"/>
  </p:sldLayoutIdLst>
  <p:hf hdr="0"/>
  <p:txStyles>
    <p:title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28556" indent="-228556" algn="l" defTabSz="914222" rtl="0" eaLnBrk="1" latinLnBrk="0" hangingPunct="1">
        <a:lnSpc>
          <a:spcPct val="100000"/>
        </a:lnSpc>
        <a:spcBef>
          <a:spcPts val="1000"/>
        </a:spcBef>
        <a:buClr>
          <a:schemeClr val="tx1"/>
        </a:buClr>
        <a:buFont typeface="Wingdings" pitchFamily="2" charset="2"/>
        <a:buChar char="§"/>
        <a:defRPr sz="27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667" indent="-228556" algn="l" defTabSz="914222" rtl="0" eaLnBrk="1" latinLnBrk="0" hangingPunct="1">
        <a:lnSpc>
          <a:spcPct val="100000"/>
        </a:lnSpc>
        <a:spcBef>
          <a:spcPts val="500"/>
        </a:spcBef>
        <a:buClr>
          <a:schemeClr val="tx1"/>
        </a:buClr>
        <a:buFont typeface="Wingdings" pitchFamily="2" charset="2"/>
        <a:buChar char="§"/>
        <a:defRPr sz="23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2778" indent="-228556" algn="l" defTabSz="914222"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599889"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000"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111"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222"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428333"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3885445"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1"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3"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6" algn="l" defTabSz="914222" rtl="0" eaLnBrk="1" latinLnBrk="0" hangingPunct="1">
        <a:defRPr sz="1800" kern="1200">
          <a:solidFill>
            <a:schemeClr val="tx1"/>
          </a:solidFill>
          <a:latin typeface="+mn-lt"/>
          <a:ea typeface="+mn-ea"/>
          <a:cs typeface="+mn-cs"/>
        </a:defRPr>
      </a:lvl6pPr>
      <a:lvl7pPr marL="2742667" algn="l" defTabSz="914222" rtl="0" eaLnBrk="1" latinLnBrk="0" hangingPunct="1">
        <a:defRPr sz="1800" kern="1200">
          <a:solidFill>
            <a:schemeClr val="tx1"/>
          </a:solidFill>
          <a:latin typeface="+mn-lt"/>
          <a:ea typeface="+mn-ea"/>
          <a:cs typeface="+mn-cs"/>
        </a:defRPr>
      </a:lvl7pPr>
      <a:lvl8pPr marL="3199778" algn="l" defTabSz="914222" rtl="0" eaLnBrk="1" latinLnBrk="0" hangingPunct="1">
        <a:defRPr sz="1800" kern="1200">
          <a:solidFill>
            <a:schemeClr val="tx1"/>
          </a:solidFill>
          <a:latin typeface="+mn-lt"/>
          <a:ea typeface="+mn-ea"/>
          <a:cs typeface="+mn-cs"/>
        </a:defRPr>
      </a:lvl8pPr>
      <a:lvl9pPr marL="3656889" algn="l" defTabSz="91422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6" userDrawn="1">
          <p15:clr>
            <a:srgbClr val="F26B43"/>
          </p15:clr>
        </p15:guide>
        <p15:guide id="5" orient="horz" pos="1374" userDrawn="1">
          <p15:clr>
            <a:srgbClr val="F26B43"/>
          </p15:clr>
        </p15:guide>
        <p15:guide id="7" pos="241" userDrawn="1">
          <p15:clr>
            <a:srgbClr val="F26B43"/>
          </p15:clr>
        </p15:guide>
        <p15:guide id="8" pos="7439" userDrawn="1">
          <p15:clr>
            <a:srgbClr val="F26B43"/>
          </p15:clr>
        </p15:guide>
        <p15:guide id="9" orient="horz" pos="40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ucasonline-my.sharepoint.com/personal/k_allebone_ucas_ac_uk/_layouts/15/stream.aspx?id=/personal/k_allebone_ucas_ac_uk/Documents/Microsoft%20Teams%20Chat%20Files/Early%20Connect%20DfE%20v4.mp4&amp;nav=eyJwbGF5YmFja09wdGlvbnMiOnsic3RhcnRUaW1lSW5TZWNvbmRzIjowLjgxMTkxNH19&amp;referrer=StreamWebApp.Web&amp;referrerScenario=AddressBarCopied.view"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8384-C112-4450-8B7B-A852D7130959}"/>
              </a:ext>
            </a:extLst>
          </p:cNvPr>
          <p:cNvSpPr>
            <a:spLocks noGrp="1"/>
          </p:cNvSpPr>
          <p:nvPr>
            <p:ph type="ctrTitle"/>
          </p:nvPr>
        </p:nvSpPr>
        <p:spPr>
          <a:xfrm>
            <a:off x="388673" y="1250439"/>
            <a:ext cx="4201082" cy="2742857"/>
          </a:xfrm>
        </p:spPr>
        <p:txBody>
          <a:bodyPr anchor="b">
            <a:normAutofit fontScale="90000"/>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600" dirty="0">
                <a:solidFill>
                  <a:schemeClr val="bg1"/>
                </a:solidFill>
                <a:latin typeface="Oswald Medium" panose="00000600000000000000" pitchFamily="2" charset="0"/>
              </a:rPr>
              <a:t>Introducing apprenticeships with Early Connect</a:t>
            </a:r>
          </a:p>
        </p:txBody>
      </p:sp>
      <p:pic>
        <p:nvPicPr>
          <p:cNvPr id="6" name="Picture Placeholder 5" descr="A person and person walking down a hallway&#10;&#10;Description automatically generated">
            <a:extLst>
              <a:ext uri="{FF2B5EF4-FFF2-40B4-BE49-F238E27FC236}">
                <a16:creationId xmlns:a16="http://schemas.microsoft.com/office/drawing/2014/main" id="{2352CD96-5F09-79A3-342F-B69731B39E6D}"/>
              </a:ext>
            </a:extLst>
          </p:cNvPr>
          <p:cNvPicPr>
            <a:picLocks noGrp="1" noChangeAspect="1"/>
          </p:cNvPicPr>
          <p:nvPr>
            <p:ph type="pic" sz="quarter" idx="10"/>
          </p:nvPr>
        </p:nvPicPr>
        <p:blipFill rotWithShape="1">
          <a:blip r:embed="rId2"/>
          <a:srcRect l="19193" t="13213" r="24184" b="2353"/>
          <a:stretch/>
        </p:blipFill>
        <p:spPr>
          <a:xfrm>
            <a:off x="5407915" y="-21746"/>
            <a:ext cx="6784086" cy="6878990"/>
          </a:xfrm>
          <a:noFill/>
        </p:spPr>
      </p:pic>
      <p:sp>
        <p:nvSpPr>
          <p:cNvPr id="3" name="Subtitle 2">
            <a:extLst>
              <a:ext uri="{FF2B5EF4-FFF2-40B4-BE49-F238E27FC236}">
                <a16:creationId xmlns:a16="http://schemas.microsoft.com/office/drawing/2014/main" id="{A0C7C59E-FE3B-9C2A-6E74-FA7029A79CA4}"/>
              </a:ext>
            </a:extLst>
          </p:cNvPr>
          <p:cNvSpPr>
            <a:spLocks noGrp="1"/>
          </p:cNvSpPr>
          <p:nvPr>
            <p:ph type="subTitle" idx="1"/>
          </p:nvPr>
        </p:nvSpPr>
        <p:spPr>
          <a:xfrm>
            <a:off x="388673" y="4597980"/>
            <a:ext cx="3616487" cy="787400"/>
          </a:xfrm>
        </p:spPr>
        <p:txBody>
          <a:bodyPr>
            <a:normAutofit fontScale="77500" lnSpcReduction="20000"/>
          </a:bodyPr>
          <a:lstStyle/>
          <a:p>
            <a:r>
              <a:rPr lang="en-GB" dirty="0"/>
              <a:t>Update for parents, guardians and carers to help them support a young person in finding apprenticeship and career opportunities.</a:t>
            </a:r>
          </a:p>
        </p:txBody>
      </p:sp>
    </p:spTree>
    <p:extLst>
      <p:ext uri="{BB962C8B-B14F-4D97-AF65-F5344CB8AC3E}">
        <p14:creationId xmlns:p14="http://schemas.microsoft.com/office/powerpoint/2010/main" val="387305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AC50A64-61EE-AE93-83B0-F2EB0C6062E2}"/>
              </a:ext>
            </a:extLst>
          </p:cNvPr>
          <p:cNvPicPr>
            <a:picLocks noGrp="1" noChangeAspect="1"/>
          </p:cNvPicPr>
          <p:nvPr>
            <p:ph type="pic" sz="quarter" idx="10"/>
          </p:nvPr>
        </p:nvPicPr>
        <p:blipFill rotWithShape="1">
          <a:blip r:embed="rId3"/>
          <a:srcRect l="14374" r="6594"/>
          <a:stretch/>
        </p:blipFill>
        <p:spPr>
          <a:xfrm>
            <a:off x="7038753" y="0"/>
            <a:ext cx="5153247" cy="6858000"/>
          </a:xfrm>
          <a:prstGeom prst="rect">
            <a:avLst/>
          </a:prstGeom>
        </p:spPr>
      </p:pic>
      <p:sp>
        <p:nvSpPr>
          <p:cNvPr id="3" name="Title 2">
            <a:extLst>
              <a:ext uri="{FF2B5EF4-FFF2-40B4-BE49-F238E27FC236}">
                <a16:creationId xmlns:a16="http://schemas.microsoft.com/office/drawing/2014/main" id="{12192F95-0623-75A9-AC6D-5572D400B048}"/>
              </a:ext>
            </a:extLst>
          </p:cNvPr>
          <p:cNvSpPr>
            <a:spLocks noGrp="1"/>
          </p:cNvSpPr>
          <p:nvPr>
            <p:ph type="title"/>
          </p:nvPr>
        </p:nvSpPr>
        <p:spPr>
          <a:xfrm>
            <a:off x="369061" y="297332"/>
            <a:ext cx="5660572" cy="1327329"/>
          </a:xfrm>
        </p:spPr>
        <p:txBody>
          <a:bodyPr/>
          <a:lstStyle/>
          <a:p>
            <a:r>
              <a:rPr lang="en-GB" sz="4800" dirty="0"/>
              <a:t>Why has your *school/college </a:t>
            </a:r>
            <a:br>
              <a:rPr lang="en-GB" sz="4800" dirty="0"/>
            </a:br>
            <a:r>
              <a:rPr lang="en-GB" sz="4800" dirty="0"/>
              <a:t>signed up?</a:t>
            </a:r>
          </a:p>
        </p:txBody>
      </p:sp>
      <p:sp>
        <p:nvSpPr>
          <p:cNvPr id="4" name="Text Placeholder 3">
            <a:extLst>
              <a:ext uri="{FF2B5EF4-FFF2-40B4-BE49-F238E27FC236}">
                <a16:creationId xmlns:a16="http://schemas.microsoft.com/office/drawing/2014/main" id="{25F66DFB-2649-4A65-7E3C-2B841F7B811A}"/>
              </a:ext>
            </a:extLst>
          </p:cNvPr>
          <p:cNvSpPr>
            <a:spLocks noGrp="1"/>
          </p:cNvSpPr>
          <p:nvPr>
            <p:ph type="body" sz="quarter" idx="11"/>
          </p:nvPr>
        </p:nvSpPr>
        <p:spPr>
          <a:xfrm>
            <a:off x="254808" y="1793337"/>
            <a:ext cx="6119359" cy="3354144"/>
          </a:xfrm>
        </p:spPr>
        <p:txBody>
          <a:bodyPr/>
          <a:lstStyle/>
          <a:p>
            <a:pPr marL="457200" indent="-457200">
              <a:buClr>
                <a:srgbClr val="ED2881"/>
              </a:buClr>
              <a:buFont typeface="Wingdings" panose="05000000000000000000" pitchFamily="2" charset="2"/>
              <a:buChar char="§"/>
            </a:pPr>
            <a:r>
              <a:rPr lang="en-GB" sz="2400" dirty="0">
                <a:solidFill>
                  <a:srgbClr val="333333"/>
                </a:solidFill>
              </a:rPr>
              <a:t>To</a:t>
            </a:r>
            <a:r>
              <a:rPr lang="en-GB" sz="2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 equip ourselves with the best possible tools, resources and knowledge to support </a:t>
            </a:r>
            <a:r>
              <a:rPr lang="en-GB" sz="24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your child </a:t>
            </a:r>
            <a:r>
              <a:rPr lang="en-GB" sz="2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when considering their next steps.</a:t>
            </a:r>
          </a:p>
          <a:p>
            <a:pPr marL="457200" indent="-457200">
              <a:buClr>
                <a:srgbClr val="ED2881"/>
              </a:buClr>
              <a:buFont typeface="Wingdings" panose="05000000000000000000" pitchFamily="2" charset="2"/>
              <a:buChar char="§"/>
            </a:pPr>
            <a:r>
              <a:rPr lang="en-GB" sz="2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We will receive additional support from local networks and organisations to help your child secure an apprenticeship. </a:t>
            </a:r>
            <a:endParaRPr lang="en-GB" sz="2400" dirty="0">
              <a:solidFill>
                <a:srgbClr val="333333"/>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buClr>
                <a:srgbClr val="ED2881"/>
              </a:buClr>
              <a:buFont typeface="Wingdings" panose="05000000000000000000" pitchFamily="2" charset="2"/>
              <a:buChar char="§"/>
            </a:pPr>
            <a:r>
              <a:rPr lang="en-GB" sz="24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We can help shape the UCAS/DfE apprenticeship offer to improve outcomes for your children.</a:t>
            </a:r>
            <a:endParaRPr lang="en-GB" sz="2400" dirty="0">
              <a:latin typeface="Roboto Light" panose="02000000000000000000" pitchFamily="2" charset="0"/>
              <a:ea typeface="Roboto Light" panose="02000000000000000000" pitchFamily="2" charset="0"/>
              <a:cs typeface="Roboto Light" panose="02000000000000000000" pitchFamily="2" charset="0"/>
            </a:endParaRPr>
          </a:p>
          <a:p>
            <a:endParaRPr lang="en-GB" dirty="0"/>
          </a:p>
        </p:txBody>
      </p:sp>
    </p:spTree>
    <p:extLst>
      <p:ext uri="{BB962C8B-B14F-4D97-AF65-F5344CB8AC3E}">
        <p14:creationId xmlns:p14="http://schemas.microsoft.com/office/powerpoint/2010/main" val="491069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C27D9-3D75-FD3B-D1C8-D4E862A6F391}"/>
              </a:ext>
            </a:extLst>
          </p:cNvPr>
          <p:cNvSpPr>
            <a:spLocks noGrp="1"/>
          </p:cNvSpPr>
          <p:nvPr>
            <p:ph type="title"/>
          </p:nvPr>
        </p:nvSpPr>
        <p:spPr>
          <a:xfrm>
            <a:off x="377939" y="590295"/>
            <a:ext cx="11172236" cy="1327329"/>
          </a:xfrm>
        </p:spPr>
        <p:txBody>
          <a:bodyPr/>
          <a:lstStyle/>
          <a:p>
            <a:r>
              <a:rPr lang="en-GB" sz="5400"/>
              <a:t>What local support is available?</a:t>
            </a:r>
          </a:p>
        </p:txBody>
      </p:sp>
      <p:sp>
        <p:nvSpPr>
          <p:cNvPr id="4" name="Content Placeholder 3">
            <a:extLst>
              <a:ext uri="{FF2B5EF4-FFF2-40B4-BE49-F238E27FC236}">
                <a16:creationId xmlns:a16="http://schemas.microsoft.com/office/drawing/2014/main" id="{5A718A0B-15B3-76F4-CA22-B5041261A685}"/>
              </a:ext>
            </a:extLst>
          </p:cNvPr>
          <p:cNvSpPr txBox="1">
            <a:spLocks noGrp="1"/>
          </p:cNvSpPr>
          <p:nvPr>
            <p:ph idx="1"/>
          </p:nvPr>
        </p:nvSpPr>
        <p:spPr>
          <a:xfrm>
            <a:off x="510381" y="1793337"/>
            <a:ext cx="11171237" cy="4108817"/>
          </a:xfrm>
          <a:prstGeom prst="rect">
            <a:avLst/>
          </a:prstGeom>
          <a:noFill/>
        </p:spPr>
        <p:txBody>
          <a:bodyPr wrap="square" lIns="91440" tIns="45720" rIns="91440" bIns="45720" anchor="t">
            <a:spAutoFit/>
          </a:bodyPr>
          <a:lstStyle/>
          <a:p>
            <a:pPr marL="239395" indent="-239395"/>
            <a:r>
              <a:rPr lang="en-GB" sz="2400" dirty="0">
                <a:latin typeface="Roboto Light"/>
                <a:ea typeface="Roboto Light"/>
                <a:cs typeface="Roboto Light"/>
              </a:rPr>
              <a:t>For students seeking an apprenticeship and who need some extra support, our</a:t>
            </a:r>
            <a:r>
              <a:rPr lang="en-GB" sz="2400" dirty="0">
                <a:effectLst/>
                <a:latin typeface="Roboto Light"/>
                <a:ea typeface="Roboto Light"/>
                <a:cs typeface="Roboto Light"/>
              </a:rPr>
              <a:t> region will offer an enhanced support package</a:t>
            </a:r>
            <a:r>
              <a:rPr lang="en-GB" sz="2400" dirty="0">
                <a:latin typeface="Roboto Light"/>
                <a:ea typeface="Roboto Light"/>
                <a:cs typeface="Roboto Light"/>
              </a:rPr>
              <a:t>, </a:t>
            </a:r>
            <a:r>
              <a:rPr lang="en-GB" sz="2400" dirty="0">
                <a:effectLst/>
                <a:latin typeface="Roboto Light"/>
                <a:ea typeface="Roboto Light"/>
                <a:cs typeface="Roboto Light"/>
              </a:rPr>
              <a:t>which could include:</a:t>
            </a:r>
            <a:endParaRPr lang="en-US" dirty="0">
              <a:latin typeface="Roboto Light"/>
              <a:ea typeface="Roboto Light"/>
              <a:cs typeface="Roboto Light"/>
            </a:endParaRPr>
          </a:p>
          <a:p>
            <a:pPr marL="239395" indent="-239395"/>
            <a:endParaRPr lang="en-GB" sz="1000" dirty="0"/>
          </a:p>
          <a:p>
            <a:pPr marL="457200" indent="-457200">
              <a:buClr>
                <a:schemeClr val="accent6"/>
              </a:buClr>
              <a:buFont typeface="Wingdings" panose="05000000000000000000" pitchFamily="2" charset="2"/>
              <a:buChar char="§"/>
            </a:pPr>
            <a:r>
              <a:rPr lang="en-GB" sz="2400" dirty="0">
                <a:effectLst/>
                <a:latin typeface="Roboto Light"/>
                <a:ea typeface="Roboto Light"/>
                <a:cs typeface="Roboto Light"/>
              </a:rPr>
              <a:t>Linking with employers in the area, helping them to broaden their search to consider a wider range of vacancies.</a:t>
            </a:r>
          </a:p>
          <a:p>
            <a:pPr marL="457200" indent="-457200">
              <a:buClr>
                <a:schemeClr val="accent6"/>
              </a:buClr>
              <a:buFont typeface="Wingdings" panose="05000000000000000000" pitchFamily="2" charset="2"/>
              <a:buChar char="§"/>
            </a:pPr>
            <a:r>
              <a:rPr lang="en-GB" sz="2400" dirty="0">
                <a:latin typeface="Roboto Light"/>
                <a:ea typeface="Roboto Light"/>
                <a:cs typeface="Roboto Light"/>
              </a:rPr>
              <a:t>S</a:t>
            </a:r>
            <a:r>
              <a:rPr lang="en-GB" sz="2400" dirty="0">
                <a:effectLst/>
                <a:latin typeface="Roboto Light"/>
                <a:ea typeface="Roboto Light"/>
                <a:cs typeface="Roboto Light"/>
              </a:rPr>
              <a:t>upport with applications, interviews and employability skills.</a:t>
            </a:r>
          </a:p>
          <a:p>
            <a:pPr marL="457200" indent="-457200">
              <a:buClr>
                <a:schemeClr val="accent6"/>
              </a:buClr>
            </a:pPr>
            <a:r>
              <a:rPr lang="en-GB" sz="2400" dirty="0">
                <a:latin typeface="Roboto Light"/>
                <a:ea typeface="Roboto Light"/>
                <a:cs typeface="Roboto Light"/>
              </a:rPr>
              <a:t>Additional support where individuals are not initially successful.</a:t>
            </a:r>
          </a:p>
          <a:p>
            <a:pPr marL="0" indent="0">
              <a:buClr>
                <a:schemeClr val="accent6"/>
              </a:buClr>
              <a:buNone/>
            </a:pPr>
            <a:endParaRPr lang="en-GB" sz="2400" dirty="0">
              <a:effectLst/>
              <a:latin typeface="Roboto Light"/>
              <a:ea typeface="Roboto Light"/>
              <a:cs typeface="Roboto Light"/>
            </a:endParaRPr>
          </a:p>
          <a:p>
            <a:pPr marL="0" indent="0">
              <a:buNone/>
            </a:pPr>
            <a:endParaRPr lang="en-GB" sz="2800" dirty="0">
              <a:highlight>
                <a:srgbClr val="FFFF00"/>
              </a:highlight>
            </a:endParaRPr>
          </a:p>
        </p:txBody>
      </p:sp>
    </p:spTree>
    <p:extLst>
      <p:ext uri="{BB962C8B-B14F-4D97-AF65-F5344CB8AC3E}">
        <p14:creationId xmlns:p14="http://schemas.microsoft.com/office/powerpoint/2010/main" val="3869966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192F95-0623-75A9-AC6D-5572D400B048}"/>
              </a:ext>
            </a:extLst>
          </p:cNvPr>
          <p:cNvSpPr>
            <a:spLocks noGrp="1"/>
          </p:cNvSpPr>
          <p:nvPr>
            <p:ph type="title"/>
          </p:nvPr>
        </p:nvSpPr>
        <p:spPr/>
        <p:txBody>
          <a:bodyPr/>
          <a:lstStyle/>
          <a:p>
            <a:r>
              <a:rPr lang="en-GB" sz="5400"/>
              <a:t>How can you support </a:t>
            </a:r>
            <a:br>
              <a:rPr lang="en-GB" sz="5400"/>
            </a:br>
            <a:r>
              <a:rPr lang="en-GB" sz="5400"/>
              <a:t>your child?</a:t>
            </a:r>
          </a:p>
        </p:txBody>
      </p:sp>
      <p:pic>
        <p:nvPicPr>
          <p:cNvPr id="2" name="Picture Placeholder 4">
            <a:extLst>
              <a:ext uri="{FF2B5EF4-FFF2-40B4-BE49-F238E27FC236}">
                <a16:creationId xmlns:a16="http://schemas.microsoft.com/office/drawing/2014/main" id="{81A83C30-ACF4-2692-DBCF-E35DB75C018A}"/>
              </a:ext>
            </a:extLst>
          </p:cNvPr>
          <p:cNvPicPr>
            <a:picLocks noChangeAspect="1"/>
          </p:cNvPicPr>
          <p:nvPr/>
        </p:nvPicPr>
        <p:blipFill rotWithShape="1">
          <a:blip r:embed="rId3">
            <a:extLst>
              <a:ext uri="{28A0092B-C50C-407E-A947-70E740481C1C}">
                <a14:useLocalDpi xmlns:a14="http://schemas.microsoft.com/office/drawing/2010/main" val="0"/>
              </a:ext>
            </a:extLst>
          </a:blip>
          <a:srcRect l="8092" r="28498"/>
          <a:stretch/>
        </p:blipFill>
        <p:spPr>
          <a:xfrm>
            <a:off x="6530811" y="0"/>
            <a:ext cx="5660571" cy="5956567"/>
          </a:xfrm>
          <a:prstGeom prst="rect">
            <a:avLst/>
          </a:prstGeom>
        </p:spPr>
      </p:pic>
      <p:sp>
        <p:nvSpPr>
          <p:cNvPr id="8" name="Text Placeholder 2">
            <a:extLst>
              <a:ext uri="{FF2B5EF4-FFF2-40B4-BE49-F238E27FC236}">
                <a16:creationId xmlns:a16="http://schemas.microsoft.com/office/drawing/2014/main" id="{21E8E87B-AF5E-9884-759E-6195B3BB3A36}"/>
              </a:ext>
            </a:extLst>
          </p:cNvPr>
          <p:cNvSpPr txBox="1">
            <a:spLocks/>
          </p:cNvSpPr>
          <p:nvPr/>
        </p:nvSpPr>
        <p:spPr>
          <a:xfrm>
            <a:off x="324266" y="2204616"/>
            <a:ext cx="5660572" cy="4653384"/>
          </a:xfrm>
          <a:prstGeom prst="rect">
            <a:avLst/>
          </a:prstGeom>
        </p:spPr>
        <p:txBody>
          <a:bodyPr/>
          <a:lst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457200" indent="-457200">
              <a:buClr>
                <a:srgbClr val="ED2881"/>
              </a:buClr>
            </a:pPr>
            <a:r>
              <a:rPr lang="en-GB" sz="2000"/>
              <a:t>Encourage them to be open-minded to the pathway they might take after school/college. </a:t>
            </a:r>
          </a:p>
          <a:p>
            <a:pPr marL="457200" indent="-457200">
              <a:buClr>
                <a:srgbClr val="ED2881"/>
              </a:buClr>
            </a:pPr>
            <a:r>
              <a:rPr lang="en-GB" sz="2000"/>
              <a:t>Support them to explore and search for apprenticeship opportunities and encourage them to continue if they’re not successful the first time around. </a:t>
            </a:r>
          </a:p>
          <a:p>
            <a:pPr marL="457200" indent="-457200">
              <a:buClr>
                <a:srgbClr val="ED2881"/>
              </a:buClr>
            </a:pPr>
            <a:r>
              <a:rPr lang="en-GB" sz="2000"/>
              <a:t>Where you can, help them to research what the recruitment process might be like and how they might need to prepare.</a:t>
            </a:r>
            <a:endParaRPr lang="en-GB"/>
          </a:p>
        </p:txBody>
      </p:sp>
    </p:spTree>
    <p:extLst>
      <p:ext uri="{BB962C8B-B14F-4D97-AF65-F5344CB8AC3E}">
        <p14:creationId xmlns:p14="http://schemas.microsoft.com/office/powerpoint/2010/main" val="3445405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3CE1-6565-BB96-67E1-80BE3B1F2B6E}"/>
              </a:ext>
            </a:extLst>
          </p:cNvPr>
          <p:cNvSpPr>
            <a:spLocks noGrp="1"/>
          </p:cNvSpPr>
          <p:nvPr>
            <p:ph type="ctrTitle"/>
          </p:nvPr>
        </p:nvSpPr>
        <p:spPr>
          <a:xfrm>
            <a:off x="388673" y="1249958"/>
            <a:ext cx="4778131" cy="2743462"/>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dirty="0">
                <a:solidFill>
                  <a:schemeClr val="bg1"/>
                </a:solidFill>
                <a:latin typeface="Oswald" panose="00000500000000000000" pitchFamily="2" charset="0"/>
              </a:rPr>
              <a:t>Part 3: How can UCAS help?</a:t>
            </a:r>
          </a:p>
        </p:txBody>
      </p:sp>
      <p:pic>
        <p:nvPicPr>
          <p:cNvPr id="6" name="Picture Placeholder 5" descr="A person wearing headphones and using a computer&#10;&#10;Description automatically generated">
            <a:extLst>
              <a:ext uri="{FF2B5EF4-FFF2-40B4-BE49-F238E27FC236}">
                <a16:creationId xmlns:a16="http://schemas.microsoft.com/office/drawing/2014/main" id="{9E08402F-FC4D-274A-486D-D76856A23B51}"/>
              </a:ext>
            </a:extLst>
          </p:cNvPr>
          <p:cNvPicPr>
            <a:picLocks noGrp="1" noChangeAspect="1"/>
          </p:cNvPicPr>
          <p:nvPr>
            <p:ph type="pic" sz="quarter" idx="10"/>
          </p:nvPr>
        </p:nvPicPr>
        <p:blipFill>
          <a:blip r:embed="rId2"/>
          <a:srcRect l="16545" r="16545"/>
          <a:stretch>
            <a:fillRect/>
          </a:stretch>
        </p:blipFill>
        <p:spPr/>
      </p:pic>
    </p:spTree>
    <p:extLst>
      <p:ext uri="{BB962C8B-B14F-4D97-AF65-F5344CB8AC3E}">
        <p14:creationId xmlns:p14="http://schemas.microsoft.com/office/powerpoint/2010/main" val="365363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4C85FB-6936-FB55-9B7D-BF7BE0D6642A}"/>
              </a:ext>
            </a:extLst>
          </p:cNvPr>
          <p:cNvSpPr>
            <a:spLocks noGrp="1"/>
          </p:cNvSpPr>
          <p:nvPr>
            <p:ph type="body" sz="quarter" idx="11"/>
          </p:nvPr>
        </p:nvSpPr>
        <p:spPr>
          <a:xfrm>
            <a:off x="250195" y="2798920"/>
            <a:ext cx="5976957" cy="2742968"/>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indent="0">
              <a:buNone/>
            </a:pPr>
            <a:r>
              <a:rPr lang="en-GB" b="1">
                <a:latin typeface="Roboto Light" panose="02000000000000000000" pitchFamily="2" charset="0"/>
                <a:ea typeface="Roboto Light" panose="02000000000000000000" pitchFamily="2" charset="0"/>
                <a:cs typeface="Roboto Light" panose="02000000000000000000" pitchFamily="2" charset="0"/>
              </a:rPr>
              <a:t>For the first time </a:t>
            </a:r>
            <a:r>
              <a:rPr lang="en-GB">
                <a:latin typeface="Roboto Light" panose="02000000000000000000" pitchFamily="2" charset="0"/>
                <a:ea typeface="Roboto Light" panose="02000000000000000000" pitchFamily="2" charset="0"/>
                <a:cs typeface="Roboto Light" panose="02000000000000000000" pitchFamily="2" charset="0"/>
              </a:rPr>
              <a:t>students can now see apprenticeship opportunities alongside undergraduate courses.</a:t>
            </a:r>
          </a:p>
          <a:p>
            <a:pPr marL="0" indent="0">
              <a:buNone/>
            </a:pPr>
            <a:r>
              <a:rPr lang="en-GB">
                <a:latin typeface="Roboto Light" panose="02000000000000000000" pitchFamily="2" charset="0"/>
                <a:ea typeface="Roboto Light" panose="02000000000000000000" pitchFamily="2" charset="0"/>
                <a:cs typeface="Roboto Light" panose="02000000000000000000" pitchFamily="2" charset="0"/>
              </a:rPr>
              <a:t>The UCAS Hub enables them to explore all their options and build a profile in one place.</a:t>
            </a:r>
          </a:p>
        </p:txBody>
      </p:sp>
      <p:sp>
        <p:nvSpPr>
          <p:cNvPr id="12" name="Title 1">
            <a:extLst>
              <a:ext uri="{FF2B5EF4-FFF2-40B4-BE49-F238E27FC236}">
                <a16:creationId xmlns:a16="http://schemas.microsoft.com/office/drawing/2014/main" id="{0577B19E-AAFD-72DA-AC72-6A4D1BFC6466}"/>
              </a:ext>
            </a:extLst>
          </p:cNvPr>
          <p:cNvSpPr txBox="1">
            <a:spLocks/>
          </p:cNvSpPr>
          <p:nvPr/>
        </p:nvSpPr>
        <p:spPr>
          <a:xfrm>
            <a:off x="250195" y="583512"/>
            <a:ext cx="5485668" cy="538777"/>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solidFill>
                  <a:srgbClr val="812990"/>
                </a:solidFill>
                <a:latin typeface="Oswald Medium" panose="00000600000000000000" pitchFamily="2" charset="0"/>
              </a:rPr>
              <a:t>Student pathways side by side</a:t>
            </a:r>
          </a:p>
        </p:txBody>
      </p:sp>
      <p:pic>
        <p:nvPicPr>
          <p:cNvPr id="6" name="Picture 5">
            <a:extLst>
              <a:ext uri="{FF2B5EF4-FFF2-40B4-BE49-F238E27FC236}">
                <a16:creationId xmlns:a16="http://schemas.microsoft.com/office/drawing/2014/main" id="{9B8AF8A4-0AE6-D956-C435-8BEFA710EF78}"/>
              </a:ext>
            </a:extLst>
          </p:cNvPr>
          <p:cNvPicPr>
            <a:picLocks noChangeAspect="1"/>
          </p:cNvPicPr>
          <p:nvPr/>
        </p:nvPicPr>
        <p:blipFill>
          <a:blip r:embed="rId3"/>
          <a:stretch>
            <a:fillRect/>
          </a:stretch>
        </p:blipFill>
        <p:spPr>
          <a:xfrm>
            <a:off x="6740776" y="388339"/>
            <a:ext cx="2851095" cy="4546866"/>
          </a:xfrm>
          <a:prstGeom prst="rect">
            <a:avLst/>
          </a:prstGeom>
          <a:ln w="9525">
            <a:solidFill>
              <a:srgbClr val="132433"/>
            </a:solidFill>
          </a:ln>
        </p:spPr>
      </p:pic>
      <p:pic>
        <p:nvPicPr>
          <p:cNvPr id="7" name="Picture 6">
            <a:extLst>
              <a:ext uri="{FF2B5EF4-FFF2-40B4-BE49-F238E27FC236}">
                <a16:creationId xmlns:a16="http://schemas.microsoft.com/office/drawing/2014/main" id="{056A0360-857E-0D9E-DB9E-CFF2B565D141}"/>
              </a:ext>
            </a:extLst>
          </p:cNvPr>
          <p:cNvPicPr>
            <a:picLocks noChangeAspect="1"/>
          </p:cNvPicPr>
          <p:nvPr/>
        </p:nvPicPr>
        <p:blipFill>
          <a:blip r:embed="rId4"/>
          <a:stretch>
            <a:fillRect/>
          </a:stretch>
        </p:blipFill>
        <p:spPr>
          <a:xfrm>
            <a:off x="8759893" y="991102"/>
            <a:ext cx="2851095" cy="4550786"/>
          </a:xfrm>
          <a:prstGeom prst="rect">
            <a:avLst/>
          </a:prstGeom>
          <a:ln w="9525">
            <a:solidFill>
              <a:schemeClr val="tx1"/>
            </a:solidFill>
          </a:ln>
        </p:spPr>
      </p:pic>
    </p:spTree>
    <p:extLst>
      <p:ext uri="{BB962C8B-B14F-4D97-AF65-F5344CB8AC3E}">
        <p14:creationId xmlns:p14="http://schemas.microsoft.com/office/powerpoint/2010/main" val="138377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89D3AE-B9DF-F650-2EBD-457E22A70A3F}"/>
              </a:ext>
            </a:extLst>
          </p:cNvPr>
          <p:cNvSpPr>
            <a:spLocks noGrp="1"/>
          </p:cNvSpPr>
          <p:nvPr>
            <p:ph type="title"/>
          </p:nvPr>
        </p:nvSpPr>
        <p:spPr>
          <a:xfrm>
            <a:off x="435428" y="720475"/>
            <a:ext cx="5660572" cy="1327036"/>
          </a:xfrm>
        </p:spPr>
        <p:txBody>
          <a:bodyPr wrap="none" anchor="t">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dirty="0">
                <a:latin typeface="Oswald Medium" panose="00000600000000000000" pitchFamily="2" charset="0"/>
              </a:rPr>
              <a:t>How to explore and apply for apprenticeships</a:t>
            </a:r>
          </a:p>
        </p:txBody>
      </p:sp>
      <p:sp>
        <p:nvSpPr>
          <p:cNvPr id="2" name="Content Placeholder 1">
            <a:extLst>
              <a:ext uri="{FF2B5EF4-FFF2-40B4-BE49-F238E27FC236}">
                <a16:creationId xmlns:a16="http://schemas.microsoft.com/office/drawing/2014/main" id="{71CA3ADF-180C-10E2-86E8-B5C3CE7486D0}"/>
              </a:ext>
            </a:extLst>
          </p:cNvPr>
          <p:cNvSpPr>
            <a:spLocks noGrp="1"/>
          </p:cNvSpPr>
          <p:nvPr>
            <p:ph type="body" sz="quarter" idx="11"/>
          </p:nvPr>
        </p:nvSpPr>
        <p:spPr>
          <a:xfrm>
            <a:off x="435429" y="2047512"/>
            <a:ext cx="6040527" cy="3353405"/>
          </a:xfrm>
        </p:spPr>
        <p:txBody>
          <a:bodyPr>
            <a:normAutofit fontScale="92500" lnSpcReduction="10000"/>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indent="0">
              <a:buClr>
                <a:srgbClr val="812990"/>
              </a:buClr>
              <a:buNone/>
            </a:pPr>
            <a:r>
              <a:rPr lang="en-GB" sz="2800" dirty="0">
                <a:latin typeface="Roboto Light" panose="02000000000000000000" pitchFamily="2" charset="0"/>
                <a:ea typeface="Roboto Light" panose="02000000000000000000" pitchFamily="2" charset="0"/>
                <a:cs typeface="Roboto Light" panose="02000000000000000000" pitchFamily="2" charset="0"/>
              </a:rPr>
              <a:t>Students can use the UCAS Hub to:</a:t>
            </a:r>
          </a:p>
          <a:p>
            <a:pPr marL="0" indent="0">
              <a:buClr>
                <a:srgbClr val="812990"/>
              </a:buClr>
              <a:buNone/>
            </a:pPr>
            <a:endParaRPr lang="en-GB" sz="2800" dirty="0">
              <a:latin typeface="Roboto Light" panose="02000000000000000000" pitchFamily="2" charset="0"/>
              <a:ea typeface="Roboto Light" panose="02000000000000000000" pitchFamily="2" charset="0"/>
              <a:cs typeface="Roboto Light" panose="02000000000000000000" pitchFamily="2" charset="0"/>
            </a:endParaRPr>
          </a:p>
          <a:p>
            <a:pPr>
              <a:buClr>
                <a:srgbClr val="812990"/>
              </a:buClr>
            </a:pPr>
            <a:r>
              <a:rPr lang="en-GB" sz="2800" dirty="0">
                <a:latin typeface="Roboto Light" panose="02000000000000000000" pitchFamily="2" charset="0"/>
                <a:ea typeface="Roboto Light" panose="02000000000000000000" pitchFamily="2" charset="0"/>
                <a:cs typeface="Roboto Light" panose="02000000000000000000" pitchFamily="2" charset="0"/>
              </a:rPr>
              <a:t>explore industries, employers, locations, careers and jobs</a:t>
            </a:r>
          </a:p>
          <a:p>
            <a:pPr>
              <a:buClr>
                <a:srgbClr val="812990"/>
              </a:buClr>
            </a:pPr>
            <a:r>
              <a:rPr lang="en-GB" sz="2800" dirty="0">
                <a:latin typeface="Roboto Light" panose="02000000000000000000" pitchFamily="2" charset="0"/>
                <a:ea typeface="Roboto Light" panose="02000000000000000000" pitchFamily="2" charset="0"/>
                <a:cs typeface="Roboto Light" panose="02000000000000000000" pitchFamily="2" charset="0"/>
              </a:rPr>
              <a:t>shortlist their favourites</a:t>
            </a:r>
          </a:p>
          <a:p>
            <a:pPr>
              <a:buClr>
                <a:srgbClr val="812990"/>
              </a:buClr>
            </a:pPr>
            <a:r>
              <a:rPr lang="en-GB" sz="2800" dirty="0">
                <a:latin typeface="Roboto Light" panose="02000000000000000000" pitchFamily="2" charset="0"/>
                <a:ea typeface="Roboto Light" panose="02000000000000000000" pitchFamily="2" charset="0"/>
                <a:cs typeface="Roboto Light" panose="02000000000000000000" pitchFamily="2" charset="0"/>
              </a:rPr>
              <a:t>find out where to start</a:t>
            </a:r>
          </a:p>
          <a:p>
            <a:pPr>
              <a:buClr>
                <a:srgbClr val="812990"/>
              </a:buClr>
            </a:pPr>
            <a:r>
              <a:rPr lang="en-GB" sz="2800" dirty="0">
                <a:latin typeface="Roboto Light" panose="02000000000000000000" pitchFamily="2" charset="0"/>
                <a:ea typeface="Roboto Light" panose="02000000000000000000" pitchFamily="2" charset="0"/>
                <a:cs typeface="Roboto Light" panose="02000000000000000000" pitchFamily="2" charset="0"/>
              </a:rPr>
              <a:t>find out how to apply</a:t>
            </a:r>
          </a:p>
        </p:txBody>
      </p:sp>
      <p:pic>
        <p:nvPicPr>
          <p:cNvPr id="7" name="Picture 6" descr="A screenshot of a web page&#10;&#10;Description automatically generated">
            <a:extLst>
              <a:ext uri="{FF2B5EF4-FFF2-40B4-BE49-F238E27FC236}">
                <a16:creationId xmlns:a16="http://schemas.microsoft.com/office/drawing/2014/main" id="{E4FC634C-E2C8-36DD-8E47-B73CBC2B7382}"/>
              </a:ext>
            </a:extLst>
          </p:cNvPr>
          <p:cNvPicPr>
            <a:picLocks noChangeAspect="1"/>
          </p:cNvPicPr>
          <p:nvPr/>
        </p:nvPicPr>
        <p:blipFill>
          <a:blip r:embed="rId3"/>
          <a:stretch>
            <a:fillRect/>
          </a:stretch>
        </p:blipFill>
        <p:spPr>
          <a:xfrm>
            <a:off x="6939754" y="1967485"/>
            <a:ext cx="4305709" cy="3513457"/>
          </a:xfrm>
          <a:prstGeom prst="rect">
            <a:avLst/>
          </a:prstGeom>
        </p:spPr>
      </p:pic>
    </p:spTree>
    <p:extLst>
      <p:ext uri="{BB962C8B-B14F-4D97-AF65-F5344CB8AC3E}">
        <p14:creationId xmlns:p14="http://schemas.microsoft.com/office/powerpoint/2010/main" val="302279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167B-8997-F743-916D-12DD90E45D83}"/>
              </a:ext>
            </a:extLst>
          </p:cNvPr>
          <p:cNvSpPr>
            <a:spLocks noGrp="1"/>
          </p:cNvSpPr>
          <p:nvPr>
            <p:ph type="title"/>
          </p:nvPr>
        </p:nvSpPr>
        <p:spPr>
          <a:xfrm>
            <a:off x="371539" y="770381"/>
            <a:ext cx="10970683" cy="1327036"/>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What does your child need to do?</a:t>
            </a:r>
          </a:p>
        </p:txBody>
      </p:sp>
      <p:cxnSp>
        <p:nvCxnSpPr>
          <p:cNvPr id="3" name="Straight Arrow Connector 2">
            <a:extLst>
              <a:ext uri="{FF2B5EF4-FFF2-40B4-BE49-F238E27FC236}">
                <a16:creationId xmlns:a16="http://schemas.microsoft.com/office/drawing/2014/main" id="{24923948-C67D-21F0-E6BB-247D39881E55}"/>
              </a:ext>
            </a:extLst>
          </p:cNvPr>
          <p:cNvCxnSpPr/>
          <p:nvPr/>
        </p:nvCxnSpPr>
        <p:spPr>
          <a:xfrm>
            <a:off x="452552" y="2622092"/>
            <a:ext cx="11023317"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5E0AC9-2957-E736-3DBD-42B34A0C4623}"/>
              </a:ext>
            </a:extLst>
          </p:cNvPr>
          <p:cNvSpPr txBox="1"/>
          <p:nvPr/>
        </p:nvSpPr>
        <p:spPr>
          <a:xfrm>
            <a:off x="563109" y="3138427"/>
            <a:ext cx="3071238" cy="1380820"/>
          </a:xfrm>
          <a:prstGeom prst="roundRect">
            <a:avLst/>
          </a:prstGeom>
          <a:noFill/>
          <a:ln w="25400">
            <a:solidFill>
              <a:srgbClr val="D93BA8"/>
            </a:solidFill>
          </a:ln>
        </p:spPr>
        <p:txBody>
          <a:bodyPr wrap="squar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498"/>
            <a:r>
              <a:rPr lang="en-GB" sz="1905">
                <a:latin typeface="Roboto" panose="02000000000000000000" pitchFamily="2" charset="0"/>
                <a:ea typeface="Roboto" panose="02000000000000000000" pitchFamily="2" charset="0"/>
                <a:cs typeface="Roboto" panose="02000000000000000000" pitchFamily="2" charset="0"/>
              </a:rPr>
              <a:t>Register in the </a:t>
            </a:r>
          </a:p>
          <a:p>
            <a:pPr algn="ctr" defTabSz="580498"/>
            <a:r>
              <a:rPr lang="en-GB" sz="1905">
                <a:latin typeface="Roboto" panose="02000000000000000000" pitchFamily="2" charset="0"/>
                <a:ea typeface="Roboto" panose="02000000000000000000" pitchFamily="2" charset="0"/>
                <a:cs typeface="Roboto" panose="02000000000000000000" pitchFamily="2" charset="0"/>
              </a:rPr>
              <a:t>UCAS Hub to start </a:t>
            </a:r>
          </a:p>
          <a:p>
            <a:pPr algn="ctr" defTabSz="580498"/>
            <a:r>
              <a:rPr lang="en-GB" sz="1905">
                <a:latin typeface="Roboto" panose="02000000000000000000" pitchFamily="2" charset="0"/>
                <a:ea typeface="Roboto" panose="02000000000000000000" pitchFamily="2" charset="0"/>
                <a:cs typeface="Roboto" panose="02000000000000000000" pitchFamily="2" charset="0"/>
              </a:rPr>
              <a:t>exploring all the </a:t>
            </a:r>
          </a:p>
          <a:p>
            <a:pPr algn="ctr" defTabSz="580498"/>
            <a:r>
              <a:rPr lang="en-GB" sz="1905">
                <a:latin typeface="Roboto" panose="02000000000000000000" pitchFamily="2" charset="0"/>
                <a:ea typeface="Roboto" panose="02000000000000000000" pitchFamily="2" charset="0"/>
                <a:cs typeface="Roboto" panose="02000000000000000000" pitchFamily="2" charset="0"/>
              </a:rPr>
              <a:t>options</a:t>
            </a:r>
          </a:p>
        </p:txBody>
      </p:sp>
      <p:sp>
        <p:nvSpPr>
          <p:cNvPr id="5" name="TextBox 4">
            <a:extLst>
              <a:ext uri="{FF2B5EF4-FFF2-40B4-BE49-F238E27FC236}">
                <a16:creationId xmlns:a16="http://schemas.microsoft.com/office/drawing/2014/main" id="{7F4840D3-3438-5638-B442-30F6FFF6F780}"/>
              </a:ext>
            </a:extLst>
          </p:cNvPr>
          <p:cNvSpPr txBox="1"/>
          <p:nvPr/>
        </p:nvSpPr>
        <p:spPr>
          <a:xfrm>
            <a:off x="4290054" y="3171687"/>
            <a:ext cx="3071238" cy="1335854"/>
          </a:xfrm>
          <a:prstGeom prst="roundRect">
            <a:avLst/>
          </a:prstGeom>
          <a:noFill/>
          <a:ln w="25400">
            <a:solidFill>
              <a:srgbClr val="FFC000"/>
            </a:solidFill>
          </a:ln>
        </p:spPr>
        <p:txBody>
          <a:bodyPr wrap="squar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498"/>
            <a:r>
              <a:rPr lang="en-GB" sz="1905">
                <a:latin typeface="Roboto" panose="02000000000000000000" pitchFamily="2" charset="0"/>
                <a:ea typeface="Roboto" panose="02000000000000000000" pitchFamily="2" charset="0"/>
                <a:cs typeface="Roboto" panose="02000000000000000000" pitchFamily="2" charset="0"/>
              </a:rPr>
              <a:t>Build a profile, define interests and explore opportunities</a:t>
            </a:r>
          </a:p>
        </p:txBody>
      </p:sp>
      <p:sp>
        <p:nvSpPr>
          <p:cNvPr id="6" name="TextBox 5">
            <a:extLst>
              <a:ext uri="{FF2B5EF4-FFF2-40B4-BE49-F238E27FC236}">
                <a16:creationId xmlns:a16="http://schemas.microsoft.com/office/drawing/2014/main" id="{09BE320A-A873-939E-CC9A-F528A0191112}"/>
              </a:ext>
            </a:extLst>
          </p:cNvPr>
          <p:cNvSpPr txBox="1"/>
          <p:nvPr/>
        </p:nvSpPr>
        <p:spPr>
          <a:xfrm>
            <a:off x="8017001" y="3156994"/>
            <a:ext cx="3071238" cy="1370192"/>
          </a:xfrm>
          <a:prstGeom prst="roundRect">
            <a:avLst/>
          </a:prstGeom>
          <a:noFill/>
          <a:ln w="25400">
            <a:solidFill>
              <a:schemeClr val="accent4"/>
            </a:solidFill>
          </a:ln>
        </p:spPr>
        <p:txBody>
          <a:bodyPr wrap="squar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580498"/>
            <a:r>
              <a:rPr lang="en-GB" sz="1905">
                <a:latin typeface="Roboto" panose="02000000000000000000" pitchFamily="2" charset="0"/>
                <a:ea typeface="Roboto" panose="02000000000000000000" pitchFamily="2" charset="0"/>
                <a:cs typeface="Roboto" panose="02000000000000000000" pitchFamily="2" charset="0"/>
              </a:rPr>
              <a:t>Sign</a:t>
            </a:r>
            <a:r>
              <a:rPr lang="en-GB" sz="1905">
                <a:solidFill>
                  <a:srgbClr val="FFFFFF"/>
                </a:solidFill>
                <a:latin typeface="Roboto" panose="02000000000000000000" pitchFamily="2" charset="0"/>
                <a:ea typeface="Roboto" panose="02000000000000000000" pitchFamily="2" charset="0"/>
                <a:cs typeface="Roboto" panose="02000000000000000000" pitchFamily="2" charset="0"/>
              </a:rPr>
              <a:t> </a:t>
            </a:r>
            <a:r>
              <a:rPr lang="en-GB" sz="1905">
                <a:latin typeface="Roboto" panose="02000000000000000000" pitchFamily="2" charset="0"/>
                <a:ea typeface="Roboto" panose="02000000000000000000" pitchFamily="2" charset="0"/>
                <a:cs typeface="Roboto" panose="02000000000000000000" pitchFamily="2" charset="0"/>
              </a:rPr>
              <a:t>up to be matched to potential employers in the area</a:t>
            </a:r>
          </a:p>
        </p:txBody>
      </p:sp>
      <p:sp>
        <p:nvSpPr>
          <p:cNvPr id="7" name="Title 2">
            <a:extLst>
              <a:ext uri="{FF2B5EF4-FFF2-40B4-BE49-F238E27FC236}">
                <a16:creationId xmlns:a16="http://schemas.microsoft.com/office/drawing/2014/main" id="{90310998-FCAB-5E9E-1114-BF505924B401}"/>
              </a:ext>
            </a:extLst>
          </p:cNvPr>
          <p:cNvSpPr txBox="1">
            <a:spLocks/>
          </p:cNvSpPr>
          <p:nvPr/>
        </p:nvSpPr>
        <p:spPr>
          <a:xfrm>
            <a:off x="1312223" y="2415947"/>
            <a:ext cx="2322124" cy="403073"/>
          </a:xfrm>
          <a:prstGeom prst="rect">
            <a:avLst/>
          </a:prstGeom>
          <a:solidFill>
            <a:schemeClr val="bg1"/>
          </a:solidFill>
        </p:spPr>
        <p:txBody>
          <a:bodyPr vert="horz" wrap="non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870684"/>
            <a:r>
              <a:rPr lang="en-GB" sz="2178">
                <a:latin typeface="Oswald" panose="00000500000000000000" pitchFamily="2" charset="0"/>
              </a:rPr>
              <a:t>  </a:t>
            </a:r>
            <a:r>
              <a:rPr lang="en-GB" sz="3048">
                <a:latin typeface="Oswald" panose="00000500000000000000" pitchFamily="2" charset="0"/>
              </a:rPr>
              <a:t>October 2023</a:t>
            </a:r>
          </a:p>
        </p:txBody>
      </p:sp>
      <p:sp>
        <p:nvSpPr>
          <p:cNvPr id="8" name="Title 2">
            <a:extLst>
              <a:ext uri="{FF2B5EF4-FFF2-40B4-BE49-F238E27FC236}">
                <a16:creationId xmlns:a16="http://schemas.microsoft.com/office/drawing/2014/main" id="{1AD355EB-6A81-BEFB-9AEF-5374E1341B4D}"/>
              </a:ext>
            </a:extLst>
          </p:cNvPr>
          <p:cNvSpPr txBox="1">
            <a:spLocks/>
          </p:cNvSpPr>
          <p:nvPr/>
        </p:nvSpPr>
        <p:spPr>
          <a:xfrm>
            <a:off x="7479931" y="2400726"/>
            <a:ext cx="2484295" cy="418288"/>
          </a:xfrm>
          <a:prstGeom prst="rect">
            <a:avLst/>
          </a:prstGeom>
          <a:solidFill>
            <a:schemeClr val="bg1"/>
          </a:solidFill>
        </p:spPr>
        <p:txBody>
          <a:bodyPr vert="horz" wrap="none" lIns="97959" tIns="97959" rIns="97959" bIns="97959"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870684"/>
            <a:r>
              <a:rPr lang="en-GB" sz="3048">
                <a:latin typeface="Oswald" panose="00000500000000000000" pitchFamily="2" charset="0"/>
              </a:rPr>
              <a:t>November 2023</a:t>
            </a:r>
          </a:p>
        </p:txBody>
      </p:sp>
    </p:spTree>
    <p:extLst>
      <p:ext uri="{BB962C8B-B14F-4D97-AF65-F5344CB8AC3E}">
        <p14:creationId xmlns:p14="http://schemas.microsoft.com/office/powerpoint/2010/main" val="589791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1EA6D-512A-8C2B-FB11-2C9F0365F0C3}"/>
              </a:ext>
              <a:ext uri="{C183D7F6-B498-43B3-948B-1728B52AA6E4}">
                <adec:decorative xmlns:adec="http://schemas.microsoft.com/office/drawing/2017/decorative" val="1"/>
              </a:ext>
            </a:extLst>
          </p:cNvPr>
          <p:cNvSpPr/>
          <p:nvPr/>
        </p:nvSpPr>
        <p:spPr>
          <a:xfrm>
            <a:off x="6221075" y="2538926"/>
            <a:ext cx="2564948" cy="1751694"/>
          </a:xfrm>
          <a:prstGeom prst="rect">
            <a:avLst/>
          </a:prstGeom>
          <a:noFill/>
          <a:ln w="25400" cap="sq">
            <a:solidFill>
              <a:srgbClr val="F37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FFFFFF"/>
              </a:solidFill>
              <a:latin typeface="Calibri" panose="020F0502020204030204"/>
            </a:endParaRPr>
          </a:p>
        </p:txBody>
      </p:sp>
      <p:sp>
        <p:nvSpPr>
          <p:cNvPr id="9" name="Rectangle 8">
            <a:extLst>
              <a:ext uri="{FF2B5EF4-FFF2-40B4-BE49-F238E27FC236}">
                <a16:creationId xmlns:a16="http://schemas.microsoft.com/office/drawing/2014/main" id="{1DB05F3D-4CD3-C49D-54A8-12275832E469}"/>
              </a:ext>
              <a:ext uri="{C183D7F6-B498-43B3-948B-1728B52AA6E4}">
                <adec:decorative xmlns:adec="http://schemas.microsoft.com/office/drawing/2017/decorative" val="1"/>
              </a:ext>
            </a:extLst>
          </p:cNvPr>
          <p:cNvSpPr/>
          <p:nvPr/>
        </p:nvSpPr>
        <p:spPr>
          <a:xfrm>
            <a:off x="9297582" y="2538926"/>
            <a:ext cx="2498671" cy="1751694"/>
          </a:xfrm>
          <a:prstGeom prst="rect">
            <a:avLst/>
          </a:prstGeom>
          <a:noFill/>
          <a:ln w="25400" cap="sq">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FFFFFF"/>
              </a:solidFill>
              <a:latin typeface="Calibri" panose="020F0502020204030204"/>
            </a:endParaRPr>
          </a:p>
        </p:txBody>
      </p:sp>
      <p:sp>
        <p:nvSpPr>
          <p:cNvPr id="15" name="Rectangle 14">
            <a:extLst>
              <a:ext uri="{FF2B5EF4-FFF2-40B4-BE49-F238E27FC236}">
                <a16:creationId xmlns:a16="http://schemas.microsoft.com/office/drawing/2014/main" id="{1F5A6A4F-7D46-97C5-FA07-2E7D8C1A5E6D}"/>
              </a:ext>
              <a:ext uri="{C183D7F6-B498-43B3-948B-1728B52AA6E4}">
                <adec:decorative xmlns:adec="http://schemas.microsoft.com/office/drawing/2017/decorative" val="1"/>
              </a:ext>
            </a:extLst>
          </p:cNvPr>
          <p:cNvSpPr/>
          <p:nvPr/>
        </p:nvSpPr>
        <p:spPr>
          <a:xfrm>
            <a:off x="3185285" y="2542510"/>
            <a:ext cx="2498671" cy="1748110"/>
          </a:xfrm>
          <a:prstGeom prst="rect">
            <a:avLst/>
          </a:prstGeom>
          <a:noFill/>
          <a:ln w="25400" cap="sq">
            <a:solidFill>
              <a:srgbClr val="57B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FFFFFF"/>
              </a:solidFill>
              <a:latin typeface="Calibri" panose="020F0502020204030204"/>
            </a:endParaRPr>
          </a:p>
        </p:txBody>
      </p:sp>
      <p:sp>
        <p:nvSpPr>
          <p:cNvPr id="22" name="Arrow: Chevron 33">
            <a:extLst>
              <a:ext uri="{FF2B5EF4-FFF2-40B4-BE49-F238E27FC236}">
                <a16:creationId xmlns:a16="http://schemas.microsoft.com/office/drawing/2014/main" id="{D61E5BC2-CA3E-1920-9BCF-A83903C46DF5}"/>
              </a:ext>
              <a:ext uri="{C183D7F6-B498-43B3-948B-1728B52AA6E4}">
                <adec:decorative xmlns:adec="http://schemas.microsoft.com/office/drawing/2017/decorative" val="1"/>
              </a:ext>
            </a:extLst>
          </p:cNvPr>
          <p:cNvSpPr/>
          <p:nvPr/>
        </p:nvSpPr>
        <p:spPr>
          <a:xfrm>
            <a:off x="5824054" y="3173851"/>
            <a:ext cx="279252" cy="488971"/>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132433"/>
              </a:solidFill>
              <a:latin typeface="Calibri" panose="020F0502020204030204"/>
            </a:endParaRPr>
          </a:p>
        </p:txBody>
      </p:sp>
      <p:sp>
        <p:nvSpPr>
          <p:cNvPr id="25" name="Arrow: Chevron 33">
            <a:extLst>
              <a:ext uri="{FF2B5EF4-FFF2-40B4-BE49-F238E27FC236}">
                <a16:creationId xmlns:a16="http://schemas.microsoft.com/office/drawing/2014/main" id="{D68B96D7-D246-E6C7-1124-DFFEB3B64E8A}"/>
              </a:ext>
              <a:ext uri="{C183D7F6-B498-43B3-948B-1728B52AA6E4}">
                <adec:decorative xmlns:adec="http://schemas.microsoft.com/office/drawing/2017/decorative" val="1"/>
              </a:ext>
            </a:extLst>
          </p:cNvPr>
          <p:cNvSpPr/>
          <p:nvPr/>
        </p:nvSpPr>
        <p:spPr>
          <a:xfrm>
            <a:off x="8926120" y="3173851"/>
            <a:ext cx="279252" cy="488971"/>
          </a:xfrm>
          <a:prstGeom prst="chevron">
            <a:avLst/>
          </a:prstGeom>
          <a:solidFill>
            <a:srgbClr val="13243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endParaRPr lang="en-GB" sz="2286">
              <a:solidFill>
                <a:srgbClr val="132433"/>
              </a:solidFill>
              <a:latin typeface="Calibri" panose="020F0502020204030204"/>
            </a:endParaRPr>
          </a:p>
        </p:txBody>
      </p:sp>
      <p:sp>
        <p:nvSpPr>
          <p:cNvPr id="10" name="TextBox 9">
            <a:extLst>
              <a:ext uri="{FF2B5EF4-FFF2-40B4-BE49-F238E27FC236}">
                <a16:creationId xmlns:a16="http://schemas.microsoft.com/office/drawing/2014/main" id="{0AF0E90A-1BAC-2240-390A-DEFBBCE59A4A}"/>
              </a:ext>
            </a:extLst>
          </p:cNvPr>
          <p:cNvSpPr txBox="1"/>
          <p:nvPr/>
        </p:nvSpPr>
        <p:spPr>
          <a:xfrm>
            <a:off x="9293112" y="4524576"/>
            <a:ext cx="2498671" cy="1030539"/>
          </a:xfrm>
          <a:prstGeom prst="rect">
            <a:avLst/>
          </a:prstGeom>
          <a:noFill/>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a:solidFill>
                  <a:srgbClr val="132433"/>
                </a:solidFill>
                <a:latin typeface="Roboto" panose="02000000000000000000" pitchFamily="2" charset="0"/>
                <a:ea typeface="Roboto" panose="02000000000000000000" pitchFamily="2" charset="0"/>
                <a:cs typeface="Roboto" panose="02000000000000000000" pitchFamily="2" charset="0"/>
              </a:rPr>
              <a:t>If this matches an employer’s search criteria, then they are invited to apply.</a:t>
            </a:r>
          </a:p>
        </p:txBody>
      </p:sp>
      <p:sp>
        <p:nvSpPr>
          <p:cNvPr id="20" name="TextBox 19">
            <a:extLst>
              <a:ext uri="{FF2B5EF4-FFF2-40B4-BE49-F238E27FC236}">
                <a16:creationId xmlns:a16="http://schemas.microsoft.com/office/drawing/2014/main" id="{0DD0D1C2-96D7-615E-FE04-025327CB7D85}"/>
              </a:ext>
            </a:extLst>
          </p:cNvPr>
          <p:cNvSpPr txBox="1"/>
          <p:nvPr/>
        </p:nvSpPr>
        <p:spPr>
          <a:xfrm>
            <a:off x="9285050" y="2101970"/>
            <a:ext cx="2511200" cy="326884"/>
          </a:xfrm>
          <a:prstGeom prst="rect">
            <a:avLst/>
          </a:prstGeom>
          <a:solidFill>
            <a:srgbClr val="00AEEF">
              <a:alpha val="35191"/>
            </a:srgbClr>
          </a:solidFill>
          <a:ln w="25400">
            <a:solidFill>
              <a:srgbClr val="00AEEF"/>
            </a:solidFill>
            <a:miter lim="800000"/>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b="1">
                <a:solidFill>
                  <a:srgbClr val="132433"/>
                </a:solidFill>
                <a:latin typeface="Roboto" panose="02000000000000000000" pitchFamily="2" charset="0"/>
                <a:ea typeface="Roboto" panose="02000000000000000000" pitchFamily="2" charset="0"/>
                <a:cs typeface="Roboto" panose="02000000000000000000" pitchFamily="2" charset="0"/>
              </a:rPr>
              <a:t>Matching</a:t>
            </a:r>
          </a:p>
        </p:txBody>
      </p:sp>
      <p:sp>
        <p:nvSpPr>
          <p:cNvPr id="8" name="TextBox 7">
            <a:extLst>
              <a:ext uri="{FF2B5EF4-FFF2-40B4-BE49-F238E27FC236}">
                <a16:creationId xmlns:a16="http://schemas.microsoft.com/office/drawing/2014/main" id="{69FEBDF6-64F4-C776-2F78-653857A48CAC}"/>
              </a:ext>
            </a:extLst>
          </p:cNvPr>
          <p:cNvSpPr txBox="1"/>
          <p:nvPr/>
        </p:nvSpPr>
        <p:spPr>
          <a:xfrm>
            <a:off x="6203827" y="4525269"/>
            <a:ext cx="2564948" cy="1025922"/>
          </a:xfrm>
          <a:prstGeom prst="rect">
            <a:avLst/>
          </a:prstGeom>
          <a:noFill/>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a:solidFill>
                  <a:srgbClr val="132433"/>
                </a:solidFill>
                <a:latin typeface="Roboto" panose="02000000000000000000" pitchFamily="2" charset="0"/>
                <a:ea typeface="Roboto" panose="02000000000000000000" pitchFamily="2" charset="0"/>
                <a:cs typeface="Roboto" panose="02000000000000000000" pitchFamily="2" charset="0"/>
              </a:rPr>
              <a:t>Students enter information on their preferences such as location and area of interest.</a:t>
            </a:r>
          </a:p>
        </p:txBody>
      </p:sp>
      <p:sp>
        <p:nvSpPr>
          <p:cNvPr id="19" name="TextBox 18">
            <a:extLst>
              <a:ext uri="{FF2B5EF4-FFF2-40B4-BE49-F238E27FC236}">
                <a16:creationId xmlns:a16="http://schemas.microsoft.com/office/drawing/2014/main" id="{0AE9B9F1-78A2-5F38-9851-03B8C466F6CA}"/>
              </a:ext>
            </a:extLst>
          </p:cNvPr>
          <p:cNvSpPr txBox="1"/>
          <p:nvPr/>
        </p:nvSpPr>
        <p:spPr>
          <a:xfrm>
            <a:off x="6208293" y="2103193"/>
            <a:ext cx="2577728" cy="326884"/>
          </a:xfrm>
          <a:prstGeom prst="rect">
            <a:avLst/>
          </a:prstGeom>
          <a:solidFill>
            <a:srgbClr val="F37561">
              <a:alpha val="35191"/>
            </a:srgbClr>
          </a:solidFill>
          <a:ln w="25400">
            <a:solidFill>
              <a:srgbClr val="F37561"/>
            </a:solidFill>
            <a:miter lim="800000"/>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b="1">
                <a:solidFill>
                  <a:srgbClr val="132433"/>
                </a:solidFill>
                <a:latin typeface="Roboto" panose="02000000000000000000" pitchFamily="2" charset="0"/>
                <a:ea typeface="Roboto" panose="02000000000000000000" pitchFamily="2" charset="0"/>
                <a:cs typeface="Roboto" panose="02000000000000000000" pitchFamily="2" charset="0"/>
              </a:rPr>
              <a:t>Data Entry</a:t>
            </a:r>
          </a:p>
        </p:txBody>
      </p:sp>
      <p:sp>
        <p:nvSpPr>
          <p:cNvPr id="16" name="TextBox 15">
            <a:extLst>
              <a:ext uri="{FF2B5EF4-FFF2-40B4-BE49-F238E27FC236}">
                <a16:creationId xmlns:a16="http://schemas.microsoft.com/office/drawing/2014/main" id="{DEF546A9-9805-A14E-6534-570F5B61F2BE}"/>
              </a:ext>
            </a:extLst>
          </p:cNvPr>
          <p:cNvSpPr txBox="1"/>
          <p:nvPr/>
        </p:nvSpPr>
        <p:spPr>
          <a:xfrm>
            <a:off x="3180816" y="4524576"/>
            <a:ext cx="2498671" cy="795987"/>
          </a:xfrm>
          <a:prstGeom prst="rect">
            <a:avLst/>
          </a:prstGeom>
          <a:noFill/>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a:solidFill>
                  <a:srgbClr val="132433"/>
                </a:solidFill>
                <a:latin typeface="Roboto" panose="02000000000000000000" pitchFamily="2" charset="0"/>
                <a:ea typeface="Roboto" panose="02000000000000000000" pitchFamily="2" charset="0"/>
                <a:cs typeface="Roboto" panose="02000000000000000000" pitchFamily="2" charset="0"/>
              </a:rPr>
              <a:t>Students register for Smart Alerts in their Hub account.</a:t>
            </a:r>
          </a:p>
        </p:txBody>
      </p:sp>
      <p:sp>
        <p:nvSpPr>
          <p:cNvPr id="18" name="TextBox 17">
            <a:extLst>
              <a:ext uri="{FF2B5EF4-FFF2-40B4-BE49-F238E27FC236}">
                <a16:creationId xmlns:a16="http://schemas.microsoft.com/office/drawing/2014/main" id="{852D3D69-15D0-E837-D609-CEA0AF8698CD}"/>
              </a:ext>
            </a:extLst>
          </p:cNvPr>
          <p:cNvSpPr txBox="1"/>
          <p:nvPr/>
        </p:nvSpPr>
        <p:spPr>
          <a:xfrm>
            <a:off x="3167500" y="2103193"/>
            <a:ext cx="2541764" cy="326884"/>
          </a:xfrm>
          <a:prstGeom prst="rect">
            <a:avLst/>
          </a:prstGeom>
          <a:solidFill>
            <a:srgbClr val="57BF93">
              <a:alpha val="35191"/>
            </a:srgbClr>
          </a:solidFill>
          <a:ln w="25400">
            <a:solidFill>
              <a:srgbClr val="57BF93"/>
            </a:solidFill>
            <a:miter lim="800000"/>
          </a:ln>
        </p:spPr>
        <p:txBody>
          <a:bodyPr wrap="square" rtlCol="0">
            <a:sp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algn="ctr" defTabSz="609422"/>
            <a:r>
              <a:rPr lang="en-GB" sz="1524" b="1">
                <a:solidFill>
                  <a:srgbClr val="132433"/>
                </a:solidFill>
                <a:latin typeface="Roboto" panose="02000000000000000000" pitchFamily="2" charset="0"/>
                <a:ea typeface="Roboto" panose="02000000000000000000" pitchFamily="2" charset="0"/>
                <a:cs typeface="Roboto" panose="02000000000000000000" pitchFamily="2" charset="0"/>
              </a:rPr>
              <a:t>Smart Alert Sign Up</a:t>
            </a:r>
          </a:p>
        </p:txBody>
      </p:sp>
      <p:sp>
        <p:nvSpPr>
          <p:cNvPr id="2" name="Title 1">
            <a:extLst>
              <a:ext uri="{FF2B5EF4-FFF2-40B4-BE49-F238E27FC236}">
                <a16:creationId xmlns:a16="http://schemas.microsoft.com/office/drawing/2014/main" id="{C75F9B6C-DE82-4567-0D69-1A56F8768CA1}"/>
              </a:ext>
            </a:extLst>
          </p:cNvPr>
          <p:cNvSpPr>
            <a:spLocks noGrp="1"/>
          </p:cNvSpPr>
          <p:nvPr>
            <p:ph type="title"/>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Smart Alerts</a:t>
            </a:r>
          </a:p>
        </p:txBody>
      </p:sp>
      <p:sp>
        <p:nvSpPr>
          <p:cNvPr id="6" name="Content Placeholder 1">
            <a:extLst>
              <a:ext uri="{FF2B5EF4-FFF2-40B4-BE49-F238E27FC236}">
                <a16:creationId xmlns:a16="http://schemas.microsoft.com/office/drawing/2014/main" id="{57204707-280A-3FB0-58FA-AB39286C3892}"/>
              </a:ext>
            </a:extLst>
          </p:cNvPr>
          <p:cNvSpPr>
            <a:spLocks noGrp="1"/>
          </p:cNvSpPr>
          <p:nvPr>
            <p:ph idx="1"/>
          </p:nvPr>
        </p:nvSpPr>
        <p:spPr>
          <a:xfrm>
            <a:off x="311282" y="1984279"/>
            <a:ext cx="2736435" cy="3429658"/>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indent="0">
              <a:buNone/>
            </a:pPr>
            <a:r>
              <a:rPr lang="en-GB" sz="2000">
                <a:latin typeface="Roboto Light" panose="02000000000000000000" pitchFamily="2" charset="0"/>
                <a:ea typeface="Roboto Light" panose="02000000000000000000" pitchFamily="2" charset="0"/>
                <a:cs typeface="Roboto Light" panose="02000000000000000000" pitchFamily="2" charset="0"/>
              </a:rPr>
              <a:t>Smart alerts are a new matching service offered by UCAS.</a:t>
            </a:r>
          </a:p>
          <a:p>
            <a:pPr marL="0" indent="0">
              <a:buNone/>
            </a:pPr>
            <a:r>
              <a:rPr lang="en-GB" sz="2000">
                <a:latin typeface="Roboto Light" panose="02000000000000000000" pitchFamily="2" charset="0"/>
                <a:ea typeface="Roboto Light" panose="02000000000000000000" pitchFamily="2" charset="0"/>
                <a:cs typeface="Roboto Light" panose="02000000000000000000" pitchFamily="2" charset="0"/>
              </a:rPr>
              <a:t>The service enables participants to be matched to regional vacancies.</a:t>
            </a:r>
          </a:p>
        </p:txBody>
      </p:sp>
      <p:pic>
        <p:nvPicPr>
          <p:cNvPr id="14" name="Graphic 13" descr="Alarm Ringing with solid fill">
            <a:extLst>
              <a:ext uri="{FF2B5EF4-FFF2-40B4-BE49-F238E27FC236}">
                <a16:creationId xmlns:a16="http://schemas.microsoft.com/office/drawing/2014/main" id="{315B4EAC-B697-E9D0-77A1-C108E06C5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7400" y="2614840"/>
            <a:ext cx="1486500" cy="1486500"/>
          </a:xfrm>
          <a:prstGeom prst="rect">
            <a:avLst/>
          </a:prstGeom>
        </p:spPr>
      </p:pic>
      <p:pic>
        <p:nvPicPr>
          <p:cNvPr id="24" name="Graphic 23" descr="Keyboard with solid fill">
            <a:extLst>
              <a:ext uri="{FF2B5EF4-FFF2-40B4-BE49-F238E27FC236}">
                <a16:creationId xmlns:a16="http://schemas.microsoft.com/office/drawing/2014/main" id="{16E7EC27-6FDF-5AEB-A138-648200EE4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0466" y="2664652"/>
            <a:ext cx="1386162" cy="1386162"/>
          </a:xfrm>
          <a:prstGeom prst="rect">
            <a:avLst/>
          </a:prstGeom>
        </p:spPr>
      </p:pic>
      <p:pic>
        <p:nvPicPr>
          <p:cNvPr id="27" name="Graphic 26" descr="Laptop with solid fill">
            <a:extLst>
              <a:ext uri="{FF2B5EF4-FFF2-40B4-BE49-F238E27FC236}">
                <a16:creationId xmlns:a16="http://schemas.microsoft.com/office/drawing/2014/main" id="{F676A63C-1E41-0721-428E-872981DD42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81774" y="2600820"/>
            <a:ext cx="1513828" cy="1513828"/>
          </a:xfrm>
          <a:prstGeom prst="rect">
            <a:avLst/>
          </a:prstGeom>
        </p:spPr>
      </p:pic>
    </p:spTree>
    <p:extLst>
      <p:ext uri="{BB962C8B-B14F-4D97-AF65-F5344CB8AC3E}">
        <p14:creationId xmlns:p14="http://schemas.microsoft.com/office/powerpoint/2010/main" val="256484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looking at a cellphone&#10;&#10;Description automatically generated">
            <a:extLst>
              <a:ext uri="{FF2B5EF4-FFF2-40B4-BE49-F238E27FC236}">
                <a16:creationId xmlns:a16="http://schemas.microsoft.com/office/drawing/2014/main" id="{405585E2-8065-86B0-C63C-4D26DC969412}"/>
              </a:ext>
            </a:extLst>
          </p:cNvPr>
          <p:cNvPicPr>
            <a:picLocks noChangeAspect="1"/>
          </p:cNvPicPr>
          <p:nvPr/>
        </p:nvPicPr>
        <p:blipFill rotWithShape="1">
          <a:blip r:embed="rId3">
            <a:extLst>
              <a:ext uri="{28A0092B-C50C-407E-A947-70E740481C1C}">
                <a14:useLocalDpi xmlns:a14="http://schemas.microsoft.com/office/drawing/2010/main" val="0"/>
              </a:ext>
            </a:extLst>
          </a:blip>
          <a:srcRect l="33910" r="19661"/>
          <a:stretch/>
        </p:blipFill>
        <p:spPr>
          <a:xfrm>
            <a:off x="6531429" y="10"/>
            <a:ext cx="5660571" cy="6857990"/>
          </a:xfrm>
          <a:prstGeom prst="rect">
            <a:avLst/>
          </a:prstGeom>
          <a:noFill/>
        </p:spPr>
      </p:pic>
      <p:sp>
        <p:nvSpPr>
          <p:cNvPr id="2" name="Title 1">
            <a:extLst>
              <a:ext uri="{FF2B5EF4-FFF2-40B4-BE49-F238E27FC236}">
                <a16:creationId xmlns:a16="http://schemas.microsoft.com/office/drawing/2014/main" id="{73226669-422B-F75C-8E52-AC8506754B96}"/>
              </a:ext>
            </a:extLst>
          </p:cNvPr>
          <p:cNvSpPr>
            <a:spLocks noGrp="1"/>
          </p:cNvSpPr>
          <p:nvPr>
            <p:ph type="title"/>
          </p:nvPr>
        </p:nvSpPr>
        <p:spPr>
          <a:xfrm>
            <a:off x="404572" y="466008"/>
            <a:ext cx="5660572" cy="1327329"/>
          </a:xfrm>
        </p:spPr>
        <p:txBody>
          <a:bodyPr wrap="none" anchor="t">
            <a:normAutofit/>
          </a:bodyPr>
          <a:lstStyle/>
          <a:p>
            <a:r>
              <a:rPr lang="en-GB"/>
              <a:t>Support for Parents</a:t>
            </a:r>
          </a:p>
        </p:txBody>
      </p:sp>
      <p:sp>
        <p:nvSpPr>
          <p:cNvPr id="9" name="Text Placeholder 3">
            <a:extLst>
              <a:ext uri="{FF2B5EF4-FFF2-40B4-BE49-F238E27FC236}">
                <a16:creationId xmlns:a16="http://schemas.microsoft.com/office/drawing/2014/main" id="{19AD9ECB-ADC3-9975-37CD-93EC728805F5}"/>
              </a:ext>
            </a:extLst>
          </p:cNvPr>
          <p:cNvSpPr>
            <a:spLocks noGrp="1"/>
          </p:cNvSpPr>
          <p:nvPr>
            <p:ph type="body" sz="quarter" idx="11"/>
          </p:nvPr>
        </p:nvSpPr>
        <p:spPr>
          <a:xfrm>
            <a:off x="404572" y="1408936"/>
            <a:ext cx="5722286" cy="3354144"/>
          </a:xfrm>
        </p:spPr>
        <p:txBody>
          <a:bodyPr/>
          <a:lstStyle/>
          <a:p>
            <a:r>
              <a:rPr lang="en-US" sz="2400"/>
              <a:t>Read the latest guidance on all future pathways for your students &gt; </a:t>
            </a:r>
            <a:r>
              <a:rPr lang="en-US" sz="2400" b="1">
                <a:solidFill>
                  <a:srgbClr val="7030A0"/>
                </a:solidFill>
              </a:rPr>
              <a:t>ucas.com/parents</a:t>
            </a:r>
          </a:p>
          <a:p>
            <a:r>
              <a:rPr lang="en-US" sz="2400"/>
              <a:t>Sign up to receive handy tips each month direct to your inbox &gt; </a:t>
            </a:r>
            <a:r>
              <a:rPr lang="en-US" sz="2400" b="1">
                <a:solidFill>
                  <a:srgbClr val="7030A0"/>
                </a:solidFill>
              </a:rPr>
              <a:t>ucas.com/sign-up</a:t>
            </a:r>
          </a:p>
          <a:p>
            <a:r>
              <a:rPr lang="en-US" sz="2400"/>
              <a:t>Listen to the Parents evening Podcast for expert advice on apprenticeships, results day, Clearing and more &gt;      </a:t>
            </a:r>
            <a:r>
              <a:rPr lang="en-US" sz="2400" b="1">
                <a:solidFill>
                  <a:srgbClr val="7030A0"/>
                </a:solidFill>
              </a:rPr>
              <a:t>ucas.com/parents-evening-</a:t>
            </a:r>
            <a:r>
              <a:rPr lang="en-US" sz="2400" b="1" err="1">
                <a:solidFill>
                  <a:srgbClr val="7030A0"/>
                </a:solidFill>
              </a:rPr>
              <a:t>ucas</a:t>
            </a:r>
            <a:r>
              <a:rPr lang="en-US" sz="2400" b="1">
                <a:solidFill>
                  <a:srgbClr val="7030A0"/>
                </a:solidFill>
              </a:rPr>
              <a:t>-parent-podcast</a:t>
            </a:r>
          </a:p>
          <a:p>
            <a:endParaRPr lang="en-US"/>
          </a:p>
          <a:p>
            <a:endParaRPr lang="en-US"/>
          </a:p>
        </p:txBody>
      </p:sp>
    </p:spTree>
    <p:extLst>
      <p:ext uri="{BB962C8B-B14F-4D97-AF65-F5344CB8AC3E}">
        <p14:creationId xmlns:p14="http://schemas.microsoft.com/office/powerpoint/2010/main" val="370015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5FAFB920-37C1-4F16-1907-887A5EF08B9B}"/>
              </a:ext>
            </a:extLst>
          </p:cNvPr>
          <p:cNvPicPr>
            <a:picLocks noChangeAspect="1"/>
          </p:cNvPicPr>
          <p:nvPr/>
        </p:nvPicPr>
        <p:blipFill rotWithShape="1">
          <a:blip r:embed="rId3">
            <a:extLst>
              <a:ext uri="{28A0092B-C50C-407E-A947-70E740481C1C}">
                <a14:useLocalDpi xmlns:a14="http://schemas.microsoft.com/office/drawing/2010/main" val="0"/>
              </a:ext>
            </a:extLst>
          </a:blip>
          <a:srcRect l="17215" t="4223" r="5917" b="54383"/>
          <a:stretch/>
        </p:blipFill>
        <p:spPr>
          <a:xfrm>
            <a:off x="7255830" y="1371599"/>
            <a:ext cx="3326470" cy="2838836"/>
          </a:xfrm>
          <a:prstGeom prst="rect">
            <a:avLst/>
          </a:prstGeom>
        </p:spPr>
      </p:pic>
      <p:sp>
        <p:nvSpPr>
          <p:cNvPr id="5" name="TextBox 4">
            <a:extLst>
              <a:ext uri="{FF2B5EF4-FFF2-40B4-BE49-F238E27FC236}">
                <a16:creationId xmlns:a16="http://schemas.microsoft.com/office/drawing/2014/main" id="{5F811AC5-9122-E89A-8A45-C88BFAFC02BF}"/>
              </a:ext>
            </a:extLst>
          </p:cNvPr>
          <p:cNvSpPr txBox="1"/>
          <p:nvPr/>
        </p:nvSpPr>
        <p:spPr>
          <a:xfrm>
            <a:off x="286647" y="2942558"/>
            <a:ext cx="6469453" cy="2893100"/>
          </a:xfrm>
          <a:prstGeom prst="rect">
            <a:avLst/>
          </a:prstGeom>
          <a:noFill/>
        </p:spPr>
        <p:txBody>
          <a:bodyPr wrap="square" rtlCol="0">
            <a:spAutoFit/>
          </a:bodyPr>
          <a:lstStyle/>
          <a:p>
            <a:r>
              <a:rPr lang="en-GB" sz="2000">
                <a:latin typeface="Roboto Light" panose="02000000000000000000" pitchFamily="2" charset="0"/>
                <a:ea typeface="Roboto Light" panose="02000000000000000000" pitchFamily="2" charset="0"/>
                <a:cs typeface="Roboto Light" panose="02000000000000000000" pitchFamily="2" charset="0"/>
              </a:rPr>
              <a:t>The UCAS widget is hosted on our school’s *website or *Virtual Learning Environment (VLE) to link you to relevant pages on ucas.com.</a:t>
            </a:r>
          </a:p>
          <a:p>
            <a:endParaRPr lang="en-GB" sz="2000">
              <a:latin typeface="Roboto Light" panose="02000000000000000000" pitchFamily="2" charset="0"/>
              <a:ea typeface="Roboto Light" panose="02000000000000000000" pitchFamily="2" charset="0"/>
              <a:cs typeface="Roboto Light" panose="02000000000000000000" pitchFamily="2" charset="0"/>
            </a:endParaRPr>
          </a:p>
          <a:p>
            <a:r>
              <a:rPr lang="en-GB" sz="2000">
                <a:latin typeface="Roboto Light" panose="02000000000000000000" pitchFamily="2" charset="0"/>
                <a:ea typeface="Roboto Light" panose="02000000000000000000" pitchFamily="2" charset="0"/>
                <a:cs typeface="Roboto Light" panose="02000000000000000000" pitchFamily="2" charset="0"/>
              </a:rPr>
              <a:t>From starting research to comparing different pathways the widget enables the user to go direct to relevant pages for help and guidance including help pages designed for parents and guardians.</a:t>
            </a:r>
          </a:p>
          <a:p>
            <a:endParaRPr lang="en-GB" sz="2200">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Picture 5" descr="A screenshot of a menu&#10;&#10;Description automatically generated">
            <a:extLst>
              <a:ext uri="{FF2B5EF4-FFF2-40B4-BE49-F238E27FC236}">
                <a16:creationId xmlns:a16="http://schemas.microsoft.com/office/drawing/2014/main" id="{44276C07-D603-C8F8-EEE3-822FA277D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738" y="3110199"/>
            <a:ext cx="2816716" cy="2376202"/>
          </a:xfrm>
          <a:prstGeom prst="rect">
            <a:avLst/>
          </a:prstGeom>
        </p:spPr>
      </p:pic>
      <p:sp>
        <p:nvSpPr>
          <p:cNvPr id="7" name="Title 1">
            <a:extLst>
              <a:ext uri="{FF2B5EF4-FFF2-40B4-BE49-F238E27FC236}">
                <a16:creationId xmlns:a16="http://schemas.microsoft.com/office/drawing/2014/main" id="{E065DD30-5BD1-C4EE-3045-41E36F1FDFD0}"/>
              </a:ext>
            </a:extLst>
          </p:cNvPr>
          <p:cNvSpPr txBox="1">
            <a:spLocks/>
          </p:cNvSpPr>
          <p:nvPr/>
        </p:nvSpPr>
        <p:spPr>
          <a:xfrm>
            <a:off x="325759" y="1286814"/>
            <a:ext cx="6391230" cy="538896"/>
          </a:xfrm>
          <a:prstGeom prst="rect">
            <a:avLst/>
          </a:prstGeom>
        </p:spPr>
        <p:txBody>
          <a:bodyPr/>
          <a:lst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a:lstStyle>
          <a:p>
            <a:r>
              <a:rPr lang="en-GB" sz="5400">
                <a:solidFill>
                  <a:schemeClr val="tx1"/>
                </a:solidFill>
                <a:latin typeface="Oswald Medium" panose="00000600000000000000" pitchFamily="2" charset="0"/>
              </a:rPr>
              <a:t>Look out for the UCAS Widget</a:t>
            </a:r>
          </a:p>
        </p:txBody>
      </p:sp>
    </p:spTree>
    <p:extLst>
      <p:ext uri="{BB962C8B-B14F-4D97-AF65-F5344CB8AC3E}">
        <p14:creationId xmlns:p14="http://schemas.microsoft.com/office/powerpoint/2010/main" val="348353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table with a computer&#10;&#10;Description automatically generated">
            <a:extLst>
              <a:ext uri="{FF2B5EF4-FFF2-40B4-BE49-F238E27FC236}">
                <a16:creationId xmlns:a16="http://schemas.microsoft.com/office/drawing/2014/main" id="{D246ED94-714F-4D1D-4579-B9EF210168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733" r="17733"/>
          <a:stretch>
            <a:fillRect/>
          </a:stretch>
        </p:blipFill>
        <p:spPr>
          <a:xfrm>
            <a:off x="0" y="1"/>
            <a:ext cx="6517209" cy="6857999"/>
          </a:xfrm>
        </p:spPr>
      </p:pic>
      <p:sp>
        <p:nvSpPr>
          <p:cNvPr id="3" name="Text Placeholder 2">
            <a:extLst>
              <a:ext uri="{FF2B5EF4-FFF2-40B4-BE49-F238E27FC236}">
                <a16:creationId xmlns:a16="http://schemas.microsoft.com/office/drawing/2014/main" id="{E9BBF4E8-38FA-DCC4-E63A-015844112AAA}"/>
              </a:ext>
            </a:extLst>
          </p:cNvPr>
          <p:cNvSpPr>
            <a:spLocks noGrp="1"/>
          </p:cNvSpPr>
          <p:nvPr>
            <p:ph type="body" sz="quarter" idx="11"/>
          </p:nvPr>
        </p:nvSpPr>
        <p:spPr>
          <a:xfrm>
            <a:off x="6825672" y="1102308"/>
            <a:ext cx="5070763" cy="4653384"/>
          </a:xfrm>
        </p:spPr>
        <p:txBody>
          <a:bodyPr/>
          <a:lstStyle/>
          <a:p>
            <a:pPr marL="0" indent="0">
              <a:buNone/>
            </a:pPr>
            <a:r>
              <a:rPr lang="en-GB" sz="5400" dirty="0">
                <a:latin typeface="Oswald Medium" panose="00000600000000000000" pitchFamily="2" charset="0"/>
                <a:ea typeface="Roboto Medium" panose="02000000000000000000" pitchFamily="2" charset="0"/>
                <a:cs typeface="Roboto Medium" panose="02000000000000000000" pitchFamily="2" charset="0"/>
              </a:rPr>
              <a:t>Contents</a:t>
            </a:r>
          </a:p>
          <a:p>
            <a:pPr marL="0" indent="0">
              <a:buNone/>
            </a:pPr>
            <a:endParaRPr lang="en-GB" sz="800" dirty="0"/>
          </a:p>
          <a:p>
            <a:pPr marL="0" indent="0">
              <a:buNone/>
            </a:pPr>
            <a:r>
              <a:rPr lang="en-GB" sz="2000" b="1" dirty="0">
                <a:effectLst/>
              </a:rPr>
              <a:t>Part 1: </a:t>
            </a:r>
            <a:r>
              <a:rPr lang="en-GB" sz="2000" dirty="0">
                <a:effectLst/>
              </a:rPr>
              <a:t>Apprenticeships overview: What apprenticeships are, their benefits, and how they work.</a:t>
            </a:r>
          </a:p>
          <a:p>
            <a:pPr marL="0" indent="0">
              <a:buNone/>
            </a:pPr>
            <a:br>
              <a:rPr lang="en-GB" sz="2000" dirty="0">
                <a:effectLst/>
              </a:rPr>
            </a:br>
            <a:r>
              <a:rPr lang="en-GB" sz="2000" b="1" dirty="0">
                <a:effectLst/>
              </a:rPr>
              <a:t>Part 2: </a:t>
            </a:r>
            <a:r>
              <a:rPr lang="en-GB" sz="2000" dirty="0">
                <a:effectLst/>
              </a:rPr>
              <a:t>Early Connect: T</a:t>
            </a:r>
            <a:r>
              <a:rPr lang="en-GB" sz="2000" dirty="0"/>
              <a:t>he benefits of joining the pilot, w</a:t>
            </a:r>
            <a:r>
              <a:rPr lang="en-GB" sz="2000" dirty="0">
                <a:effectLst/>
              </a:rPr>
              <a:t>hy it matters, how to get involved and the support available.</a:t>
            </a:r>
          </a:p>
          <a:p>
            <a:pPr marL="0" indent="0">
              <a:buNone/>
            </a:pPr>
            <a:br>
              <a:rPr lang="en-GB" sz="2000" dirty="0">
                <a:effectLst/>
              </a:rPr>
            </a:br>
            <a:r>
              <a:rPr lang="en-GB" sz="2000" b="1" dirty="0">
                <a:effectLst/>
              </a:rPr>
              <a:t>Part 3: </a:t>
            </a:r>
            <a:r>
              <a:rPr lang="en-GB" sz="2000" dirty="0">
                <a:effectLst/>
              </a:rPr>
              <a:t>Resources: How UCAS can help support </a:t>
            </a:r>
            <a:r>
              <a:rPr lang="en-GB" sz="2000" dirty="0"/>
              <a:t>parents </a:t>
            </a:r>
            <a:r>
              <a:rPr lang="en-GB" sz="2000" dirty="0">
                <a:effectLst/>
              </a:rPr>
              <a:t>and their students.</a:t>
            </a:r>
          </a:p>
          <a:p>
            <a:pPr marL="0" indent="0">
              <a:buNone/>
            </a:pPr>
            <a:endParaRPr lang="en-GB" dirty="0"/>
          </a:p>
        </p:txBody>
      </p:sp>
    </p:spTree>
    <p:extLst>
      <p:ext uri="{BB962C8B-B14F-4D97-AF65-F5344CB8AC3E}">
        <p14:creationId xmlns:p14="http://schemas.microsoft.com/office/powerpoint/2010/main" val="363587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men sitting at a table&#10;&#10;Description automatically generated">
            <a:extLst>
              <a:ext uri="{FF2B5EF4-FFF2-40B4-BE49-F238E27FC236}">
                <a16:creationId xmlns:a16="http://schemas.microsoft.com/office/drawing/2014/main" id="{730E648A-2B8E-037F-9199-C17E6577FE5D}"/>
              </a:ext>
            </a:extLst>
          </p:cNvPr>
          <p:cNvPicPr>
            <a:picLocks noGrp="1" noChangeAspect="1"/>
          </p:cNvPicPr>
          <p:nvPr>
            <p:ph type="pic" sz="quarter" idx="10"/>
          </p:nvPr>
        </p:nvPicPr>
        <p:blipFill rotWithShape="1">
          <a:blip r:embed="rId3"/>
          <a:srcRect l="42975" t="14944" r="14504" b="7897"/>
          <a:stretch/>
        </p:blipFill>
        <p:spPr>
          <a:xfrm>
            <a:off x="6531429" y="766"/>
            <a:ext cx="5660571" cy="6856479"/>
          </a:xfrm>
          <a:prstGeom prst="rect">
            <a:avLst/>
          </a:prstGeom>
          <a:noFill/>
        </p:spPr>
      </p:pic>
      <p:sp>
        <p:nvSpPr>
          <p:cNvPr id="3" name="Title 2">
            <a:extLst>
              <a:ext uri="{FF2B5EF4-FFF2-40B4-BE49-F238E27FC236}">
                <a16:creationId xmlns:a16="http://schemas.microsoft.com/office/drawing/2014/main" id="{9F9FC17A-2868-FBF6-B664-3B829707FE88}"/>
              </a:ext>
            </a:extLst>
          </p:cNvPr>
          <p:cNvSpPr>
            <a:spLocks noGrp="1"/>
          </p:cNvSpPr>
          <p:nvPr>
            <p:ph type="title"/>
          </p:nvPr>
        </p:nvSpPr>
        <p:spPr>
          <a:xfrm>
            <a:off x="404572" y="466662"/>
            <a:ext cx="5660572" cy="1327036"/>
          </a:xfrm>
        </p:spPr>
        <p:txBody>
          <a:bodyPr wrap="none" anchor="t">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dirty="0">
                <a:latin typeface="Oswald Medium" panose="00000600000000000000" pitchFamily="2" charset="0"/>
              </a:rPr>
              <a:t>Part 1: What’s an </a:t>
            </a:r>
            <a:br>
              <a:rPr lang="en-GB" sz="5400" dirty="0">
                <a:latin typeface="Oswald Medium" panose="00000600000000000000" pitchFamily="2" charset="0"/>
              </a:rPr>
            </a:br>
            <a:r>
              <a:rPr lang="en-GB" sz="5400" dirty="0">
                <a:latin typeface="Oswald Medium" panose="00000600000000000000" pitchFamily="2" charset="0"/>
              </a:rPr>
              <a:t>apprenticeship?</a:t>
            </a:r>
          </a:p>
        </p:txBody>
      </p:sp>
      <p:sp>
        <p:nvSpPr>
          <p:cNvPr id="7" name="Text Placeholder 2">
            <a:extLst>
              <a:ext uri="{FF2B5EF4-FFF2-40B4-BE49-F238E27FC236}">
                <a16:creationId xmlns:a16="http://schemas.microsoft.com/office/drawing/2014/main" id="{249F13C2-48D5-2641-2250-A86BA28E5F7F}"/>
              </a:ext>
            </a:extLst>
          </p:cNvPr>
          <p:cNvSpPr>
            <a:spLocks noGrp="1"/>
          </p:cNvSpPr>
          <p:nvPr>
            <p:ph type="body" sz="quarter" idx="11"/>
          </p:nvPr>
        </p:nvSpPr>
        <p:spPr>
          <a:xfrm>
            <a:off x="405191" y="2188483"/>
            <a:ext cx="5660571" cy="3353405"/>
          </a:xfrm>
        </p:spPr>
        <p:txBody>
          <a:bodyPr>
            <a:norm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435437" indent="-435437">
              <a:lnSpc>
                <a:spcPct val="90000"/>
              </a:lnSpc>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It’s a real job where you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learn</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gain experience</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study for a qualification and</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get paid.</a:t>
            </a:r>
          </a:p>
          <a:p>
            <a:pPr marL="435437" indent="-435437">
              <a:lnSpc>
                <a:spcPct val="90000"/>
              </a:lnSpc>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An apprentice is an employee, with a contract of employment and holiday leave.</a:t>
            </a:r>
          </a:p>
          <a:p>
            <a:pPr marL="435437" indent="-435437">
              <a:lnSpc>
                <a:spcPct val="90000"/>
              </a:lnSpc>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Over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650</a:t>
            </a:r>
            <a:r>
              <a:rPr lang="en-GB">
                <a:solidFill>
                  <a:srgbClr val="7030A0"/>
                </a:solidFill>
                <a:latin typeface="Roboto Light" panose="02000000000000000000" pitchFamily="2" charset="0"/>
                <a:ea typeface="Roboto Light" panose="02000000000000000000" pitchFamily="2" charset="0"/>
                <a:cs typeface="Roboto Light" panose="02000000000000000000" pitchFamily="2" charset="0"/>
              </a:rPr>
              <a:t> </a:t>
            </a:r>
            <a:r>
              <a:rPr lang="en-GB" b="1">
                <a:solidFill>
                  <a:srgbClr val="7030A0"/>
                </a:solidFill>
                <a:latin typeface="Roboto Light" panose="02000000000000000000" pitchFamily="2" charset="0"/>
                <a:ea typeface="Roboto Light" panose="02000000000000000000" pitchFamily="2" charset="0"/>
                <a:cs typeface="Roboto Light" panose="02000000000000000000" pitchFamily="2" charset="0"/>
              </a:rPr>
              <a:t>different apprenticeships </a:t>
            </a:r>
            <a:r>
              <a:rPr lang="en-GB">
                <a:latin typeface="Roboto Light" panose="02000000000000000000" pitchFamily="2" charset="0"/>
                <a:ea typeface="Roboto Light" panose="02000000000000000000" pitchFamily="2" charset="0"/>
                <a:cs typeface="Roboto Light" panose="02000000000000000000" pitchFamily="2" charset="0"/>
              </a:rPr>
              <a:t>available, from Nuclear Engineer to Architect to Digital Marketer. </a:t>
            </a:r>
          </a:p>
          <a:p>
            <a:pPr>
              <a:lnSpc>
                <a:spcPct val="90000"/>
              </a:lnSpc>
            </a:pPr>
            <a:endParaRPr lang="en-GB" sz="2381"/>
          </a:p>
        </p:txBody>
      </p:sp>
    </p:spTree>
    <p:extLst>
      <p:ext uri="{BB962C8B-B14F-4D97-AF65-F5344CB8AC3E}">
        <p14:creationId xmlns:p14="http://schemas.microsoft.com/office/powerpoint/2010/main" val="34381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4D0F01-869A-A055-5EF2-4F58FA510BF9}"/>
              </a:ext>
            </a:extLst>
          </p:cNvPr>
          <p:cNvSpPr>
            <a:spLocks noGrp="1"/>
          </p:cNvSpPr>
          <p:nvPr>
            <p:ph idx="1"/>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489867" indent="-489867">
              <a:buFont typeface="+mj-lt"/>
              <a:buAutoNum type="arabicPeriod"/>
            </a:pPr>
            <a:r>
              <a:rPr lang="en-GB" sz="2800">
                <a:latin typeface="Roboto Light" panose="02000000000000000000" pitchFamily="2" charset="0"/>
                <a:ea typeface="Roboto Light" panose="02000000000000000000" pitchFamily="2" charset="0"/>
                <a:cs typeface="Roboto Light" panose="02000000000000000000" pitchFamily="2" charset="0"/>
              </a:rPr>
              <a:t>An apprenticeship takes between one to six years to complete.</a:t>
            </a:r>
          </a:p>
          <a:p>
            <a:pPr marL="489867" indent="-489867">
              <a:buFont typeface="+mj-lt"/>
              <a:buAutoNum type="arabicPeriod"/>
            </a:pPr>
            <a:r>
              <a:rPr lang="en-GB" sz="2800">
                <a:latin typeface="Roboto Light" panose="02000000000000000000" pitchFamily="2" charset="0"/>
                <a:ea typeface="Roboto Light" panose="02000000000000000000" pitchFamily="2" charset="0"/>
                <a:cs typeface="Roboto Light" panose="02000000000000000000" pitchFamily="2" charset="0"/>
              </a:rPr>
              <a:t>Apprentices typically work for a minimum of 30 hours a week (and most will work full time, between 37 – 40 hours per week). Part-time options are also available in some cases.</a:t>
            </a:r>
          </a:p>
          <a:p>
            <a:pPr marL="489867" indent="-489867">
              <a:buFont typeface="+mj-lt"/>
              <a:buAutoNum type="arabicPeriod"/>
            </a:pPr>
            <a:r>
              <a:rPr lang="en-GB" sz="2800">
                <a:latin typeface="Roboto Light" panose="02000000000000000000" pitchFamily="2" charset="0"/>
                <a:ea typeface="Roboto Light" panose="02000000000000000000" pitchFamily="2" charset="0"/>
                <a:cs typeface="Roboto Light" panose="02000000000000000000" pitchFamily="2" charset="0"/>
              </a:rPr>
              <a:t>By the end of an apprenticeship, they’ll have the right skills and knowledge needed for their chosen career.</a:t>
            </a:r>
          </a:p>
          <a:p>
            <a:pPr marL="0" indent="0">
              <a:buNone/>
            </a:pPr>
            <a:endParaRPr lang="en-GB"/>
          </a:p>
        </p:txBody>
      </p:sp>
      <p:sp>
        <p:nvSpPr>
          <p:cNvPr id="4" name="Title 2">
            <a:extLst>
              <a:ext uri="{FF2B5EF4-FFF2-40B4-BE49-F238E27FC236}">
                <a16:creationId xmlns:a16="http://schemas.microsoft.com/office/drawing/2014/main" id="{53CF400B-12A1-AF6B-0FBE-9913425719D5}"/>
              </a:ext>
            </a:extLst>
          </p:cNvPr>
          <p:cNvSpPr>
            <a:spLocks noGrp="1"/>
          </p:cNvSpPr>
          <p:nvPr>
            <p:ph type="title"/>
          </p:nvPr>
        </p:nvSpPr>
        <p:spPr>
          <a:xfrm>
            <a:off x="404571" y="643939"/>
            <a:ext cx="11171465" cy="1327452"/>
          </a:xfr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solidFill>
                  <a:schemeClr val="tx1"/>
                </a:solidFill>
                <a:latin typeface="Oswald Medium" panose="00000600000000000000" pitchFamily="2" charset="0"/>
              </a:rPr>
              <a:t>3 key facts about apprenticeships</a:t>
            </a:r>
            <a:br>
              <a:rPr lang="en-GB"/>
            </a:br>
            <a:endParaRPr lang="en-GB"/>
          </a:p>
        </p:txBody>
      </p:sp>
    </p:spTree>
    <p:extLst>
      <p:ext uri="{BB962C8B-B14F-4D97-AF65-F5344CB8AC3E}">
        <p14:creationId xmlns:p14="http://schemas.microsoft.com/office/powerpoint/2010/main" val="1205354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951F-7618-EBF9-DB95-78956E88D406}"/>
              </a:ext>
            </a:extLst>
          </p:cNvPr>
          <p:cNvSpPr>
            <a:spLocks noGrp="1"/>
          </p:cNvSpPr>
          <p:nvPr>
            <p:ph type="title"/>
          </p:nvPr>
        </p:nvSpPr>
        <p:spPr/>
        <p:txBody>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r>
              <a:rPr lang="en-GB" sz="5399">
                <a:latin typeface="Oswald Medium" panose="00000600000000000000" pitchFamily="2" charset="0"/>
              </a:rPr>
              <a:t>How to understand the levels</a:t>
            </a:r>
          </a:p>
        </p:txBody>
      </p:sp>
      <p:sp>
        <p:nvSpPr>
          <p:cNvPr id="4" name="TextBox 3">
            <a:extLst>
              <a:ext uri="{FF2B5EF4-FFF2-40B4-BE49-F238E27FC236}">
                <a16:creationId xmlns:a16="http://schemas.microsoft.com/office/drawing/2014/main" id="{CAE38373-F309-C35A-4E7F-B301C45CDEB3}"/>
              </a:ext>
            </a:extLst>
          </p:cNvPr>
          <p:cNvSpPr txBox="1"/>
          <p:nvPr/>
        </p:nvSpPr>
        <p:spPr>
          <a:xfrm>
            <a:off x="292310" y="1495138"/>
            <a:ext cx="11602932" cy="1784555"/>
          </a:xfrm>
          <a:prstGeom prst="rect">
            <a:avLst/>
          </a:prstGeom>
          <a:noFill/>
        </p:spPr>
        <p:txBody>
          <a:bodyPr wrap="square" lIns="87086" tIns="43543" rIns="87086" bIns="43543" anchor="t">
            <a:sp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marL="342302" indent="-342302">
              <a:spcAft>
                <a:spcPts val="600"/>
              </a:spcAft>
              <a:buFont typeface="Wingdings" panose="05000000000000000000" pitchFamily="2" charset="2"/>
              <a:buChar char="§"/>
            </a:pPr>
            <a:r>
              <a:rPr lang="en-GB" sz="1905" dirty="0">
                <a:latin typeface="Roboto Light"/>
                <a:ea typeface="Roboto Light"/>
                <a:cs typeface="Roboto Light"/>
              </a:rPr>
              <a:t>There is an apprenticeship for everyone: some are more complex than others. </a:t>
            </a:r>
            <a:endParaRPr lang="en-GB" sz="1905">
              <a:latin typeface="Roboto Light" panose="02000000000000000000" pitchFamily="2" charset="0"/>
              <a:ea typeface="Roboto Light" panose="02000000000000000000" pitchFamily="2" charset="0"/>
              <a:cs typeface="Roboto Light" panose="02000000000000000000" pitchFamily="2" charset="0"/>
            </a:endParaRPr>
          </a:p>
          <a:p>
            <a:pPr marL="342302" indent="-342302">
              <a:spcAft>
                <a:spcPts val="600"/>
              </a:spcAft>
              <a:buFont typeface="Wingdings" panose="05000000000000000000" pitchFamily="2" charset="2"/>
              <a:buChar char="§"/>
            </a:pPr>
            <a:r>
              <a:rPr lang="en-GB" sz="1905" dirty="0">
                <a:latin typeface="Roboto Light"/>
                <a:ea typeface="Roboto Light"/>
                <a:cs typeface="Roboto Light"/>
              </a:rPr>
              <a:t>It is important to note that for apprenticeships, levels are only a rough guide.</a:t>
            </a:r>
          </a:p>
          <a:p>
            <a:pPr marL="342265" indent="-342265">
              <a:spcAft>
                <a:spcPts val="600"/>
              </a:spcAft>
              <a:buFont typeface="Wingdings" panose="05000000000000000000" pitchFamily="2" charset="2"/>
              <a:buChar char="§"/>
            </a:pPr>
            <a:r>
              <a:rPr lang="en-GB" sz="1900" dirty="0">
                <a:latin typeface="Roboto Light"/>
                <a:ea typeface="Roboto Light"/>
                <a:cs typeface="Roboto Light"/>
              </a:rPr>
              <a:t>For a year 13 school leaver with little or no work experience, a level 2 or Level 3 apprenticeship is a perfect entry </a:t>
            </a:r>
            <a:r>
              <a:rPr lang="en-GB" sz="1900">
                <a:latin typeface="Roboto Light"/>
                <a:ea typeface="Roboto Light"/>
                <a:cs typeface="Roboto Light"/>
              </a:rPr>
              <a:t>point into the world of work, even if you already have A levels, BTEC or T-Levels. </a:t>
            </a:r>
          </a:p>
          <a:p>
            <a:pPr marL="342302" indent="-342302">
              <a:spcAft>
                <a:spcPts val="600"/>
              </a:spcAft>
              <a:buFont typeface="Wingdings" panose="05000000000000000000" pitchFamily="2" charset="2"/>
              <a:buChar char="§"/>
            </a:pPr>
            <a:r>
              <a:rPr lang="en-GB" sz="1905" dirty="0">
                <a:latin typeface="Roboto Light"/>
                <a:ea typeface="Roboto Light"/>
                <a:cs typeface="Roboto Light"/>
              </a:rPr>
              <a:t>Some higher and degree apprenticeships give you the opportunity to combine university study and work.</a:t>
            </a:r>
            <a:endParaRPr lang="en-GB" sz="1905"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87E1D8D5-50CD-07BB-616E-2C73BDF6CB50}"/>
              </a:ext>
            </a:extLst>
          </p:cNvPr>
          <p:cNvSpPr txBox="1"/>
          <p:nvPr/>
        </p:nvSpPr>
        <p:spPr>
          <a:xfrm>
            <a:off x="6341511" y="3482191"/>
            <a:ext cx="2518030" cy="1489200"/>
          </a:xfrm>
          <a:prstGeom prst="roundRect">
            <a:avLst/>
          </a:prstGeom>
          <a:noFill/>
          <a:ln w="25400">
            <a:solidFill>
              <a:srgbClr val="D93BA8"/>
            </a:solidFill>
          </a:ln>
        </p:spPr>
        <p:txBody>
          <a:bodyPr wrap="square" lIns="97937" tIns="97937" rIns="97937" bIns="97937"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580399"/>
            <a:r>
              <a:rPr lang="en-GB" sz="3999" dirty="0">
                <a:latin typeface="Oswald Medium" panose="00000600000000000000" pitchFamily="2" charset="0"/>
                <a:ea typeface="Roboto" panose="02000000000000000000" pitchFamily="2" charset="0"/>
                <a:cs typeface="Roboto" panose="02000000000000000000" pitchFamily="2" charset="0"/>
              </a:rPr>
              <a:t>LEVEL 4+</a:t>
            </a:r>
          </a:p>
        </p:txBody>
      </p:sp>
      <p:sp>
        <p:nvSpPr>
          <p:cNvPr id="6" name="TextBox 5">
            <a:extLst>
              <a:ext uri="{FF2B5EF4-FFF2-40B4-BE49-F238E27FC236}">
                <a16:creationId xmlns:a16="http://schemas.microsoft.com/office/drawing/2014/main" id="{E14FA342-E445-D655-88DE-94CF090034D2}"/>
              </a:ext>
            </a:extLst>
          </p:cNvPr>
          <p:cNvSpPr txBox="1"/>
          <p:nvPr/>
        </p:nvSpPr>
        <p:spPr>
          <a:xfrm>
            <a:off x="3280161" y="3482193"/>
            <a:ext cx="2545875" cy="1459221"/>
          </a:xfrm>
          <a:prstGeom prst="roundRect">
            <a:avLst/>
          </a:prstGeom>
          <a:noFill/>
          <a:ln w="25400">
            <a:solidFill>
              <a:srgbClr val="FFC000"/>
            </a:solidFill>
          </a:ln>
        </p:spPr>
        <p:txBody>
          <a:bodyPr wrap="square" lIns="97937" tIns="97937" rIns="97937" bIns="97937"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580399"/>
            <a:r>
              <a:rPr lang="en-GB" sz="3999" dirty="0">
                <a:latin typeface="Oswald Medium" panose="00000600000000000000" pitchFamily="2" charset="0"/>
                <a:ea typeface="Roboto" panose="02000000000000000000" pitchFamily="2" charset="0"/>
                <a:cs typeface="Roboto" panose="02000000000000000000" pitchFamily="2" charset="0"/>
              </a:rPr>
              <a:t>LEVEL 3</a:t>
            </a:r>
          </a:p>
        </p:txBody>
      </p:sp>
      <p:sp>
        <p:nvSpPr>
          <p:cNvPr id="7" name="TextBox 6">
            <a:extLst>
              <a:ext uri="{FF2B5EF4-FFF2-40B4-BE49-F238E27FC236}">
                <a16:creationId xmlns:a16="http://schemas.microsoft.com/office/drawing/2014/main" id="{E64F694F-1110-2996-3FCD-53C8443CB9EB}"/>
              </a:ext>
            </a:extLst>
          </p:cNvPr>
          <p:cNvSpPr txBox="1"/>
          <p:nvPr/>
        </p:nvSpPr>
        <p:spPr>
          <a:xfrm>
            <a:off x="246654" y="3474437"/>
            <a:ext cx="2518030" cy="1477737"/>
          </a:xfrm>
          <a:prstGeom prst="roundRect">
            <a:avLst/>
          </a:prstGeom>
          <a:noFill/>
          <a:ln w="25400">
            <a:solidFill>
              <a:schemeClr val="accent4"/>
            </a:solidFill>
          </a:ln>
        </p:spPr>
        <p:txBody>
          <a:bodyPr wrap="square" lIns="97937" tIns="97937" rIns="97937" bIns="97937"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580399"/>
            <a:r>
              <a:rPr lang="en-GB" sz="3999" dirty="0">
                <a:latin typeface="Oswald Medium" panose="00000600000000000000" pitchFamily="2" charset="0"/>
                <a:ea typeface="Roboto" panose="02000000000000000000" pitchFamily="2" charset="0"/>
                <a:cs typeface="Roboto" panose="02000000000000000000" pitchFamily="2" charset="0"/>
              </a:rPr>
              <a:t>LEVEL 2</a:t>
            </a:r>
          </a:p>
        </p:txBody>
      </p:sp>
      <p:sp>
        <p:nvSpPr>
          <p:cNvPr id="8" name="TextBox 7">
            <a:extLst>
              <a:ext uri="{FF2B5EF4-FFF2-40B4-BE49-F238E27FC236}">
                <a16:creationId xmlns:a16="http://schemas.microsoft.com/office/drawing/2014/main" id="{643F14F2-D939-2A98-5538-D5F609BCB95E}"/>
              </a:ext>
            </a:extLst>
          </p:cNvPr>
          <p:cNvSpPr txBox="1"/>
          <p:nvPr/>
        </p:nvSpPr>
        <p:spPr>
          <a:xfrm>
            <a:off x="9375016" y="3474437"/>
            <a:ext cx="2518030" cy="1477737"/>
          </a:xfrm>
          <a:prstGeom prst="roundRect">
            <a:avLst/>
          </a:prstGeom>
          <a:noFill/>
          <a:ln w="25400">
            <a:solidFill>
              <a:schemeClr val="accent1"/>
            </a:solidFill>
          </a:ln>
        </p:spPr>
        <p:txBody>
          <a:bodyPr wrap="square" lIns="97937" tIns="97937" rIns="97937" bIns="97937" rtlCol="0" anchor="ctr" anchorCtr="0">
            <a:noAutofit/>
          </a:bodyP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defTabSz="580399"/>
            <a:r>
              <a:rPr lang="en-GB" sz="3999" dirty="0">
                <a:latin typeface="Oswald Medium" panose="00000600000000000000" pitchFamily="2" charset="0"/>
                <a:ea typeface="Roboto" panose="02000000000000000000" pitchFamily="2" charset="0"/>
                <a:cs typeface="Roboto" panose="02000000000000000000" pitchFamily="2" charset="0"/>
              </a:rPr>
              <a:t>LEVEL 6-7</a:t>
            </a:r>
          </a:p>
        </p:txBody>
      </p:sp>
      <p:sp>
        <p:nvSpPr>
          <p:cNvPr id="9" name="Flowchart: Terminator 8">
            <a:extLst>
              <a:ext uri="{FF2B5EF4-FFF2-40B4-BE49-F238E27FC236}">
                <a16:creationId xmlns:a16="http://schemas.microsoft.com/office/drawing/2014/main" id="{6D225059-23FA-C943-4D98-FC0321A015FA}"/>
              </a:ext>
            </a:extLst>
          </p:cNvPr>
          <p:cNvSpPr/>
          <p:nvPr/>
        </p:nvSpPr>
        <p:spPr>
          <a:xfrm>
            <a:off x="655751"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dirty="0">
                <a:solidFill>
                  <a:schemeClr val="bg1"/>
                </a:solidFill>
              </a:rPr>
              <a:t>Intermediate</a:t>
            </a:r>
          </a:p>
        </p:txBody>
      </p:sp>
      <p:sp>
        <p:nvSpPr>
          <p:cNvPr id="10" name="Flowchart: Terminator 9">
            <a:extLst>
              <a:ext uri="{FF2B5EF4-FFF2-40B4-BE49-F238E27FC236}">
                <a16:creationId xmlns:a16="http://schemas.microsoft.com/office/drawing/2014/main" id="{CB93CF15-49E0-2018-06A0-253820E65C51}"/>
              </a:ext>
            </a:extLst>
          </p:cNvPr>
          <p:cNvSpPr/>
          <p:nvPr/>
        </p:nvSpPr>
        <p:spPr>
          <a:xfrm>
            <a:off x="3750554"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dirty="0">
                <a:solidFill>
                  <a:schemeClr val="bg1"/>
                </a:solidFill>
              </a:rPr>
              <a:t>Advanced</a:t>
            </a:r>
          </a:p>
        </p:txBody>
      </p:sp>
      <p:sp>
        <p:nvSpPr>
          <p:cNvPr id="11" name="Flowchart: Terminator 10">
            <a:extLst>
              <a:ext uri="{FF2B5EF4-FFF2-40B4-BE49-F238E27FC236}">
                <a16:creationId xmlns:a16="http://schemas.microsoft.com/office/drawing/2014/main" id="{E975D2F8-F2DE-38FE-160F-8F041BE07DFB}"/>
              </a:ext>
            </a:extLst>
          </p:cNvPr>
          <p:cNvSpPr/>
          <p:nvPr/>
        </p:nvSpPr>
        <p:spPr>
          <a:xfrm>
            <a:off x="6750608"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dirty="0">
                <a:solidFill>
                  <a:schemeClr val="bg1"/>
                </a:solidFill>
              </a:rPr>
              <a:t>Higher</a:t>
            </a:r>
          </a:p>
        </p:txBody>
      </p:sp>
      <p:sp>
        <p:nvSpPr>
          <p:cNvPr id="12" name="Flowchart: Terminator 11">
            <a:extLst>
              <a:ext uri="{FF2B5EF4-FFF2-40B4-BE49-F238E27FC236}">
                <a16:creationId xmlns:a16="http://schemas.microsoft.com/office/drawing/2014/main" id="{4E69A911-531B-9908-F27A-40D07140DD84}"/>
              </a:ext>
            </a:extLst>
          </p:cNvPr>
          <p:cNvSpPr/>
          <p:nvPr/>
        </p:nvSpPr>
        <p:spPr>
          <a:xfrm>
            <a:off x="9799359" y="4641392"/>
            <a:ext cx="1699838" cy="457099"/>
          </a:xfrm>
          <a:prstGeom prst="flowChartTerminator">
            <a:avLst/>
          </a:prstGeom>
          <a:solidFill>
            <a:srgbClr val="000000"/>
          </a:solidFill>
          <a:ln w="9508" cap="flat">
            <a:noFill/>
            <a:prstDash val="solid"/>
            <a:miter/>
          </a:ln>
        </p:spPr>
        <p:txBody>
          <a:bodyPr rtlCol="0" anchor="ctr"/>
          <a:lstStyle>
            <a:defPPr>
              <a:defRPr lang="en-US"/>
            </a:defPPr>
            <a:lvl1pPr marL="0" algn="l" defTabSz="960029" rtl="0" eaLnBrk="1" latinLnBrk="0" hangingPunct="1">
              <a:defRPr sz="1890" kern="1200">
                <a:solidFill>
                  <a:schemeClr val="tx1"/>
                </a:solidFill>
                <a:latin typeface="+mn-lt"/>
                <a:ea typeface="+mn-ea"/>
                <a:cs typeface="+mn-cs"/>
              </a:defRPr>
            </a:lvl1pPr>
            <a:lvl2pPr marL="480014" algn="l" defTabSz="960029" rtl="0" eaLnBrk="1" latinLnBrk="0" hangingPunct="1">
              <a:defRPr sz="1890" kern="1200">
                <a:solidFill>
                  <a:schemeClr val="tx1"/>
                </a:solidFill>
                <a:latin typeface="+mn-lt"/>
                <a:ea typeface="+mn-ea"/>
                <a:cs typeface="+mn-cs"/>
              </a:defRPr>
            </a:lvl2pPr>
            <a:lvl3pPr marL="960029" algn="l" defTabSz="960029" rtl="0" eaLnBrk="1" latinLnBrk="0" hangingPunct="1">
              <a:defRPr sz="1890" kern="1200">
                <a:solidFill>
                  <a:schemeClr val="tx1"/>
                </a:solidFill>
                <a:latin typeface="+mn-lt"/>
                <a:ea typeface="+mn-ea"/>
                <a:cs typeface="+mn-cs"/>
              </a:defRPr>
            </a:lvl3pPr>
            <a:lvl4pPr marL="1440043" algn="l" defTabSz="960029" rtl="0" eaLnBrk="1" latinLnBrk="0" hangingPunct="1">
              <a:defRPr sz="1890" kern="1200">
                <a:solidFill>
                  <a:schemeClr val="tx1"/>
                </a:solidFill>
                <a:latin typeface="+mn-lt"/>
                <a:ea typeface="+mn-ea"/>
                <a:cs typeface="+mn-cs"/>
              </a:defRPr>
            </a:lvl4pPr>
            <a:lvl5pPr marL="1920057" algn="l" defTabSz="960029" rtl="0" eaLnBrk="1" latinLnBrk="0" hangingPunct="1">
              <a:defRPr sz="1890" kern="1200">
                <a:solidFill>
                  <a:schemeClr val="tx1"/>
                </a:solidFill>
                <a:latin typeface="+mn-lt"/>
                <a:ea typeface="+mn-ea"/>
                <a:cs typeface="+mn-cs"/>
              </a:defRPr>
            </a:lvl5pPr>
            <a:lvl6pPr marL="2400071" algn="l" defTabSz="960029" rtl="0" eaLnBrk="1" latinLnBrk="0" hangingPunct="1">
              <a:defRPr sz="1890" kern="1200">
                <a:solidFill>
                  <a:schemeClr val="tx1"/>
                </a:solidFill>
                <a:latin typeface="+mn-lt"/>
                <a:ea typeface="+mn-ea"/>
                <a:cs typeface="+mn-cs"/>
              </a:defRPr>
            </a:lvl6pPr>
            <a:lvl7pPr marL="2880086" algn="l" defTabSz="960029" rtl="0" eaLnBrk="1" latinLnBrk="0" hangingPunct="1">
              <a:defRPr sz="1890" kern="1200">
                <a:solidFill>
                  <a:schemeClr val="tx1"/>
                </a:solidFill>
                <a:latin typeface="+mn-lt"/>
                <a:ea typeface="+mn-ea"/>
                <a:cs typeface="+mn-cs"/>
              </a:defRPr>
            </a:lvl7pPr>
            <a:lvl8pPr marL="3360100" algn="l" defTabSz="960029" rtl="0" eaLnBrk="1" latinLnBrk="0" hangingPunct="1">
              <a:defRPr sz="1890" kern="1200">
                <a:solidFill>
                  <a:schemeClr val="tx1"/>
                </a:solidFill>
                <a:latin typeface="+mn-lt"/>
                <a:ea typeface="+mn-ea"/>
                <a:cs typeface="+mn-cs"/>
              </a:defRPr>
            </a:lvl8pPr>
            <a:lvl9pPr marL="3840114" algn="l" defTabSz="960029" rtl="0" eaLnBrk="1" latinLnBrk="0" hangingPunct="1">
              <a:defRPr sz="1890" kern="1200">
                <a:solidFill>
                  <a:schemeClr val="tx1"/>
                </a:solidFill>
                <a:latin typeface="+mn-lt"/>
                <a:ea typeface="+mn-ea"/>
                <a:cs typeface="+mn-cs"/>
              </a:defRPr>
            </a:lvl9pPr>
          </a:lstStyle>
          <a:p>
            <a:pPr algn="ctr"/>
            <a:r>
              <a:rPr lang="en-GB" dirty="0">
                <a:solidFill>
                  <a:schemeClr val="bg1"/>
                </a:solidFill>
              </a:rPr>
              <a:t>Degree</a:t>
            </a:r>
          </a:p>
        </p:txBody>
      </p:sp>
      <p:sp>
        <p:nvSpPr>
          <p:cNvPr id="3" name="TextBox 2">
            <a:extLst>
              <a:ext uri="{FF2B5EF4-FFF2-40B4-BE49-F238E27FC236}">
                <a16:creationId xmlns:a16="http://schemas.microsoft.com/office/drawing/2014/main" id="{81D8173C-B46D-403B-2128-C00793F63198}"/>
              </a:ext>
            </a:extLst>
          </p:cNvPr>
          <p:cNvSpPr txBox="1"/>
          <p:nvPr/>
        </p:nvSpPr>
        <p:spPr>
          <a:xfrm>
            <a:off x="295999" y="5236162"/>
            <a:ext cx="2414349" cy="571723"/>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048" dirty="0">
                <a:latin typeface="Roboto Light"/>
                <a:ea typeface="Calibri"/>
                <a:cs typeface="Calibri"/>
              </a:rPr>
              <a:t>Job roles include: Nuclear Operative, Junior Estate Agent, Rail Engineering Operative, Finance Assistant.</a:t>
            </a:r>
            <a:endParaRPr lang="en-US" sz="1048" dirty="0">
              <a:ea typeface="Calibri"/>
              <a:cs typeface="Calibri"/>
            </a:endParaRPr>
          </a:p>
        </p:txBody>
      </p:sp>
      <p:sp>
        <p:nvSpPr>
          <p:cNvPr id="13" name="TextBox 12">
            <a:extLst>
              <a:ext uri="{FF2B5EF4-FFF2-40B4-BE49-F238E27FC236}">
                <a16:creationId xmlns:a16="http://schemas.microsoft.com/office/drawing/2014/main" id="{1A39E490-AAA7-F6F3-3F37-5A2C97CC47B9}"/>
              </a:ext>
            </a:extLst>
          </p:cNvPr>
          <p:cNvSpPr txBox="1"/>
          <p:nvPr/>
        </p:nvSpPr>
        <p:spPr>
          <a:xfrm>
            <a:off x="3389871" y="5236025"/>
            <a:ext cx="2414349" cy="571723"/>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048" dirty="0">
                <a:latin typeface="Roboto Light"/>
                <a:ea typeface="Calibri"/>
                <a:cs typeface="Calibri"/>
              </a:rPr>
              <a:t>Job roles include: Chef De </a:t>
            </a:r>
            <a:r>
              <a:rPr lang="en-US" sz="1048" dirty="0" err="1">
                <a:latin typeface="Roboto Light"/>
                <a:ea typeface="Calibri"/>
                <a:cs typeface="Calibri"/>
              </a:rPr>
              <a:t>Partie</a:t>
            </a:r>
            <a:r>
              <a:rPr lang="en-US" sz="1048" dirty="0">
                <a:latin typeface="Roboto Light"/>
                <a:ea typeface="Calibri"/>
                <a:cs typeface="Calibri"/>
              </a:rPr>
              <a:t>, Fashion Assistant, Veterinary Nurse, IT Solutions Technician.</a:t>
            </a:r>
          </a:p>
        </p:txBody>
      </p:sp>
      <p:sp>
        <p:nvSpPr>
          <p:cNvPr id="14" name="TextBox 13">
            <a:extLst>
              <a:ext uri="{FF2B5EF4-FFF2-40B4-BE49-F238E27FC236}">
                <a16:creationId xmlns:a16="http://schemas.microsoft.com/office/drawing/2014/main" id="{5D1D5970-BBC8-1F04-3F60-3C80E4D208FE}"/>
              </a:ext>
            </a:extLst>
          </p:cNvPr>
          <p:cNvSpPr txBox="1"/>
          <p:nvPr/>
        </p:nvSpPr>
        <p:spPr>
          <a:xfrm>
            <a:off x="6447053" y="5235888"/>
            <a:ext cx="2414349" cy="571723"/>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048" dirty="0">
                <a:latin typeface="Roboto Light"/>
                <a:ea typeface="Calibri"/>
                <a:cs typeface="Calibri"/>
              </a:rPr>
              <a:t>Job roles include: Marketing Executive, Journalist, Clinical Dental Technician.</a:t>
            </a:r>
          </a:p>
        </p:txBody>
      </p:sp>
      <p:sp>
        <p:nvSpPr>
          <p:cNvPr id="15" name="TextBox 14">
            <a:extLst>
              <a:ext uri="{FF2B5EF4-FFF2-40B4-BE49-F238E27FC236}">
                <a16:creationId xmlns:a16="http://schemas.microsoft.com/office/drawing/2014/main" id="{791AE8CF-DD85-9B6D-51FC-CD44BA6309F2}"/>
              </a:ext>
            </a:extLst>
          </p:cNvPr>
          <p:cNvSpPr txBox="1"/>
          <p:nvPr/>
        </p:nvSpPr>
        <p:spPr>
          <a:xfrm>
            <a:off x="9439751" y="5207957"/>
            <a:ext cx="2414349" cy="571723"/>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048" dirty="0">
                <a:latin typeface="Roboto Light"/>
                <a:ea typeface="Calibri"/>
                <a:cs typeface="Calibri"/>
              </a:rPr>
              <a:t>Job roles include: Aerospace Engineer, Police Constable, Cyber Security Professional, Ecologist.</a:t>
            </a:r>
          </a:p>
        </p:txBody>
      </p:sp>
    </p:spTree>
    <p:extLst>
      <p:ext uri="{BB962C8B-B14F-4D97-AF65-F5344CB8AC3E}">
        <p14:creationId xmlns:p14="http://schemas.microsoft.com/office/powerpoint/2010/main" val="266109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3CD9-60C6-EA70-73AE-76676AD6D312}"/>
              </a:ext>
            </a:extLst>
          </p:cNvPr>
          <p:cNvSpPr>
            <a:spLocks noGrp="1"/>
          </p:cNvSpPr>
          <p:nvPr>
            <p:ph type="title"/>
          </p:nvPr>
        </p:nvSpPr>
        <p:spPr/>
        <p:txBody>
          <a:bodyPr/>
          <a:lstStyle/>
          <a:p>
            <a:r>
              <a:rPr lang="en-GB" sz="5286" dirty="0">
                <a:latin typeface="Oswald Medium"/>
                <a:ea typeface="Roboto"/>
                <a:cs typeface="Roboto"/>
              </a:rPr>
              <a:t>Types of apprenticeships</a:t>
            </a:r>
            <a:endParaRPr lang="en-GB" dirty="0"/>
          </a:p>
        </p:txBody>
      </p:sp>
      <p:sp>
        <p:nvSpPr>
          <p:cNvPr id="4" name="Content Placeholder 7">
            <a:extLst>
              <a:ext uri="{FF2B5EF4-FFF2-40B4-BE49-F238E27FC236}">
                <a16:creationId xmlns:a16="http://schemas.microsoft.com/office/drawing/2014/main" id="{41AB35D1-2DAC-6562-BD25-589A2030F207}"/>
              </a:ext>
            </a:extLst>
          </p:cNvPr>
          <p:cNvSpPr>
            <a:spLocks noGrp="1"/>
          </p:cNvSpPr>
          <p:nvPr/>
        </p:nvSpPr>
        <p:spPr>
          <a:xfrm>
            <a:off x="471904" y="2676397"/>
            <a:ext cx="8320561" cy="3561231"/>
          </a:xfrm>
          <a:prstGeom prst="rect">
            <a:avLst/>
          </a:prstGeom>
          <a:ln>
            <a:noFill/>
          </a:ln>
        </p:spPr>
        <p:txBody>
          <a:bodyPr vert="horz" lIns="0" tIns="0" rIns="0" bIns="0" numCol="3" rtlCol="0" anchor="t">
            <a:spAutoFit/>
          </a:bodyPr>
          <a:lstStyle>
            <a:lvl1pPr marL="171450" indent="-171450" algn="l" defTabSz="685800" rtl="0" eaLnBrk="1" latinLnBrk="0" hangingPunct="1">
              <a:lnSpc>
                <a:spcPct val="100000"/>
              </a:lnSpc>
              <a:spcBef>
                <a:spcPts val="750"/>
              </a:spcBef>
              <a:buClr>
                <a:schemeClr val="accent3"/>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3"/>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3"/>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Clr>
                <a:schemeClr val="accent3"/>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r>
              <a:rPr lang="en-GB" sz="1714" dirty="0">
                <a:latin typeface="Roboto Light"/>
                <a:ea typeface="Roboto Light"/>
                <a:cs typeface="Roboto Light"/>
              </a:rPr>
              <a:t>Architect</a:t>
            </a:r>
          </a:p>
          <a:p>
            <a:r>
              <a:rPr lang="en-GB" sz="1714" dirty="0">
                <a:latin typeface="Roboto Light"/>
                <a:ea typeface="Roboto Light"/>
                <a:cs typeface="Roboto Light"/>
              </a:rPr>
              <a:t>Cyber Security Technician</a:t>
            </a:r>
          </a:p>
          <a:p>
            <a:r>
              <a:rPr lang="en-GB" sz="1714" dirty="0">
                <a:latin typeface="Roboto Light"/>
                <a:ea typeface="Roboto Light"/>
                <a:cs typeface="Roboto Light"/>
              </a:rPr>
              <a:t>Finance assistant</a:t>
            </a:r>
            <a:endParaRPr lang="en-GB" sz="2000" dirty="0"/>
          </a:p>
          <a:p>
            <a:r>
              <a:rPr lang="en-GB" sz="1714" dirty="0">
                <a:latin typeface="Roboto Light"/>
                <a:ea typeface="Roboto Light"/>
                <a:cs typeface="Roboto Light"/>
              </a:rPr>
              <a:t>Teacher</a:t>
            </a:r>
          </a:p>
          <a:p>
            <a:r>
              <a:rPr lang="en-GB" sz="1714" dirty="0">
                <a:latin typeface="Roboto Light"/>
                <a:ea typeface="Roboto Light"/>
                <a:cs typeface="Roboto Light"/>
              </a:rPr>
              <a:t>Accounting &amp; Taxation</a:t>
            </a:r>
          </a:p>
          <a:p>
            <a:r>
              <a:rPr lang="en-GB" sz="1714" dirty="0">
                <a:latin typeface="Roboto Light"/>
                <a:ea typeface="Roboto Light"/>
                <a:cs typeface="Roboto Light"/>
              </a:rPr>
              <a:t>Game Programmer</a:t>
            </a:r>
          </a:p>
          <a:p>
            <a:r>
              <a:rPr lang="en-GB" sz="1714" dirty="0">
                <a:latin typeface="Roboto Light"/>
                <a:ea typeface="Roboto Light"/>
                <a:cs typeface="Roboto Light"/>
              </a:rPr>
              <a:t>Boat Builder</a:t>
            </a:r>
          </a:p>
          <a:p>
            <a:r>
              <a:rPr lang="en-GB" sz="1714" dirty="0">
                <a:latin typeface="Roboto Light"/>
                <a:ea typeface="Roboto Light"/>
                <a:cs typeface="Roboto Light"/>
              </a:rPr>
              <a:t>Journalist</a:t>
            </a:r>
          </a:p>
          <a:p>
            <a:endParaRPr lang="en-GB" sz="1714" dirty="0">
              <a:latin typeface="Roboto Light"/>
            </a:endParaRPr>
          </a:p>
          <a:p>
            <a:endParaRPr lang="en-GB" sz="1714" dirty="0">
              <a:latin typeface="Roboto Light"/>
            </a:endParaRPr>
          </a:p>
          <a:p>
            <a:r>
              <a:rPr lang="en-GB" sz="1714" dirty="0">
                <a:latin typeface="Roboto Light"/>
                <a:ea typeface="Roboto Light"/>
                <a:cs typeface="Roboto Light"/>
              </a:rPr>
              <a:t>Assistant Puppet Maker</a:t>
            </a:r>
          </a:p>
          <a:p>
            <a:r>
              <a:rPr lang="en-GB" sz="1714" dirty="0">
                <a:latin typeface="Roboto Light"/>
                <a:ea typeface="Roboto Light"/>
                <a:cs typeface="Roboto Light"/>
              </a:rPr>
              <a:t>Event Assistant</a:t>
            </a:r>
          </a:p>
          <a:p>
            <a:r>
              <a:rPr lang="en-GB" sz="1714" dirty="0">
                <a:latin typeface="Roboto Light"/>
                <a:ea typeface="Roboto Light"/>
                <a:cs typeface="Roboto Light"/>
              </a:rPr>
              <a:t>Police Constable</a:t>
            </a:r>
          </a:p>
          <a:p>
            <a:r>
              <a:rPr lang="en-GB" sz="1714" dirty="0">
                <a:latin typeface="Roboto Light"/>
                <a:ea typeface="Roboto Light"/>
                <a:cs typeface="Roboto Light"/>
              </a:rPr>
              <a:t>Youth Worker</a:t>
            </a:r>
          </a:p>
          <a:p>
            <a:r>
              <a:rPr lang="en-GB" sz="1714" dirty="0">
                <a:latin typeface="Roboto Light"/>
                <a:ea typeface="Roboto Light"/>
                <a:cs typeface="Roboto Light"/>
              </a:rPr>
              <a:t>Civil Engineer</a:t>
            </a:r>
          </a:p>
          <a:p>
            <a:r>
              <a:rPr lang="en-GB" sz="1714" dirty="0">
                <a:latin typeface="Roboto Light"/>
                <a:ea typeface="Roboto Light"/>
                <a:cs typeface="Roboto Light"/>
              </a:rPr>
              <a:t>Chef De </a:t>
            </a:r>
            <a:r>
              <a:rPr lang="en-GB" sz="1714" err="1">
                <a:latin typeface="Roboto Light"/>
                <a:ea typeface="Roboto Light"/>
                <a:cs typeface="Roboto Light"/>
              </a:rPr>
              <a:t>Partie</a:t>
            </a:r>
            <a:endParaRPr lang="en-GB" sz="1714">
              <a:latin typeface="Roboto Light"/>
              <a:ea typeface="Roboto Light"/>
              <a:cs typeface="Roboto Light"/>
            </a:endParaRPr>
          </a:p>
          <a:p>
            <a:r>
              <a:rPr lang="en-GB" sz="1714" dirty="0">
                <a:latin typeface="Roboto Light"/>
                <a:ea typeface="Roboto Light"/>
                <a:cs typeface="Roboto Light"/>
              </a:rPr>
              <a:t>Digital Marketing</a:t>
            </a:r>
          </a:p>
          <a:p>
            <a:r>
              <a:rPr lang="en-GB" sz="1714" dirty="0">
                <a:latin typeface="Roboto Light"/>
                <a:ea typeface="Roboto Light"/>
                <a:cs typeface="Roboto Light"/>
              </a:rPr>
              <a:t>Personal Trainer</a:t>
            </a:r>
          </a:p>
          <a:p>
            <a:endParaRPr lang="en-GB" sz="1714" dirty="0">
              <a:latin typeface="Roboto Light"/>
            </a:endParaRPr>
          </a:p>
          <a:p>
            <a:endParaRPr lang="en-GB" sz="1714" dirty="0">
              <a:latin typeface="Roboto Light"/>
            </a:endParaRPr>
          </a:p>
          <a:p>
            <a:r>
              <a:rPr lang="en-GB" sz="1714" dirty="0">
                <a:latin typeface="Roboto Light"/>
                <a:ea typeface="Roboto Light"/>
                <a:cs typeface="Roboto Light"/>
              </a:rPr>
              <a:t>Physiotherapist</a:t>
            </a:r>
          </a:p>
          <a:p>
            <a:r>
              <a:rPr lang="en-GB" sz="1714" dirty="0">
                <a:latin typeface="Roboto Light"/>
                <a:ea typeface="Roboto Light"/>
                <a:cs typeface="Roboto Light"/>
              </a:rPr>
              <a:t>Nuclear Scientist</a:t>
            </a:r>
          </a:p>
          <a:p>
            <a:r>
              <a:rPr lang="en-GB" sz="1714" dirty="0">
                <a:latin typeface="Roboto Light"/>
                <a:ea typeface="Roboto Light"/>
                <a:cs typeface="Roboto Light"/>
              </a:rPr>
              <a:t>Nurse</a:t>
            </a:r>
          </a:p>
          <a:p>
            <a:r>
              <a:rPr lang="en-GB" sz="1714" dirty="0">
                <a:latin typeface="Roboto Light"/>
                <a:ea typeface="Roboto Light"/>
                <a:cs typeface="Roboto Light"/>
              </a:rPr>
              <a:t>Software Developer</a:t>
            </a:r>
          </a:p>
          <a:p>
            <a:r>
              <a:rPr lang="en-GB" sz="1714" dirty="0">
                <a:latin typeface="Roboto Light"/>
                <a:ea typeface="Roboto Light"/>
                <a:cs typeface="Roboto Light"/>
              </a:rPr>
              <a:t>Sports Coach</a:t>
            </a:r>
          </a:p>
          <a:p>
            <a:r>
              <a:rPr lang="en-GB" sz="1714" dirty="0">
                <a:latin typeface="Roboto Light"/>
                <a:ea typeface="Roboto Light"/>
                <a:cs typeface="Roboto Light"/>
              </a:rPr>
              <a:t>Auto Technician</a:t>
            </a:r>
          </a:p>
          <a:p>
            <a:r>
              <a:rPr lang="en-GB" sz="1714" dirty="0">
                <a:latin typeface="Roboto Light"/>
                <a:ea typeface="Roboto Light"/>
                <a:cs typeface="Roboto Light"/>
              </a:rPr>
              <a:t>Aerospace Engineer</a:t>
            </a:r>
          </a:p>
          <a:p>
            <a:r>
              <a:rPr lang="en-GB" sz="1714" dirty="0">
                <a:latin typeface="Roboto Light"/>
                <a:ea typeface="Roboto Light"/>
                <a:cs typeface="Roboto Light"/>
              </a:rPr>
              <a:t>Doctor – from 2024</a:t>
            </a:r>
          </a:p>
          <a:p>
            <a:endParaRPr lang="en-GB" sz="1714" dirty="0">
              <a:latin typeface="Roboto Light"/>
            </a:endParaRPr>
          </a:p>
        </p:txBody>
      </p:sp>
      <p:sp>
        <p:nvSpPr>
          <p:cNvPr id="6" name="TextBox 5">
            <a:extLst>
              <a:ext uri="{FF2B5EF4-FFF2-40B4-BE49-F238E27FC236}">
                <a16:creationId xmlns:a16="http://schemas.microsoft.com/office/drawing/2014/main" id="{C9F2FEBC-A9E1-2430-98B5-E084CFDEFF81}"/>
              </a:ext>
            </a:extLst>
          </p:cNvPr>
          <p:cNvSpPr txBox="1"/>
          <p:nvPr/>
        </p:nvSpPr>
        <p:spPr>
          <a:xfrm>
            <a:off x="404217" y="1423782"/>
            <a:ext cx="11464607" cy="820701"/>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2381" dirty="0">
                <a:latin typeface="Roboto Light"/>
                <a:ea typeface="Calibri"/>
                <a:cs typeface="Calibri"/>
              </a:rPr>
              <a:t>There are over 650 different apprenticeship roles to consider. </a:t>
            </a:r>
            <a:endParaRPr lang="en-US" sz="2381">
              <a:latin typeface="Roboto Light"/>
              <a:ea typeface="Calibri"/>
              <a:cs typeface="Calibri"/>
            </a:endParaRPr>
          </a:p>
          <a:p>
            <a:r>
              <a:rPr lang="en-US" sz="2381" dirty="0">
                <a:latin typeface="Roboto Light"/>
                <a:ea typeface="Calibri"/>
                <a:cs typeface="Calibri"/>
              </a:rPr>
              <a:t>Here are some examples:</a:t>
            </a:r>
          </a:p>
        </p:txBody>
      </p:sp>
      <p:pic>
        <p:nvPicPr>
          <p:cNvPr id="7" name="Picture 6" descr="A person wearing headphones looking at a computer screen&#10;&#10;Description automatically generated">
            <a:extLst>
              <a:ext uri="{FF2B5EF4-FFF2-40B4-BE49-F238E27FC236}">
                <a16:creationId xmlns:a16="http://schemas.microsoft.com/office/drawing/2014/main" id="{FD24FAF2-4DA8-25B1-47CE-68C23442C4F1}"/>
              </a:ext>
            </a:extLst>
          </p:cNvPr>
          <p:cNvPicPr>
            <a:picLocks noChangeAspect="1"/>
          </p:cNvPicPr>
          <p:nvPr/>
        </p:nvPicPr>
        <p:blipFill>
          <a:blip r:embed="rId3"/>
          <a:stretch>
            <a:fillRect/>
          </a:stretch>
        </p:blipFill>
        <p:spPr>
          <a:xfrm>
            <a:off x="9309668" y="720777"/>
            <a:ext cx="2130514" cy="1489992"/>
          </a:xfrm>
          <a:prstGeom prst="rect">
            <a:avLst/>
          </a:prstGeom>
        </p:spPr>
      </p:pic>
      <p:pic>
        <p:nvPicPr>
          <p:cNvPr id="8" name="Picture 7" descr="A person and person in a kitchen&#10;&#10;Description automatically generated">
            <a:extLst>
              <a:ext uri="{FF2B5EF4-FFF2-40B4-BE49-F238E27FC236}">
                <a16:creationId xmlns:a16="http://schemas.microsoft.com/office/drawing/2014/main" id="{BE15FC6D-AD52-79CD-59F5-773A1180096A}"/>
              </a:ext>
            </a:extLst>
          </p:cNvPr>
          <p:cNvPicPr>
            <a:picLocks noChangeAspect="1"/>
          </p:cNvPicPr>
          <p:nvPr/>
        </p:nvPicPr>
        <p:blipFill>
          <a:blip r:embed="rId4"/>
          <a:stretch>
            <a:fillRect/>
          </a:stretch>
        </p:blipFill>
        <p:spPr>
          <a:xfrm>
            <a:off x="9309668" y="2359857"/>
            <a:ext cx="2130514" cy="1482179"/>
          </a:xfrm>
          <a:prstGeom prst="rect">
            <a:avLst/>
          </a:prstGeom>
        </p:spPr>
      </p:pic>
      <p:pic>
        <p:nvPicPr>
          <p:cNvPr id="9" name="Picture 8" descr="A person wearing glasses and a white coat holding books&#10;&#10;Description automatically generated">
            <a:extLst>
              <a:ext uri="{FF2B5EF4-FFF2-40B4-BE49-F238E27FC236}">
                <a16:creationId xmlns:a16="http://schemas.microsoft.com/office/drawing/2014/main" id="{8E594A50-1DF6-7D74-E1BD-6B97EED630CA}"/>
              </a:ext>
            </a:extLst>
          </p:cNvPr>
          <p:cNvPicPr>
            <a:picLocks noChangeAspect="1"/>
          </p:cNvPicPr>
          <p:nvPr/>
        </p:nvPicPr>
        <p:blipFill>
          <a:blip r:embed="rId5"/>
          <a:stretch>
            <a:fillRect/>
          </a:stretch>
        </p:blipFill>
        <p:spPr>
          <a:xfrm>
            <a:off x="9309668" y="4002735"/>
            <a:ext cx="2130514" cy="1522353"/>
          </a:xfrm>
          <a:prstGeom prst="rect">
            <a:avLst/>
          </a:prstGeom>
        </p:spPr>
      </p:pic>
    </p:spTree>
    <p:extLst>
      <p:ext uri="{BB962C8B-B14F-4D97-AF65-F5344CB8AC3E}">
        <p14:creationId xmlns:p14="http://schemas.microsoft.com/office/powerpoint/2010/main" val="309530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73EA-EA1D-462A-0CBF-0456CBA3277E}"/>
              </a:ext>
            </a:extLst>
          </p:cNvPr>
          <p:cNvSpPr>
            <a:spLocks noGrp="1"/>
          </p:cNvSpPr>
          <p:nvPr>
            <p:ph type="title"/>
          </p:nvPr>
        </p:nvSpPr>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r>
              <a:rPr lang="en-GB" sz="5400">
                <a:latin typeface="Oswald Medium" panose="00000600000000000000" pitchFamily="2" charset="0"/>
              </a:rPr>
              <a:t>How it works</a:t>
            </a:r>
          </a:p>
        </p:txBody>
      </p:sp>
      <p:sp>
        <p:nvSpPr>
          <p:cNvPr id="3" name="Content Placeholder 1">
            <a:extLst>
              <a:ext uri="{FF2B5EF4-FFF2-40B4-BE49-F238E27FC236}">
                <a16:creationId xmlns:a16="http://schemas.microsoft.com/office/drawing/2014/main" id="{D6EC3296-251E-3981-F4CE-49C2A64265C2}"/>
              </a:ext>
            </a:extLst>
          </p:cNvPr>
          <p:cNvSpPr txBox="1">
            <a:spLocks/>
          </p:cNvSpPr>
          <p:nvPr/>
        </p:nvSpPr>
        <p:spPr>
          <a:xfrm>
            <a:off x="313769" y="1281702"/>
            <a:ext cx="11473659" cy="3267061"/>
          </a:xfrm>
          <a:prstGeom prst="rect">
            <a:avLst/>
          </a:prstGeom>
        </p:spPr>
        <p:txBody>
          <a:bodyPr lIns="91440" tIns="45720" rIns="91440" bIns="45720" anchor="t"/>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342900" indent="-342900">
              <a:buClr>
                <a:srgbClr val="706CB2"/>
              </a:buClr>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Apprenticeships are funded by the Government and/or the employer. This means that apprentices won’t have loans or tuition fees.</a:t>
            </a: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a:latin typeface="Roboto Light"/>
                <a:ea typeface="Roboto Light"/>
                <a:cs typeface="Roboto Light"/>
              </a:rPr>
              <a:t>Apprentices have time away from their day-job protected for study this tends to equate to about a day a week but can be delivered in different fashions like blocks of study time or in the work-place. This is called ‘off-the-job’ training and is facilitated by a college, independent training provider, or a university. </a:t>
            </a:r>
            <a:endParaRPr lang="en-GB">
              <a:latin typeface="Roboto Light" panose="02000000000000000000" pitchFamily="2" charset="0"/>
              <a:ea typeface="Roboto Light" panose="02000000000000000000" pitchFamily="2" charset="0"/>
              <a:cs typeface="Roboto Light" panose="02000000000000000000" pitchFamily="2" charset="0"/>
            </a:endParaRP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The off-the-job time is paid time and included within working hours.</a:t>
            </a:r>
          </a:p>
          <a:p>
            <a:pPr>
              <a:buClr>
                <a:srgbClr val="706CB2"/>
              </a:buClr>
            </a:pPr>
            <a:endParaRPr lang="en-GB">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706CB2"/>
              </a:buClr>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What apprentices earn will depend on the industry, location and type of apprenticeship.</a:t>
            </a:r>
          </a:p>
          <a:p>
            <a:pPr>
              <a:buClr>
                <a:srgbClr val="706CB2"/>
              </a:buClr>
            </a:pPr>
            <a:endParaRPr lang="en-GB" sz="2286"/>
          </a:p>
          <a:p>
            <a:pPr>
              <a:buClr>
                <a:srgbClr val="706CB2"/>
              </a:buClr>
            </a:pPr>
            <a:endParaRPr lang="en-GB" sz="2286"/>
          </a:p>
        </p:txBody>
      </p:sp>
    </p:spTree>
    <p:extLst>
      <p:ext uri="{BB962C8B-B14F-4D97-AF65-F5344CB8AC3E}">
        <p14:creationId xmlns:p14="http://schemas.microsoft.com/office/powerpoint/2010/main" val="3577006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4DE9-9722-E4A4-B0E5-E5C6B660DAD3}"/>
              </a:ext>
            </a:extLst>
          </p:cNvPr>
          <p:cNvSpPr>
            <a:spLocks noGrp="1"/>
          </p:cNvSpPr>
          <p:nvPr>
            <p:ph type="title"/>
          </p:nvPr>
        </p:nvSpPr>
        <p:spPr>
          <a:xfrm>
            <a:off x="423818" y="709692"/>
            <a:ext cx="10970683" cy="1327329"/>
          </a:xfrm>
        </p:spPr>
        <p:txBody>
          <a:bodyPr/>
          <a:lstStyle/>
          <a:p>
            <a:r>
              <a:rPr lang="en-GB" sz="5400" dirty="0"/>
              <a:t>Part 2: What is Early Connect?</a:t>
            </a:r>
          </a:p>
        </p:txBody>
      </p:sp>
      <p:sp>
        <p:nvSpPr>
          <p:cNvPr id="3" name="TextBox 2">
            <a:extLst>
              <a:ext uri="{FF2B5EF4-FFF2-40B4-BE49-F238E27FC236}">
                <a16:creationId xmlns:a16="http://schemas.microsoft.com/office/drawing/2014/main" id="{E56222C3-BD27-DB33-0640-5650CC5CBE40}"/>
              </a:ext>
            </a:extLst>
          </p:cNvPr>
          <p:cNvSpPr txBox="1"/>
          <p:nvPr/>
        </p:nvSpPr>
        <p:spPr>
          <a:xfrm>
            <a:off x="423818" y="1824079"/>
            <a:ext cx="11337111" cy="3354765"/>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GB" sz="2400">
                <a:solidFill>
                  <a:srgbClr val="333333"/>
                </a:solidFill>
                <a:latin typeface="Roboto Light"/>
                <a:ea typeface="Roboto Light"/>
                <a:cs typeface="Roboto Light"/>
              </a:rPr>
              <a:t>A</a:t>
            </a:r>
            <a:r>
              <a:rPr lang="en-GB" sz="2400" b="0" i="0">
                <a:solidFill>
                  <a:srgbClr val="333333"/>
                </a:solidFill>
                <a:effectLst/>
                <a:latin typeface="Roboto Light"/>
                <a:ea typeface="Roboto Light"/>
                <a:cs typeface="Roboto Light"/>
              </a:rPr>
              <a:t> pilot being delivered in partnership between the Department for Education (DfE) and UCAS</a:t>
            </a:r>
            <a:r>
              <a:rPr lang="en-GB" sz="2400">
                <a:solidFill>
                  <a:srgbClr val="333333"/>
                </a:solidFill>
                <a:latin typeface="Roboto Light"/>
                <a:ea typeface="Roboto Light"/>
                <a:cs typeface="Roboto Light"/>
              </a:rPr>
              <a:t>.</a:t>
            </a:r>
            <a:endParaRPr lang="en-US" sz="2400">
              <a:latin typeface="Roboto Light"/>
              <a:ea typeface="Roboto Light"/>
              <a:cs typeface="Roboto Light"/>
            </a:endParaRPr>
          </a:p>
          <a:p>
            <a:pPr marL="457200" indent="-457200">
              <a:lnSpc>
                <a:spcPct val="150000"/>
              </a:lnSpc>
              <a:buFont typeface="Arial" panose="020B0604020202020204" pitchFamily="34" charset="0"/>
              <a:buChar char="•"/>
            </a:pPr>
            <a:r>
              <a:rPr lang="en-GB" sz="2400" b="0" i="0">
                <a:solidFill>
                  <a:srgbClr val="333333"/>
                </a:solidFill>
                <a:effectLst/>
                <a:latin typeface="Roboto Light"/>
                <a:ea typeface="Roboto Light"/>
                <a:cs typeface="Roboto Light"/>
              </a:rPr>
              <a:t>Their aim is to support more young people onto apprenticeships and make it easier for employers to find apprentices.</a:t>
            </a:r>
          </a:p>
          <a:p>
            <a:pPr marL="457200" indent="-457200">
              <a:lnSpc>
                <a:spcPct val="150000"/>
              </a:lnSpc>
              <a:buFont typeface="Arial" panose="020B0604020202020204" pitchFamily="34" charset="0"/>
              <a:buChar char="•"/>
            </a:pPr>
            <a:r>
              <a:rPr lang="en-GB" sz="2400">
                <a:solidFill>
                  <a:srgbClr val="333333"/>
                </a:solidFill>
                <a:latin typeface="Roboto Light"/>
                <a:ea typeface="Roboto Light"/>
                <a:cs typeface="Roboto Light"/>
              </a:rPr>
              <a:t>To date a variety of employers have pledged over </a:t>
            </a:r>
            <a:r>
              <a:rPr lang="en-GB" sz="2400" b="1">
                <a:solidFill>
                  <a:srgbClr val="ED2881"/>
                </a:solidFill>
                <a:latin typeface="Roboto Light"/>
                <a:ea typeface="Roboto Light"/>
                <a:cs typeface="Roboto Light"/>
              </a:rPr>
              <a:t>5,000 apprenticeship vacancies </a:t>
            </a:r>
            <a:r>
              <a:rPr lang="en-GB" sz="2400">
                <a:solidFill>
                  <a:srgbClr val="333333"/>
                </a:solidFill>
                <a:latin typeface="Roboto Light"/>
                <a:ea typeface="Roboto Light"/>
                <a:cs typeface="Roboto Light"/>
              </a:rPr>
              <a:t>in the three </a:t>
            </a:r>
            <a:r>
              <a:rPr lang="en-GB" sz="2400" b="1">
                <a:solidFill>
                  <a:srgbClr val="333333"/>
                </a:solidFill>
                <a:latin typeface="Roboto Light"/>
                <a:ea typeface="Roboto Light"/>
                <a:cs typeface="Roboto Light"/>
              </a:rPr>
              <a:t>pilot</a:t>
            </a:r>
            <a:r>
              <a:rPr lang="en-GB" sz="2400">
                <a:solidFill>
                  <a:srgbClr val="333333"/>
                </a:solidFill>
                <a:latin typeface="Roboto Light"/>
                <a:ea typeface="Roboto Light"/>
                <a:cs typeface="Roboto Light"/>
              </a:rPr>
              <a:t> regions.</a:t>
            </a:r>
            <a:endParaRPr lang="en-GB" sz="2400">
              <a:latin typeface="Roboto Light"/>
              <a:ea typeface="Roboto Light"/>
              <a:cs typeface="Roboto Light"/>
            </a:endParaRPr>
          </a:p>
        </p:txBody>
      </p:sp>
    </p:spTree>
    <p:extLst>
      <p:ext uri="{BB962C8B-B14F-4D97-AF65-F5344CB8AC3E}">
        <p14:creationId xmlns:p14="http://schemas.microsoft.com/office/powerpoint/2010/main" val="157925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nline Media 15" title="Early Connect DfE v4.mp4">
            <a:hlinkClick r:id="" action="ppaction://media"/>
            <a:extLst>
              <a:ext uri="{FF2B5EF4-FFF2-40B4-BE49-F238E27FC236}">
                <a16:creationId xmlns:a16="http://schemas.microsoft.com/office/drawing/2014/main" id="{48EB928A-8F26-1668-C0EC-F3F6B439021A}"/>
              </a:ext>
            </a:extLst>
          </p:cNvPr>
          <p:cNvPicPr>
            <a:picLocks noRot="1" noChangeAspect="1"/>
          </p:cNvPicPr>
          <p:nvPr>
            <a:videoFile r:link="rId1"/>
          </p:nvPr>
        </p:nvPicPr>
        <p:blipFill>
          <a:blip r:embed="rId4"/>
          <a:stretch>
            <a:fillRect/>
          </a:stretch>
        </p:blipFill>
        <p:spPr>
          <a:xfrm>
            <a:off x="0" y="0"/>
            <a:ext cx="12192000" cy="6858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46184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2.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3.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4.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484b57-7140-4b0d-a7c8-8b41697e15a4">
      <UserInfo>
        <DisplayName>SAVAGE, Carolyn</DisplayName>
        <AccountId>13</AccountId>
        <AccountType/>
      </UserInfo>
      <UserInfo>
        <DisplayName>OAKLEY, Eve</DisplayName>
        <AccountId>10</AccountId>
        <AccountType/>
      </UserInfo>
      <UserInfo>
        <DisplayName>HANDLEY, Richard</DisplayName>
        <AccountId>119</AccountId>
        <AccountType/>
      </UserInfo>
      <UserInfo>
        <DisplayName>BEGUM, Jasna</DisplayName>
        <AccountId>57</AccountId>
        <AccountType/>
      </UserInfo>
      <UserInfo>
        <DisplayName>ROLLS, Gemma</DisplayName>
        <AccountId>34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4D731FA3E2BD4E87940E2BD8581820" ma:contentTypeVersion="9" ma:contentTypeDescription="Create a new document." ma:contentTypeScope="" ma:versionID="a270b045da12b008d519d7054867fae7">
  <xsd:schema xmlns:xsd="http://www.w3.org/2001/XMLSchema" xmlns:xs="http://www.w3.org/2001/XMLSchema" xmlns:p="http://schemas.microsoft.com/office/2006/metadata/properties" xmlns:ns2="4f732cac-a017-495d-b3cd-e6c3a443e3a9" xmlns:ns3="b5484b57-7140-4b0d-a7c8-8b41697e15a4" targetNamespace="http://schemas.microsoft.com/office/2006/metadata/properties" ma:root="true" ma:fieldsID="a745e1e229fbe5b28dd125c63e8a8b92" ns2:_="" ns3:_="">
    <xsd:import namespace="4f732cac-a017-495d-b3cd-e6c3a443e3a9"/>
    <xsd:import namespace="b5484b57-7140-4b0d-a7c8-8b41697e15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32cac-a017-495d-b3cd-e6c3a443e3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484b57-7140-4b0d-a7c8-8b41697e15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9A522F-3F69-499E-B059-1646FE6155C7}">
  <ds:schemaRefs>
    <ds:schemaRef ds:uri="8c566321-f672-4e06-a901-b5e72b4c4357"/>
    <ds:schemaRef ds:uri="dfe26666-3b62-4408-8ca6-7aac6ba9166c"/>
    <ds:schemaRef ds:uri="f35157c8-20f5-4717-b29a-f8752fe050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5484b57-7140-4b0d-a7c8-8b41697e15a4"/>
  </ds:schemaRefs>
</ds:datastoreItem>
</file>

<file path=customXml/itemProps2.xml><?xml version="1.0" encoding="utf-8"?>
<ds:datastoreItem xmlns:ds="http://schemas.openxmlformats.org/officeDocument/2006/customXml" ds:itemID="{B3F2ABD8-3493-40A7-AA39-9B268E566CC8}">
  <ds:schemaRefs>
    <ds:schemaRef ds:uri="http://schemas.microsoft.com/sharepoint/v3/contenttype/forms"/>
  </ds:schemaRefs>
</ds:datastoreItem>
</file>

<file path=customXml/itemProps3.xml><?xml version="1.0" encoding="utf-8"?>
<ds:datastoreItem xmlns:ds="http://schemas.openxmlformats.org/officeDocument/2006/customXml" ds:itemID="{FC09258A-95B1-4CE4-975C-B50A3148A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32cac-a017-495d-b3cd-e6c3a443e3a9"/>
    <ds:schemaRef ds:uri="b5484b57-7140-4b0d-a7c8-8b41697e15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1591</Words>
  <Application>Microsoft Office PowerPoint</Application>
  <PresentationFormat>Widescreen</PresentationFormat>
  <Paragraphs>162</Paragraphs>
  <Slides>19</Slides>
  <Notes>12</Notes>
  <HiddenSlides>0</HiddenSlides>
  <MMClips>1</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Confidential</vt:lpstr>
      <vt:lpstr>Confidential</vt:lpstr>
      <vt:lpstr>Confidential</vt:lpstr>
      <vt:lpstr>Confidential</vt:lpstr>
      <vt:lpstr>Introducing apprenticeships with Early Connect</vt:lpstr>
      <vt:lpstr>PowerPoint Presentation</vt:lpstr>
      <vt:lpstr>Part 1: What’s an  apprenticeship?</vt:lpstr>
      <vt:lpstr>3 key facts about apprenticeships </vt:lpstr>
      <vt:lpstr>How to understand the levels</vt:lpstr>
      <vt:lpstr>Types of apprenticeships</vt:lpstr>
      <vt:lpstr>How it works</vt:lpstr>
      <vt:lpstr>Part 2: What is Early Connect?</vt:lpstr>
      <vt:lpstr>PowerPoint Presentation</vt:lpstr>
      <vt:lpstr>Why has your *school/college  signed up?</vt:lpstr>
      <vt:lpstr>What local support is available?</vt:lpstr>
      <vt:lpstr>How can you support  your child?</vt:lpstr>
      <vt:lpstr>Part 3: How can UCAS help?</vt:lpstr>
      <vt:lpstr>PowerPoint Presentation</vt:lpstr>
      <vt:lpstr>How to explore and apply for apprenticeships</vt:lpstr>
      <vt:lpstr>What does your child need to do?</vt:lpstr>
      <vt:lpstr>Smart Alerts</vt:lpstr>
      <vt:lpstr>Support for Parents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apprenticeships</dc:title>
  <dc:creator>Sarah Derbyshire</dc:creator>
  <cp:lastModifiedBy>Siobhan Williams</cp:lastModifiedBy>
  <cp:revision>23</cp:revision>
  <dcterms:created xsi:type="dcterms:W3CDTF">2023-10-16T15:30:04Z</dcterms:created>
  <dcterms:modified xsi:type="dcterms:W3CDTF">2023-10-25T08:29:48Z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2023-10-16T15:37:06Z</vt:lpwstr>
  </property>
  <property fmtid="{D5CDD505-2E9C-101B-9397-08002B2CF9AE}" pid="4" name="MSIP_Label_119c747e-0609-44bc-a84a-379ba7e92455_Method">
    <vt:lpwstr>Standard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f2b9b3e6-7dd8-4fe9-8cef-83d286cb6158</vt:lpwstr>
  </property>
  <property fmtid="{D5CDD505-2E9C-101B-9397-08002B2CF9AE}" pid="8" name="MSIP_Label_119c747e-0609-44bc-a84a-379ba7e92455_ContentBits">
    <vt:lpwstr>0</vt:lpwstr>
  </property>
  <property fmtid="{D5CDD505-2E9C-101B-9397-08002B2CF9AE}" pid="9" name="ContentTypeId">
    <vt:lpwstr>0x010100984D731FA3E2BD4E87940E2BD8581820</vt:lpwstr>
  </property>
  <property fmtid="{D5CDD505-2E9C-101B-9397-08002B2CF9AE}" pid="10" name="MediaServiceImageTags">
    <vt:lpwstr/>
  </property>
</Properties>
</file>