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1" r:id="rId4"/>
    <p:sldMasterId id="2147484019" r:id="rId5"/>
  </p:sldMasterIdLst>
  <p:notesMasterIdLst>
    <p:notesMasterId r:id="rId24"/>
  </p:notesMasterIdLst>
  <p:sldIdLst>
    <p:sldId id="371" r:id="rId6"/>
    <p:sldId id="298" r:id="rId7"/>
    <p:sldId id="373" r:id="rId8"/>
    <p:sldId id="372" r:id="rId9"/>
    <p:sldId id="383" r:id="rId10"/>
    <p:sldId id="300" r:id="rId11"/>
    <p:sldId id="378" r:id="rId12"/>
    <p:sldId id="387" r:id="rId13"/>
    <p:sldId id="260" r:id="rId14"/>
    <p:sldId id="384" r:id="rId15"/>
    <p:sldId id="276" r:id="rId16"/>
    <p:sldId id="379" r:id="rId17"/>
    <p:sldId id="270" r:id="rId18"/>
    <p:sldId id="268" r:id="rId19"/>
    <p:sldId id="380" r:id="rId20"/>
    <p:sldId id="267" r:id="rId21"/>
    <p:sldId id="382" r:id="rId22"/>
    <p:sldId id="279" r:id="rId23"/>
  </p:sldIdLst>
  <p:sldSz cx="12801600" cy="7199313"/>
  <p:notesSz cx="6858000" cy="9144000"/>
  <p:defaultTextStyle>
    <a:defPPr>
      <a:defRPr lang="en-US"/>
    </a:defPPr>
    <a:lvl1pPr marL="0" algn="l" defTabSz="639989" rtl="0" eaLnBrk="1" latinLnBrk="0" hangingPunct="1">
      <a:defRPr sz="2520" kern="1200">
        <a:solidFill>
          <a:schemeClr val="tx1"/>
        </a:solidFill>
        <a:latin typeface="+mn-lt"/>
        <a:ea typeface="+mn-ea"/>
        <a:cs typeface="+mn-cs"/>
      </a:defRPr>
    </a:lvl1pPr>
    <a:lvl2pPr marL="639989" algn="l" defTabSz="639989" rtl="0" eaLnBrk="1" latinLnBrk="0" hangingPunct="1">
      <a:defRPr sz="2520" kern="1200">
        <a:solidFill>
          <a:schemeClr val="tx1"/>
        </a:solidFill>
        <a:latin typeface="+mn-lt"/>
        <a:ea typeface="+mn-ea"/>
        <a:cs typeface="+mn-cs"/>
      </a:defRPr>
    </a:lvl2pPr>
    <a:lvl3pPr marL="1279977" algn="l" defTabSz="639989" rtl="0" eaLnBrk="1" latinLnBrk="0" hangingPunct="1">
      <a:defRPr sz="2520" kern="1200">
        <a:solidFill>
          <a:schemeClr val="tx1"/>
        </a:solidFill>
        <a:latin typeface="+mn-lt"/>
        <a:ea typeface="+mn-ea"/>
        <a:cs typeface="+mn-cs"/>
      </a:defRPr>
    </a:lvl3pPr>
    <a:lvl4pPr marL="1919966" algn="l" defTabSz="639989" rtl="0" eaLnBrk="1" latinLnBrk="0" hangingPunct="1">
      <a:defRPr sz="2520" kern="1200">
        <a:solidFill>
          <a:schemeClr val="tx1"/>
        </a:solidFill>
        <a:latin typeface="+mn-lt"/>
        <a:ea typeface="+mn-ea"/>
        <a:cs typeface="+mn-cs"/>
      </a:defRPr>
    </a:lvl4pPr>
    <a:lvl5pPr marL="2559954" algn="l" defTabSz="639989" rtl="0" eaLnBrk="1" latinLnBrk="0" hangingPunct="1">
      <a:defRPr sz="2520" kern="1200">
        <a:solidFill>
          <a:schemeClr val="tx1"/>
        </a:solidFill>
        <a:latin typeface="+mn-lt"/>
        <a:ea typeface="+mn-ea"/>
        <a:cs typeface="+mn-cs"/>
      </a:defRPr>
    </a:lvl5pPr>
    <a:lvl6pPr marL="3199943" algn="l" defTabSz="639989" rtl="0" eaLnBrk="1" latinLnBrk="0" hangingPunct="1">
      <a:defRPr sz="2520" kern="1200">
        <a:solidFill>
          <a:schemeClr val="tx1"/>
        </a:solidFill>
        <a:latin typeface="+mn-lt"/>
        <a:ea typeface="+mn-ea"/>
        <a:cs typeface="+mn-cs"/>
      </a:defRPr>
    </a:lvl6pPr>
    <a:lvl7pPr marL="3839931" algn="l" defTabSz="639989" rtl="0" eaLnBrk="1" latinLnBrk="0" hangingPunct="1">
      <a:defRPr sz="2520" kern="1200">
        <a:solidFill>
          <a:schemeClr val="tx1"/>
        </a:solidFill>
        <a:latin typeface="+mn-lt"/>
        <a:ea typeface="+mn-ea"/>
        <a:cs typeface="+mn-cs"/>
      </a:defRPr>
    </a:lvl7pPr>
    <a:lvl8pPr marL="4479920" algn="l" defTabSz="639989" rtl="0" eaLnBrk="1" latinLnBrk="0" hangingPunct="1">
      <a:defRPr sz="2520" kern="1200">
        <a:solidFill>
          <a:schemeClr val="tx1"/>
        </a:solidFill>
        <a:latin typeface="+mn-lt"/>
        <a:ea typeface="+mn-ea"/>
        <a:cs typeface="+mn-cs"/>
      </a:defRPr>
    </a:lvl8pPr>
    <a:lvl9pPr marL="5119908" algn="l" defTabSz="639989" rtl="0" eaLnBrk="1" latinLnBrk="0" hangingPunct="1">
      <a:defRPr sz="25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userDrawn="1">
          <p15:clr>
            <a:srgbClr val="A4A3A4"/>
          </p15:clr>
        </p15:guide>
        <p15:guide id="2" pos="403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70AF80-4AD2-04F5-4183-5D976ECA8A7B}" name="BEGUM, Jasna" initials="BJ" userId="S::jasna.begum@education.gov.uk::c6bd3ea0-ad74-446f-bcd4-aef8374d39a3" providerId="AD"/>
  <p188:author id="{CBD11AA8-1307-680C-B4B6-BD8114E8ECA5}" name="ROLLS, Gemma" initials="RG" userId="S::gemma.rolls@education.gov.uk::efb7277d-4a46-46bb-9a10-84bace3dcfb1" providerId="AD"/>
  <p188:author id="{05B238CC-528A-CAA1-2EBA-20A66A2C428A}" name="ROLLS, Gemma" initials="GR" userId="S::Gemma.ROLLS@EDUCATION.GOV.UK::efb7277d-4a46-46bb-9a10-84bace3dcf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433"/>
    <a:srgbClr val="812990"/>
    <a:srgbClr val="ED2881"/>
    <a:srgbClr val="706CB2"/>
    <a:srgbClr val="BFD730"/>
    <a:srgbClr val="139EA2"/>
    <a:srgbClr val="57BF93"/>
    <a:srgbClr val="00AEEF"/>
    <a:srgbClr val="FCAF17"/>
    <a:srgbClr val="F37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D5E46A-8A53-4D23-8848-C05DA17DE2B5}" v="6" dt="2023-10-24T10:53:29.285"/>
    <p1510:client id="{70FBD969-37BE-2A28-134B-23AF5724A055}" v="5" dt="2023-10-24T09:29:36.771"/>
    <p1510:client id="{9A25490D-0A8D-40B9-ABF4-E7E1D36F8F1E}" v="1" dt="2023-10-25T08:16:37.766"/>
    <p1510:client id="{AFC2D740-63CD-4EB7-8FE2-D19147E5C84C}" v="8" dt="2023-10-25T08:06:53.5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1092" y="60"/>
      </p:cViewPr>
      <p:guideLst>
        <p:guide orient="horz" pos="2268"/>
        <p:guide pos="40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959983" rtl="0" eaLnBrk="1" latinLnBrk="0" hangingPunct="1">
      <a:defRPr sz="1260" kern="1200">
        <a:solidFill>
          <a:schemeClr val="tx1"/>
        </a:solidFill>
        <a:latin typeface="+mn-lt"/>
        <a:ea typeface="+mn-ea"/>
        <a:cs typeface="+mn-cs"/>
      </a:defRPr>
    </a:lvl1pPr>
    <a:lvl2pPr marL="479991" algn="l" defTabSz="959983" rtl="0" eaLnBrk="1" latinLnBrk="0" hangingPunct="1">
      <a:defRPr sz="1260" kern="1200">
        <a:solidFill>
          <a:schemeClr val="tx1"/>
        </a:solidFill>
        <a:latin typeface="+mn-lt"/>
        <a:ea typeface="+mn-ea"/>
        <a:cs typeface="+mn-cs"/>
      </a:defRPr>
    </a:lvl2pPr>
    <a:lvl3pPr marL="959983" algn="l" defTabSz="959983" rtl="0" eaLnBrk="1" latinLnBrk="0" hangingPunct="1">
      <a:defRPr sz="1260" kern="1200">
        <a:solidFill>
          <a:schemeClr val="tx1"/>
        </a:solidFill>
        <a:latin typeface="+mn-lt"/>
        <a:ea typeface="+mn-ea"/>
        <a:cs typeface="+mn-cs"/>
      </a:defRPr>
    </a:lvl3pPr>
    <a:lvl4pPr marL="1439974" algn="l" defTabSz="959983" rtl="0" eaLnBrk="1" latinLnBrk="0" hangingPunct="1">
      <a:defRPr sz="1260" kern="1200">
        <a:solidFill>
          <a:schemeClr val="tx1"/>
        </a:solidFill>
        <a:latin typeface="+mn-lt"/>
        <a:ea typeface="+mn-ea"/>
        <a:cs typeface="+mn-cs"/>
      </a:defRPr>
    </a:lvl4pPr>
    <a:lvl5pPr marL="1919966" algn="l" defTabSz="959983" rtl="0" eaLnBrk="1" latinLnBrk="0" hangingPunct="1">
      <a:defRPr sz="1260" kern="1200">
        <a:solidFill>
          <a:schemeClr val="tx1"/>
        </a:solidFill>
        <a:latin typeface="+mn-lt"/>
        <a:ea typeface="+mn-ea"/>
        <a:cs typeface="+mn-cs"/>
      </a:defRPr>
    </a:lvl5pPr>
    <a:lvl6pPr marL="2399957" algn="l" defTabSz="959983" rtl="0" eaLnBrk="1" latinLnBrk="0" hangingPunct="1">
      <a:defRPr sz="1260" kern="1200">
        <a:solidFill>
          <a:schemeClr val="tx1"/>
        </a:solidFill>
        <a:latin typeface="+mn-lt"/>
        <a:ea typeface="+mn-ea"/>
        <a:cs typeface="+mn-cs"/>
      </a:defRPr>
    </a:lvl6pPr>
    <a:lvl7pPr marL="2879949" algn="l" defTabSz="959983" rtl="0" eaLnBrk="1" latinLnBrk="0" hangingPunct="1">
      <a:defRPr sz="1260" kern="1200">
        <a:solidFill>
          <a:schemeClr val="tx1"/>
        </a:solidFill>
        <a:latin typeface="+mn-lt"/>
        <a:ea typeface="+mn-ea"/>
        <a:cs typeface="+mn-cs"/>
      </a:defRPr>
    </a:lvl7pPr>
    <a:lvl8pPr marL="3359940" algn="l" defTabSz="959983" rtl="0" eaLnBrk="1" latinLnBrk="0" hangingPunct="1">
      <a:defRPr sz="1260" kern="1200">
        <a:solidFill>
          <a:schemeClr val="tx1"/>
        </a:solidFill>
        <a:latin typeface="+mn-lt"/>
        <a:ea typeface="+mn-ea"/>
        <a:cs typeface="+mn-cs"/>
      </a:defRPr>
    </a:lvl8pPr>
    <a:lvl9pPr marL="3839931" algn="l" defTabSz="959983" rtl="0" eaLnBrk="1" latinLnBrk="0" hangingPunct="1">
      <a:defRPr sz="12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for presenter: </a:t>
            </a:r>
            <a:r>
              <a:rPr lang="en-GB" dirty="0"/>
              <a:t>The aim of this slide deck is to enable you to give further support to your students. You may want to adapt the first section depending on the current understanding of apprenticeships across the year group.</a:t>
            </a:r>
          </a:p>
        </p:txBody>
      </p:sp>
      <p:sp>
        <p:nvSpPr>
          <p:cNvPr id="4" name="Slide Number Placeholder 3"/>
          <p:cNvSpPr>
            <a:spLocks noGrp="1"/>
          </p:cNvSpPr>
          <p:nvPr>
            <p:ph type="sldNum" sz="quarter" idx="5"/>
          </p:nvPr>
        </p:nvSpPr>
        <p:spPr/>
        <p:txBody>
          <a:bodyPr/>
          <a:lstStyle/>
          <a:p>
            <a:fld id="{C34C6D30-0817-491F-9137-3A7DC0832035}" type="slidenum">
              <a:rPr lang="en-GB" smtClean="0"/>
              <a:t>2</a:t>
            </a:fld>
            <a:endParaRPr lang="en-GB"/>
          </a:p>
        </p:txBody>
      </p:sp>
    </p:spTree>
    <p:extLst>
      <p:ext uri="{BB962C8B-B14F-4D97-AF65-F5344CB8AC3E}">
        <p14:creationId xmlns:p14="http://schemas.microsoft.com/office/powerpoint/2010/main" val="3301258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UCAS Hub is packed with research material for your students. Meet real life apprentices from lots of different sectors. Find out how different students reached the same career going down different pathways. Take the career quiz, browse industries and different learning opportunities – to make the right decision for you.</a:t>
            </a:r>
          </a:p>
        </p:txBody>
      </p:sp>
      <p:sp>
        <p:nvSpPr>
          <p:cNvPr id="4" name="Slide Number Placeholder 3"/>
          <p:cNvSpPr>
            <a:spLocks noGrp="1"/>
          </p:cNvSpPr>
          <p:nvPr>
            <p:ph type="sldNum" sz="quarter" idx="5"/>
          </p:nvPr>
        </p:nvSpPr>
        <p:spPr/>
        <p:txBody>
          <a:bodyPr/>
          <a:lstStyle/>
          <a:p>
            <a:fld id="{209B106E-8D4E-4C4B-B3F1-B510A67D8807}" type="slidenum">
              <a:rPr lang="en-US" smtClean="0"/>
              <a:t>17</a:t>
            </a:fld>
            <a:endParaRPr lang="en-US"/>
          </a:p>
        </p:txBody>
      </p:sp>
    </p:spTree>
    <p:extLst>
      <p:ext uri="{BB962C8B-B14F-4D97-AF65-F5344CB8AC3E}">
        <p14:creationId xmlns:p14="http://schemas.microsoft.com/office/powerpoint/2010/main" val="1252015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*Delete as appropriate or delete this slide if you do not have the widget on your website. www.ucas.com/widget for schools’ websites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GB"/>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18</a:t>
            </a:fld>
            <a:endParaRPr lang="en-US"/>
          </a:p>
        </p:txBody>
      </p:sp>
    </p:spTree>
    <p:extLst>
      <p:ext uri="{BB962C8B-B14F-4D97-AF65-F5344CB8AC3E}">
        <p14:creationId xmlns:p14="http://schemas.microsoft.com/office/powerpoint/2010/main" val="946427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3</a:t>
            </a:fld>
            <a:endParaRPr lang="en-US"/>
          </a:p>
        </p:txBody>
      </p:sp>
    </p:spTree>
    <p:extLst>
      <p:ext uri="{BB962C8B-B14F-4D97-AF65-F5344CB8AC3E}">
        <p14:creationId xmlns:p14="http://schemas.microsoft.com/office/powerpoint/2010/main" val="96538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to presenter</a:t>
            </a:r>
          </a:p>
          <a:p>
            <a:r>
              <a:rPr lang="en-GB" b="0"/>
              <a:t>Please note that all apprenticeships at levels 4-7 are categorised as higher, but if they are level 6-7 and contain a degree, they have become known as degree apprenticeships (e.g. a level 7 Solicitor apprenticeship contains the professional qualifications required to be a solicitor, but not a law degree).</a:t>
            </a:r>
            <a:r>
              <a:rPr lang="en-GB"/>
              <a:t>  </a:t>
            </a:r>
            <a:endParaRPr lang="en-GB" b="0"/>
          </a:p>
          <a:p>
            <a:endParaRPr lang="en-GB" b="1"/>
          </a:p>
          <a:p>
            <a:r>
              <a:rPr lang="en-GB" b="0"/>
              <a:t>It is important that your audience </a:t>
            </a:r>
            <a:r>
              <a:rPr lang="en-GB"/>
              <a:t>understands</a:t>
            </a:r>
            <a:r>
              <a:rPr lang="en-GB" b="0"/>
              <a:t> that the level of apprenticeship that you start on will not necessarily be determined by your prior level of qualification.</a:t>
            </a:r>
            <a:endParaRPr lang="en-GB" b="0">
              <a:cs typeface="Calibri"/>
            </a:endParaRPr>
          </a:p>
          <a:p>
            <a:r>
              <a:rPr lang="en-GB" b="0"/>
              <a:t>For example, it is not always the case that students completing a level 3 qualification will progress immediately to a higher or degree level apprenticeship.</a:t>
            </a:r>
          </a:p>
          <a:p>
            <a:r>
              <a:rPr lang="en-GB" b="0"/>
              <a:t>Just as it is not always the case that someone who already has a degree would progress immediately to a Master’s level apprenticeship.</a:t>
            </a:r>
          </a:p>
          <a:p>
            <a:endParaRPr lang="en-GB" b="0"/>
          </a:p>
          <a:p>
            <a:r>
              <a:rPr lang="en-GB" b="0"/>
              <a:t>The starting level of any apprenticeship will be determined by the level of the role that the employer has designed.</a:t>
            </a:r>
          </a:p>
          <a:p>
            <a:r>
              <a:rPr lang="en-GB" b="0"/>
              <a:t>Many intermediate and advanced apprenticeships will be the natural starting point for an individual entering that industry with no experience.</a:t>
            </a:r>
          </a:p>
          <a:p>
            <a:r>
              <a:rPr lang="en-GB" b="0"/>
              <a:t>All apprentices are given a range of opportunities that will expand their personal and professional skills through the apprenticeship.</a:t>
            </a:r>
          </a:p>
          <a:p>
            <a:endParaRPr lang="en-GB" b="0"/>
          </a:p>
          <a:p>
            <a:r>
              <a:rPr lang="en-GB" b="0"/>
              <a:t>Please avoid comparing apprenticeship levels to academic attainment as this could encourage students not to consider opportunities that could be fantastic for them as they could be put off by the perception that they are not progressing to the next academic level.</a:t>
            </a:r>
          </a:p>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5</a:t>
            </a:fld>
            <a:endParaRPr lang="en-GB"/>
          </a:p>
        </p:txBody>
      </p:sp>
    </p:spTree>
    <p:extLst>
      <p:ext uri="{BB962C8B-B14F-4D97-AF65-F5344CB8AC3E}">
        <p14:creationId xmlns:p14="http://schemas.microsoft.com/office/powerpoint/2010/main" val="239824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Segoe UI"/>
                <a:cs typeface="Segoe UI"/>
              </a:rPr>
              <a:t>You can find out more on The Institute website: www.instituteforapprenticeships.org/apprenticeship-standard</a:t>
            </a:r>
            <a:endParaRPr lang="en-GB" dirty="0">
              <a:latin typeface="Segoe UI"/>
              <a:cs typeface="Segoe UI"/>
            </a:endParaRPr>
          </a:p>
        </p:txBody>
      </p:sp>
      <p:sp>
        <p:nvSpPr>
          <p:cNvPr id="4" name="Slide Number Placeholder 3"/>
          <p:cNvSpPr>
            <a:spLocks noGrp="1"/>
          </p:cNvSpPr>
          <p:nvPr>
            <p:ph type="sldNum" sz="quarter" idx="5"/>
          </p:nvPr>
        </p:nvSpPr>
        <p:spPr/>
        <p:txBody>
          <a:bodyPr/>
          <a:lstStyle/>
          <a:p>
            <a:fld id="{44C3781E-2FA7-4F42-9891-11C98051A528}" type="slidenum">
              <a:rPr lang="en-GB" smtClean="0"/>
              <a:t>6</a:t>
            </a:fld>
            <a:endParaRPr lang="en-GB"/>
          </a:p>
        </p:txBody>
      </p:sp>
    </p:spTree>
    <p:extLst>
      <p:ext uri="{BB962C8B-B14F-4D97-AF65-F5344CB8AC3E}">
        <p14:creationId xmlns:p14="http://schemas.microsoft.com/office/powerpoint/2010/main" val="335820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to the presenter</a:t>
            </a:r>
            <a:r>
              <a:rPr lang="en-GB"/>
              <a:t> </a:t>
            </a:r>
            <a:br>
              <a:rPr lang="en-GB"/>
            </a:br>
            <a:r>
              <a:rPr lang="en-GB"/>
              <a:t>The Government announcement about the Early Connect pilot can be found here:</a:t>
            </a:r>
          </a:p>
          <a:p>
            <a:r>
              <a:rPr lang="en-GB"/>
              <a:t>https://www.gov.uk/government/news/apprenticeships-boosted-under-plans-to-broaden-ucas</a:t>
            </a:r>
          </a:p>
          <a:p>
            <a:br>
              <a:rPr lang="en-GB"/>
            </a:br>
            <a:r>
              <a:rPr lang="en-GB"/>
              <a:t>This section of the presentation explores the Early Connect pilot in more detail.</a:t>
            </a:r>
          </a:p>
          <a:p>
            <a:endParaRPr lang="en-GB"/>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9</a:t>
            </a:fld>
            <a:endParaRPr lang="en-US"/>
          </a:p>
        </p:txBody>
      </p:sp>
    </p:spTree>
    <p:extLst>
      <p:ext uri="{BB962C8B-B14F-4D97-AF65-F5344CB8AC3E}">
        <p14:creationId xmlns:p14="http://schemas.microsoft.com/office/powerpoint/2010/main" val="481472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presenter: </a:t>
            </a:r>
            <a:r>
              <a:rPr lang="en-GB" dirty="0"/>
              <a:t>Optional slide to share the video as part of the presentation – you will need internet access to play the video</a:t>
            </a:r>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10</a:t>
            </a:fld>
            <a:endParaRPr lang="en-US"/>
          </a:p>
        </p:txBody>
      </p:sp>
    </p:spTree>
    <p:extLst>
      <p:ext uri="{BB962C8B-B14F-4D97-AF65-F5344CB8AC3E}">
        <p14:creationId xmlns:p14="http://schemas.microsoft.com/office/powerpoint/2010/main" val="3561265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solidFill>
                <a:srgbClr val="FFFF00"/>
              </a:solidFill>
              <a:highlight>
                <a:srgbClr val="FFFF00"/>
              </a:highlight>
            </a:endParaRPr>
          </a:p>
          <a:p>
            <a:endParaRPr lang="en-GB">
              <a:solidFill>
                <a:srgbClr val="FFFF00"/>
              </a:solidFill>
              <a:highlight>
                <a:srgbClr val="FFFF00"/>
              </a:highlight>
            </a:endParaRPr>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13</a:t>
            </a:fld>
            <a:endParaRPr lang="en-US"/>
          </a:p>
        </p:txBody>
      </p:sp>
    </p:spTree>
    <p:extLst>
      <p:ext uri="{BB962C8B-B14F-4D97-AF65-F5344CB8AC3E}">
        <p14:creationId xmlns:p14="http://schemas.microsoft.com/office/powerpoint/2010/main" val="148683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9983" rtl="0" eaLnBrk="1" fontAlgn="auto" latinLnBrk="0" hangingPunct="1">
              <a:lnSpc>
                <a:spcPct val="100000"/>
              </a:lnSpc>
              <a:spcBef>
                <a:spcPts val="0"/>
              </a:spcBef>
              <a:spcAft>
                <a:spcPts val="0"/>
              </a:spcAft>
              <a:buClrTx/>
              <a:buSzTx/>
              <a:buFontTx/>
              <a:buNone/>
              <a:tabLst/>
              <a:defRPr/>
            </a:pPr>
            <a:r>
              <a:rPr lang="en-GB" dirty="0"/>
              <a:t>Find out more at ucas.com/apprenticeships</a:t>
            </a:r>
          </a:p>
          <a:p>
            <a:endParaRPr lang="en-GB" dirty="0"/>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14</a:t>
            </a:fld>
            <a:endParaRPr lang="en-US"/>
          </a:p>
        </p:txBody>
      </p:sp>
    </p:spTree>
    <p:extLst>
      <p:ext uri="{BB962C8B-B14F-4D97-AF65-F5344CB8AC3E}">
        <p14:creationId xmlns:p14="http://schemas.microsoft.com/office/powerpoint/2010/main" val="1442514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639989"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3998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833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Pr>
        <a:solidFill>
          <a:srgbClr val="13243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a:t>Click to edit Master </a:t>
            </a:r>
            <a:br>
              <a:rPr lang="en-GB"/>
            </a:br>
            <a:r>
              <a:rPr lang="en-GB"/>
              <a:t>subtitle style</a:t>
            </a:r>
            <a:endParaRPr lang="en-US"/>
          </a:p>
        </p:txBody>
      </p:sp>
      <p:sp>
        <p:nvSpPr>
          <p:cNvPr id="8" name="Picture Placeholder 7">
            <a:extLst>
              <a:ext uri="{FF2B5EF4-FFF2-40B4-BE49-F238E27FC236}">
                <a16:creationId xmlns:a16="http://schemas.microsoft.com/office/drawing/2014/main" id="{160D5991-F65C-F5A2-5F45-375C03A0A844}"/>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29" name="Oval 28">
            <a:extLst>
              <a:ext uri="{FF2B5EF4-FFF2-40B4-BE49-F238E27FC236}">
                <a16:creationId xmlns:a16="http://schemas.microsoft.com/office/drawing/2014/main" id="{D662D9AF-166A-EC34-47D9-B2B5ABD612A0}"/>
              </a:ext>
            </a:extLst>
          </p:cNvPr>
          <p:cNvSpPr/>
          <p:nvPr/>
        </p:nvSpPr>
        <p:spPr>
          <a:xfrm>
            <a:off x="12073419"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31" name="Straight Connector 30">
            <a:extLst>
              <a:ext uri="{FF2B5EF4-FFF2-40B4-BE49-F238E27FC236}">
                <a16:creationId xmlns:a16="http://schemas.microsoft.com/office/drawing/2014/main" id="{7FE52B6D-0303-0441-D47D-5F8FFF2AEF27}"/>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747799-554E-ED58-6004-451B7DF8827F}"/>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Department for Education (DfE) and UCAS partnership logo">
            <a:extLst>
              <a:ext uri="{FF2B5EF4-FFF2-40B4-BE49-F238E27FC236}">
                <a16:creationId xmlns:a16="http://schemas.microsoft.com/office/drawing/2014/main" id="{BF5F96D1-A00C-ECE8-F5CA-0EC42D0B017B}"/>
              </a:ext>
            </a:extLst>
          </p:cNvPr>
          <p:cNvPicPr>
            <a:picLocks noChangeAspect="1"/>
          </p:cNvPicPr>
          <p:nvPr userDrawn="1"/>
        </p:nvPicPr>
        <p:blipFill>
          <a:blip r:embed="rId2"/>
          <a:stretch>
            <a:fillRect/>
          </a:stretch>
        </p:blipFill>
        <p:spPr>
          <a:xfrm>
            <a:off x="408107" y="6048036"/>
            <a:ext cx="2186812" cy="849221"/>
          </a:xfrm>
          <a:prstGeom prst="rect">
            <a:avLst/>
          </a:prstGeom>
        </p:spPr>
      </p:pic>
    </p:spTree>
    <p:extLst>
      <p:ext uri="{BB962C8B-B14F-4D97-AF65-F5344CB8AC3E}">
        <p14:creationId xmlns:p14="http://schemas.microsoft.com/office/powerpoint/2010/main" val="3051694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7_Title and Content 1">
    <p:bg>
      <p:bgPr>
        <a:solidFill>
          <a:srgbClr val="812990"/>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AF15158-572E-5B19-A5AB-1FCC021E71D4}"/>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02CB05A1-AD9E-13CA-F362-CC2FDF2CF551}"/>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a:t>CLICK TO EDIT </a:t>
            </a:r>
            <a:br>
              <a:rPr lang="en-GB"/>
            </a:br>
            <a:r>
              <a:rPr lang="en-GB"/>
              <a:t>MASTER TITLE STYLE</a:t>
            </a:r>
            <a:endParaRPr lang="en-US"/>
          </a:p>
        </p:txBody>
      </p:sp>
      <p:sp>
        <p:nvSpPr>
          <p:cNvPr id="3" name="Oval 2">
            <a:extLst>
              <a:ext uri="{FF2B5EF4-FFF2-40B4-BE49-F238E27FC236}">
                <a16:creationId xmlns:a16="http://schemas.microsoft.com/office/drawing/2014/main" id="{0E40F3B5-D7D9-2EA0-3927-805EC30D7672}"/>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D5D4867A-9442-7086-39F8-DEDBF3909DA7}"/>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22456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1">
    <p:bg>
      <p:bgPr>
        <a:solidFill>
          <a:srgbClr val="13243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F820AE3-656E-03C5-ACC5-8C3E599C5640}"/>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35C779AE-EE9F-037E-09D0-34BFEC43D286}"/>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a:t>CLICK TO EDIT </a:t>
            </a:r>
            <a:br>
              <a:rPr lang="en-GB"/>
            </a:br>
            <a:r>
              <a:rPr lang="en-GB"/>
              <a:t>MASTER TITLE STYLE</a:t>
            </a:r>
            <a:endParaRPr lang="en-US"/>
          </a:p>
        </p:txBody>
      </p:sp>
      <p:sp>
        <p:nvSpPr>
          <p:cNvPr id="3" name="Oval 2">
            <a:extLst>
              <a:ext uri="{FF2B5EF4-FFF2-40B4-BE49-F238E27FC236}">
                <a16:creationId xmlns:a16="http://schemas.microsoft.com/office/drawing/2014/main" id="{498F6E92-606C-44A3-F0D9-F7CC0D732A8D}"/>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3B908D0C-98D2-0D74-297B-4932884A6EBA}"/>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1140743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7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3" name="Oval 2">
            <a:extLst>
              <a:ext uri="{FF2B5EF4-FFF2-40B4-BE49-F238E27FC236}">
                <a16:creationId xmlns:a16="http://schemas.microsoft.com/office/drawing/2014/main" id="{5E7BBD01-E2B0-93AD-07EF-8963D5A7C7F2}"/>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B66E13F2-5C2B-F816-8CFE-F536E9B0A4FD}"/>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390714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8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257365"/>
            <a:ext cx="12801600" cy="941947"/>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3" name="Oval 2">
            <a:extLst>
              <a:ext uri="{FF2B5EF4-FFF2-40B4-BE49-F238E27FC236}">
                <a16:creationId xmlns:a16="http://schemas.microsoft.com/office/drawing/2014/main" id="{3537EEFB-1A65-B543-469E-6571112D3B50}"/>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4C350E16-3276-751B-CCA7-21D36C40B6D0}"/>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2226037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13243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hasCustomPrompt="1"/>
          </p:nvPr>
        </p:nvSpPr>
        <p:spPr>
          <a:xfrm>
            <a:off x="402272" y="1318236"/>
            <a:ext cx="11744987" cy="2281420"/>
          </a:xfrm>
          <a:prstGeom prst="rect">
            <a:avLst/>
          </a:prstGeom>
          <a:noFill/>
        </p:spPr>
        <p:txBody>
          <a:bodyPr anchor="b"/>
          <a:lstStyle>
            <a:lvl1pPr>
              <a:defRPr sz="6299" spc="-15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402272" y="3787177"/>
            <a:ext cx="11744987" cy="2281420"/>
          </a:xfrm>
          <a:prstGeom prst="rect">
            <a:avLst/>
          </a:prstGeom>
        </p:spPr>
        <p:txBody>
          <a:bodyPr/>
          <a:lstStyle>
            <a:lvl1pPr marL="0" indent="0">
              <a:buNone/>
              <a:defRPr sz="2519">
                <a:solidFill>
                  <a:schemeClr val="bg1"/>
                </a:solidFill>
              </a:defRPr>
            </a:lvl1pPr>
            <a:lvl2pPr marL="479957" indent="0">
              <a:buNone/>
              <a:defRPr sz="2100">
                <a:solidFill>
                  <a:schemeClr val="tx1">
                    <a:tint val="75000"/>
                  </a:schemeClr>
                </a:solidFill>
              </a:defRPr>
            </a:lvl2pPr>
            <a:lvl3pPr marL="959914" indent="0">
              <a:buNone/>
              <a:defRPr sz="1890">
                <a:solidFill>
                  <a:schemeClr val="tx1">
                    <a:tint val="75000"/>
                  </a:schemeClr>
                </a:solidFill>
              </a:defRPr>
            </a:lvl3pPr>
            <a:lvl4pPr marL="1439871" indent="0">
              <a:buNone/>
              <a:defRPr sz="1680">
                <a:solidFill>
                  <a:schemeClr val="tx1">
                    <a:tint val="75000"/>
                  </a:schemeClr>
                </a:solidFill>
              </a:defRPr>
            </a:lvl4pPr>
            <a:lvl5pPr marL="1919829" indent="0">
              <a:buNone/>
              <a:defRPr sz="1680">
                <a:solidFill>
                  <a:schemeClr val="tx1">
                    <a:tint val="75000"/>
                  </a:schemeClr>
                </a:solidFill>
              </a:defRPr>
            </a:lvl5pPr>
            <a:lvl6pPr marL="2399786" indent="0">
              <a:buNone/>
              <a:defRPr sz="1680">
                <a:solidFill>
                  <a:schemeClr val="tx1">
                    <a:tint val="75000"/>
                  </a:schemeClr>
                </a:solidFill>
              </a:defRPr>
            </a:lvl6pPr>
            <a:lvl7pPr marL="2879743" indent="0">
              <a:buNone/>
              <a:defRPr sz="1680">
                <a:solidFill>
                  <a:schemeClr val="tx1">
                    <a:tint val="75000"/>
                  </a:schemeClr>
                </a:solidFill>
              </a:defRPr>
            </a:lvl7pPr>
            <a:lvl8pPr marL="3359700" indent="0">
              <a:buNone/>
              <a:defRPr sz="1680">
                <a:solidFill>
                  <a:schemeClr val="tx1">
                    <a:tint val="75000"/>
                  </a:schemeClr>
                </a:solidFill>
              </a:defRPr>
            </a:lvl8pPr>
            <a:lvl9pPr marL="3839657" indent="0">
              <a:buNone/>
              <a:defRPr sz="1680">
                <a:solidFill>
                  <a:schemeClr val="tx1">
                    <a:tint val="75000"/>
                  </a:schemeClr>
                </a:solidFill>
              </a:defRPr>
            </a:lvl9pPr>
          </a:lstStyle>
          <a:p>
            <a:pPr lvl="0"/>
            <a:r>
              <a:rPr lang="en-GB"/>
              <a:t>Click to edit Master text styles</a:t>
            </a:r>
          </a:p>
        </p:txBody>
      </p:sp>
      <p:sp>
        <p:nvSpPr>
          <p:cNvPr id="3" name="Oval 2">
            <a:extLst>
              <a:ext uri="{FF2B5EF4-FFF2-40B4-BE49-F238E27FC236}">
                <a16:creationId xmlns:a16="http://schemas.microsoft.com/office/drawing/2014/main" id="{AAC2E8CB-FBF4-DC8D-7608-CCFBC556F495}"/>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5" name="Picture 4" descr="Department for Education (DfE) and UCAS partnership logo">
            <a:extLst>
              <a:ext uri="{FF2B5EF4-FFF2-40B4-BE49-F238E27FC236}">
                <a16:creationId xmlns:a16="http://schemas.microsoft.com/office/drawing/2014/main" id="{2AAEB07E-92E3-3AC0-2E4D-0E4B4ADF6EB0}"/>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2249338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3" name="Rectangle 2">
            <a:extLst>
              <a:ext uri="{FF2B5EF4-FFF2-40B4-BE49-F238E27FC236}">
                <a16:creationId xmlns:a16="http://schemas.microsoft.com/office/drawing/2014/main" id="{65B0EA39-3ED7-856E-A30E-5260886E3BE1}"/>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8" name="Oval 7">
            <a:extLst>
              <a:ext uri="{FF2B5EF4-FFF2-40B4-BE49-F238E27FC236}">
                <a16:creationId xmlns:a16="http://schemas.microsoft.com/office/drawing/2014/main" id="{675845C2-1883-4B0A-935C-AF2157BE6F95}"/>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83B8501D-8A43-E7CA-2E8F-3F712FE5D08B}"/>
              </a:ext>
            </a:extLst>
          </p:cNvPr>
          <p:cNvPicPr>
            <a:picLocks noChangeAspect="1"/>
          </p:cNvPicPr>
          <p:nvPr userDrawn="1"/>
        </p:nvPicPr>
        <p:blipFill>
          <a:blip r:embed="rId3"/>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2536895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C43A0D-CFC1-7236-AAE2-2143D87B881B}"/>
              </a:ext>
            </a:extLst>
          </p:cNvPr>
          <p:cNvSpPr>
            <a:spLocks noGrp="1"/>
          </p:cNvSpPr>
          <p:nvPr>
            <p:ph type="pic" sz="quarter" idx="10"/>
          </p:nvPr>
        </p:nvSpPr>
        <p:spPr>
          <a:xfrm>
            <a:off x="0" y="-1"/>
            <a:ext cx="12801600" cy="624078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263775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1A4EDFC0-7281-79D9-A7BB-2A7EDE14DBB5}"/>
              </a:ext>
            </a:extLst>
          </p:cNvPr>
          <p:cNvSpPr>
            <a:spLocks noGrp="1"/>
          </p:cNvSpPr>
          <p:nvPr>
            <p:ph type="chart" sz="quarter" idx="10"/>
          </p:nvPr>
        </p:nvSpPr>
        <p:spPr>
          <a:xfrm>
            <a:off x="297181" y="1394460"/>
            <a:ext cx="11941002" cy="4549141"/>
          </a:xfrm>
          <a:prstGeom prst="rect">
            <a:avLst/>
          </a:prstGeom>
        </p:spPr>
        <p:txBody>
          <a:bodyPr/>
          <a:lstStyle/>
          <a:p>
            <a:r>
              <a:rPr lang="en-GB"/>
              <a:t>Click icon to add chart</a:t>
            </a:r>
            <a:endParaRPr lang="en-US"/>
          </a:p>
        </p:txBody>
      </p:sp>
      <p:sp>
        <p:nvSpPr>
          <p:cNvPr id="4" name="Title Placeholder 1">
            <a:extLst>
              <a:ext uri="{FF2B5EF4-FFF2-40B4-BE49-F238E27FC236}">
                <a16:creationId xmlns:a16="http://schemas.microsoft.com/office/drawing/2014/main" id="{3E909F9E-2159-4E5F-1A86-153E857EFC01}"/>
              </a:ext>
            </a:extLst>
          </p:cNvPr>
          <p:cNvSpPr>
            <a:spLocks noGrp="1"/>
          </p:cNvSpPr>
          <p:nvPr>
            <p:ph type="title" hasCustomPrompt="1"/>
          </p:nvPr>
        </p:nvSpPr>
        <p:spPr>
          <a:xfrm>
            <a:off x="320675" y="446843"/>
            <a:ext cx="11917507" cy="593287"/>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MASTER TITLE STYLE</a:t>
            </a:r>
            <a:endParaRPr lang="en-US"/>
          </a:p>
        </p:txBody>
      </p:sp>
    </p:spTree>
    <p:extLst>
      <p:ext uri="{BB962C8B-B14F-4D97-AF65-F5344CB8AC3E}">
        <p14:creationId xmlns:p14="http://schemas.microsoft.com/office/powerpoint/2010/main" val="471106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DE7905A0-F411-58D5-9DC8-EBD1451EACF9}"/>
              </a:ext>
            </a:extLst>
          </p:cNvPr>
          <p:cNvSpPr>
            <a:spLocks noGrp="1"/>
          </p:cNvSpPr>
          <p:nvPr>
            <p:ph type="media" sz="quarter" idx="10"/>
          </p:nvPr>
        </p:nvSpPr>
        <p:spPr>
          <a:xfrm>
            <a:off x="320675" y="1314450"/>
            <a:ext cx="11908270" cy="4481830"/>
          </a:xfrm>
          <a:prstGeom prst="rect">
            <a:avLst/>
          </a:prstGeom>
        </p:spPr>
        <p:txBody>
          <a:bodyPr/>
          <a:lstStyle/>
          <a:p>
            <a:r>
              <a:rPr lang="en-GB"/>
              <a:t>Click icon to add media</a:t>
            </a:r>
            <a:endParaRPr lang="en-US"/>
          </a:p>
        </p:txBody>
      </p:sp>
      <p:sp>
        <p:nvSpPr>
          <p:cNvPr id="4" name="Title Placeholder 1">
            <a:extLst>
              <a:ext uri="{FF2B5EF4-FFF2-40B4-BE49-F238E27FC236}">
                <a16:creationId xmlns:a16="http://schemas.microsoft.com/office/drawing/2014/main" id="{CE54D013-F87F-89F3-AA41-2451F8ACD9A4}"/>
              </a:ext>
            </a:extLst>
          </p:cNvPr>
          <p:cNvSpPr>
            <a:spLocks noGrp="1"/>
          </p:cNvSpPr>
          <p:nvPr>
            <p:ph type="title" hasCustomPrompt="1"/>
          </p:nvPr>
        </p:nvSpPr>
        <p:spPr>
          <a:xfrm>
            <a:off x="320675" y="446843"/>
            <a:ext cx="11908270" cy="593287"/>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MASTER TITLE STYLE</a:t>
            </a:r>
            <a:endParaRPr lang="en-US"/>
          </a:p>
        </p:txBody>
      </p:sp>
    </p:spTree>
    <p:extLst>
      <p:ext uri="{BB962C8B-B14F-4D97-AF65-F5344CB8AC3E}">
        <p14:creationId xmlns:p14="http://schemas.microsoft.com/office/powerpoint/2010/main" val="90722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23D319-9755-1A45-FF40-A6933AFEAF23}"/>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4" name="Title Placeholder 1">
            <a:extLst>
              <a:ext uri="{FF2B5EF4-FFF2-40B4-BE49-F238E27FC236}">
                <a16:creationId xmlns:a16="http://schemas.microsoft.com/office/drawing/2014/main" id="{CD13B5CA-FC8F-E596-2348-8C4964DAD51E}"/>
              </a:ext>
            </a:extLst>
          </p:cNvPr>
          <p:cNvSpPr>
            <a:spLocks noGrp="1"/>
          </p:cNvSpPr>
          <p:nvPr>
            <p:ph type="title" hasCustomPrompt="1"/>
          </p:nvPr>
        </p:nvSpPr>
        <p:spPr>
          <a:xfrm>
            <a:off x="424800" y="489201"/>
            <a:ext cx="5943601"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7" name="Text Placeholder 6">
            <a:extLst>
              <a:ext uri="{FF2B5EF4-FFF2-40B4-BE49-F238E27FC236}">
                <a16:creationId xmlns:a16="http://schemas.microsoft.com/office/drawing/2014/main" id="{D8CBCADA-08BE-A45E-7503-8A3350D24EA0}"/>
              </a:ext>
            </a:extLst>
          </p:cNvPr>
          <p:cNvSpPr>
            <a:spLocks noGrp="1"/>
          </p:cNvSpPr>
          <p:nvPr>
            <p:ph type="body" sz="quarter" idx="11"/>
          </p:nvPr>
        </p:nvSpPr>
        <p:spPr>
          <a:xfrm>
            <a:off x="425450" y="2297113"/>
            <a:ext cx="594360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5933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4">
    <p:bg>
      <p:bgPr>
        <a:solidFill>
          <a:srgbClr val="812990"/>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a:t>CLICK TO EDIT </a:t>
            </a:r>
            <a:br>
              <a:rPr lang="en-GB"/>
            </a:br>
            <a:r>
              <a:rPr lang="en-GB"/>
              <a:t>MASTER TITLE</a:t>
            </a:r>
            <a:endParaRPr lang="en-US"/>
          </a:p>
        </p:txBody>
      </p:sp>
      <p:sp>
        <p:nvSpPr>
          <p:cNvPr id="15" name="Subtitle 2">
            <a:extLst>
              <a:ext uri="{FF2B5EF4-FFF2-40B4-BE49-F238E27FC236}">
                <a16:creationId xmlns:a16="http://schemas.microsoft.com/office/drawing/2014/main" id="{CBE9970B-E50E-5DB4-E86B-D613110DFDF9}"/>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a:t>Click to edit Master </a:t>
            </a:r>
            <a:br>
              <a:rPr lang="en-GB"/>
            </a:br>
            <a:r>
              <a:rPr lang="en-GB"/>
              <a:t>subtitle style</a:t>
            </a:r>
            <a:endParaRPr lang="en-US"/>
          </a:p>
        </p:txBody>
      </p:sp>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E7E414-8B45-21AC-C973-2B17ED44885B}"/>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65B50A7-D730-F513-2A33-8D52E43CD12B}"/>
              </a:ext>
            </a:extLst>
          </p:cNvPr>
          <p:cNvSpPr/>
          <p:nvPr userDrawn="1"/>
        </p:nvSpPr>
        <p:spPr>
          <a:xfrm>
            <a:off x="12073419"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5858668A-CB7F-2DE5-F936-9E7819181E21}"/>
              </a:ext>
            </a:extLst>
          </p:cNvPr>
          <p:cNvPicPr>
            <a:picLocks noChangeAspect="1"/>
          </p:cNvPicPr>
          <p:nvPr userDrawn="1"/>
        </p:nvPicPr>
        <p:blipFill>
          <a:blip r:embed="rId2"/>
          <a:stretch>
            <a:fillRect/>
          </a:stretch>
        </p:blipFill>
        <p:spPr>
          <a:xfrm>
            <a:off x="408107" y="6048036"/>
            <a:ext cx="2186812" cy="849221"/>
          </a:xfrm>
          <a:prstGeom prst="rect">
            <a:avLst/>
          </a:prstGeom>
        </p:spPr>
      </p:pic>
    </p:spTree>
    <p:extLst>
      <p:ext uri="{BB962C8B-B14F-4D97-AF65-F5344CB8AC3E}">
        <p14:creationId xmlns:p14="http://schemas.microsoft.com/office/powerpoint/2010/main" val="1853044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D10A14-030E-F4AF-D854-61812B7756FD}"/>
              </a:ext>
            </a:extLst>
          </p:cNvPr>
          <p:cNvSpPr>
            <a:spLocks noGrp="1"/>
          </p:cNvSpPr>
          <p:nvPr>
            <p:ph type="title" hasCustomPrompt="1"/>
          </p:nvPr>
        </p:nvSpPr>
        <p:spPr>
          <a:xfrm>
            <a:off x="424800" y="489201"/>
            <a:ext cx="5943601"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3" name="Text Placeholder 6">
            <a:extLst>
              <a:ext uri="{FF2B5EF4-FFF2-40B4-BE49-F238E27FC236}">
                <a16:creationId xmlns:a16="http://schemas.microsoft.com/office/drawing/2014/main" id="{31D2D648-B4DC-BFD8-7250-E13C00F4BA9B}"/>
              </a:ext>
            </a:extLst>
          </p:cNvPr>
          <p:cNvSpPr>
            <a:spLocks noGrp="1"/>
          </p:cNvSpPr>
          <p:nvPr>
            <p:ph type="body" sz="quarter" idx="11"/>
          </p:nvPr>
        </p:nvSpPr>
        <p:spPr>
          <a:xfrm>
            <a:off x="425450" y="2297113"/>
            <a:ext cx="580390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6">
            <a:extLst>
              <a:ext uri="{FF2B5EF4-FFF2-40B4-BE49-F238E27FC236}">
                <a16:creationId xmlns:a16="http://schemas.microsoft.com/office/drawing/2014/main" id="{4B1D1170-5544-D644-4246-881B1EFAA49B}"/>
              </a:ext>
            </a:extLst>
          </p:cNvPr>
          <p:cNvSpPr>
            <a:spLocks noGrp="1"/>
          </p:cNvSpPr>
          <p:nvPr>
            <p:ph type="body" sz="quarter" idx="12"/>
          </p:nvPr>
        </p:nvSpPr>
        <p:spPr>
          <a:xfrm>
            <a:off x="6686550" y="2297112"/>
            <a:ext cx="570738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9082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12D20-9DD8-D1DD-7292-A5F1C26C39DD}"/>
              </a:ext>
            </a:extLst>
          </p:cNvPr>
          <p:cNvSpPr>
            <a:spLocks noGrp="1"/>
          </p:cNvSpPr>
          <p:nvPr>
            <p:ph type="title" hasCustomPrompt="1"/>
          </p:nvPr>
        </p:nvSpPr>
        <p:spPr>
          <a:xfrm>
            <a:off x="424800" y="489201"/>
            <a:ext cx="5803901"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3" name="Text Placeholder 6">
            <a:extLst>
              <a:ext uri="{FF2B5EF4-FFF2-40B4-BE49-F238E27FC236}">
                <a16:creationId xmlns:a16="http://schemas.microsoft.com/office/drawing/2014/main" id="{4B2F5A89-0B15-B9D8-3C7D-DAA15A124266}"/>
              </a:ext>
            </a:extLst>
          </p:cNvPr>
          <p:cNvSpPr>
            <a:spLocks noGrp="1"/>
          </p:cNvSpPr>
          <p:nvPr>
            <p:ph type="body" sz="quarter" idx="11"/>
          </p:nvPr>
        </p:nvSpPr>
        <p:spPr>
          <a:xfrm>
            <a:off x="425450" y="2297113"/>
            <a:ext cx="580390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hart Placeholder 2">
            <a:extLst>
              <a:ext uri="{FF2B5EF4-FFF2-40B4-BE49-F238E27FC236}">
                <a16:creationId xmlns:a16="http://schemas.microsoft.com/office/drawing/2014/main" id="{87394D3B-9A08-1CFE-4163-A9B6F17910CF}"/>
              </a:ext>
            </a:extLst>
          </p:cNvPr>
          <p:cNvSpPr>
            <a:spLocks noGrp="1"/>
          </p:cNvSpPr>
          <p:nvPr>
            <p:ph type="chart" sz="quarter" idx="10"/>
          </p:nvPr>
        </p:nvSpPr>
        <p:spPr>
          <a:xfrm>
            <a:off x="6677026" y="489201"/>
            <a:ext cx="5470234" cy="5328988"/>
          </a:xfrm>
          <a:prstGeom prst="rect">
            <a:avLst/>
          </a:prstGeom>
        </p:spPr>
        <p:txBody>
          <a:bodyPr/>
          <a:lstStyle/>
          <a:p>
            <a:r>
              <a:rPr lang="en-GB"/>
              <a:t>Click icon to add chart</a:t>
            </a:r>
            <a:endParaRPr lang="en-US"/>
          </a:p>
        </p:txBody>
      </p:sp>
    </p:spTree>
    <p:extLst>
      <p:ext uri="{BB962C8B-B14F-4D97-AF65-F5344CB8AC3E}">
        <p14:creationId xmlns:p14="http://schemas.microsoft.com/office/powerpoint/2010/main" val="651817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C1486FF-7004-19A1-3796-24646B50CB34}"/>
              </a:ext>
            </a:extLst>
          </p:cNvPr>
          <p:cNvSpPr>
            <a:spLocks noGrp="1"/>
          </p:cNvSpPr>
          <p:nvPr>
            <p:ph type="pic" sz="quarter" idx="10"/>
          </p:nvPr>
        </p:nvSpPr>
        <p:spPr>
          <a:xfrm>
            <a:off x="0" y="1"/>
            <a:ext cx="5943600" cy="6253017"/>
          </a:xfrm>
          <a:prstGeom prst="rect">
            <a:avLst/>
          </a:prstGeom>
        </p:spPr>
        <p:txBody>
          <a:bodyPr anchor="t" anchorCtr="0"/>
          <a:lstStyle/>
          <a:p>
            <a:r>
              <a:rPr lang="en-GB"/>
              <a:t>Click icon to add picture</a:t>
            </a:r>
            <a:endParaRPr lang="en-US"/>
          </a:p>
        </p:txBody>
      </p:sp>
      <p:sp>
        <p:nvSpPr>
          <p:cNvPr id="3" name="Text Placeholder 6">
            <a:extLst>
              <a:ext uri="{FF2B5EF4-FFF2-40B4-BE49-F238E27FC236}">
                <a16:creationId xmlns:a16="http://schemas.microsoft.com/office/drawing/2014/main" id="{96A09790-B814-9847-FB31-2E068897900B}"/>
              </a:ext>
            </a:extLst>
          </p:cNvPr>
          <p:cNvSpPr>
            <a:spLocks noGrp="1"/>
          </p:cNvSpPr>
          <p:nvPr>
            <p:ph type="body" sz="quarter" idx="11"/>
          </p:nvPr>
        </p:nvSpPr>
        <p:spPr>
          <a:xfrm>
            <a:off x="6400800" y="375950"/>
            <a:ext cx="5754848" cy="549837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60347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3020291"/>
            <a:ext cx="12801600" cy="3223490"/>
          </a:xfrm>
          <a:prstGeom prst="rect">
            <a:avLst/>
          </a:prstGeom>
          <a:noFill/>
        </p:spPr>
        <p:txBody>
          <a:bodyPr/>
          <a:lstStyle/>
          <a:p>
            <a:r>
              <a:rPr lang="en-US"/>
              <a:t>Click the icon to add a full image</a:t>
            </a:r>
          </a:p>
        </p:txBody>
      </p:sp>
      <p:sp>
        <p:nvSpPr>
          <p:cNvPr id="2" name="Text Placeholder 3">
            <a:extLst>
              <a:ext uri="{FF2B5EF4-FFF2-40B4-BE49-F238E27FC236}">
                <a16:creationId xmlns:a16="http://schemas.microsoft.com/office/drawing/2014/main" id="{2700FE1C-5E0A-2629-3630-FEB5DD722D46}"/>
              </a:ext>
            </a:extLst>
          </p:cNvPr>
          <p:cNvSpPr>
            <a:spLocks noGrp="1"/>
          </p:cNvSpPr>
          <p:nvPr>
            <p:ph type="body" sz="half" idx="2"/>
          </p:nvPr>
        </p:nvSpPr>
        <p:spPr>
          <a:xfrm>
            <a:off x="402274" y="394638"/>
            <a:ext cx="587845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ext Placeholder 3">
            <a:extLst>
              <a:ext uri="{FF2B5EF4-FFF2-40B4-BE49-F238E27FC236}">
                <a16:creationId xmlns:a16="http://schemas.microsoft.com/office/drawing/2014/main" id="{B2E57503-C168-DFC0-97F2-8B1723EDA04C}"/>
              </a:ext>
            </a:extLst>
          </p:cNvPr>
          <p:cNvSpPr>
            <a:spLocks noGrp="1"/>
          </p:cNvSpPr>
          <p:nvPr>
            <p:ph type="body" sz="half" idx="11"/>
          </p:nvPr>
        </p:nvSpPr>
        <p:spPr>
          <a:xfrm>
            <a:off x="6585527" y="394637"/>
            <a:ext cx="560647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Tree>
    <p:extLst>
      <p:ext uri="{BB962C8B-B14F-4D97-AF65-F5344CB8AC3E}">
        <p14:creationId xmlns:p14="http://schemas.microsoft.com/office/powerpoint/2010/main" val="3000461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12801600" cy="3288143"/>
          </a:xfrm>
          <a:prstGeom prst="rect">
            <a:avLst/>
          </a:prstGeom>
          <a:noFill/>
        </p:spPr>
        <p:txBody>
          <a:bodyPr/>
          <a:lstStyle/>
          <a:p>
            <a:r>
              <a:rPr lang="en-US"/>
              <a:t>Click the icon to add a full bleed image</a:t>
            </a:r>
          </a:p>
        </p:txBody>
      </p:sp>
      <p:sp>
        <p:nvSpPr>
          <p:cNvPr id="2" name="Text Placeholder 3">
            <a:extLst>
              <a:ext uri="{FF2B5EF4-FFF2-40B4-BE49-F238E27FC236}">
                <a16:creationId xmlns:a16="http://schemas.microsoft.com/office/drawing/2014/main" id="{2700FE1C-5E0A-2629-3630-FEB5DD722D46}"/>
              </a:ext>
            </a:extLst>
          </p:cNvPr>
          <p:cNvSpPr>
            <a:spLocks noGrp="1"/>
          </p:cNvSpPr>
          <p:nvPr>
            <p:ph type="body" sz="half" idx="2"/>
          </p:nvPr>
        </p:nvSpPr>
        <p:spPr>
          <a:xfrm>
            <a:off x="402274" y="3599656"/>
            <a:ext cx="587845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ext Placeholder 3">
            <a:extLst>
              <a:ext uri="{FF2B5EF4-FFF2-40B4-BE49-F238E27FC236}">
                <a16:creationId xmlns:a16="http://schemas.microsoft.com/office/drawing/2014/main" id="{B2E57503-C168-DFC0-97F2-8B1723EDA04C}"/>
              </a:ext>
            </a:extLst>
          </p:cNvPr>
          <p:cNvSpPr>
            <a:spLocks noGrp="1"/>
          </p:cNvSpPr>
          <p:nvPr>
            <p:ph type="body" sz="half" idx="11"/>
          </p:nvPr>
        </p:nvSpPr>
        <p:spPr>
          <a:xfrm>
            <a:off x="6585527" y="3599655"/>
            <a:ext cx="587845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Tree>
    <p:extLst>
      <p:ext uri="{BB962C8B-B14F-4D97-AF65-F5344CB8AC3E}">
        <p14:creationId xmlns:p14="http://schemas.microsoft.com/office/powerpoint/2010/main" val="3093452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400800" y="397164"/>
            <a:ext cx="5998528" cy="5527214"/>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Text Placeholder 3"/>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2" name="Picture Placeholder 2">
            <a:extLst>
              <a:ext uri="{FF2B5EF4-FFF2-40B4-BE49-F238E27FC236}">
                <a16:creationId xmlns:a16="http://schemas.microsoft.com/office/drawing/2014/main" id="{D83391CA-1A96-EB6B-BE0C-7250722E5EDB}"/>
              </a:ext>
            </a:extLst>
          </p:cNvPr>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Tree>
    <p:extLst>
      <p:ext uri="{BB962C8B-B14F-4D97-AF65-F5344CB8AC3E}">
        <p14:creationId xmlns:p14="http://schemas.microsoft.com/office/powerpoint/2010/main" val="2274637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p:nvSpPr>
        <p:spPr>
          <a:xfrm>
            <a:off x="6400800" y="397164"/>
            <a:ext cx="5998528" cy="5527214"/>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Text Placeholder 3"/>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2" name="Picture Placeholder 2">
            <a:extLst>
              <a:ext uri="{FF2B5EF4-FFF2-40B4-BE49-F238E27FC236}">
                <a16:creationId xmlns:a16="http://schemas.microsoft.com/office/drawing/2014/main" id="{C8C624D7-958B-2107-B658-1A3DBEE51933}"/>
              </a:ext>
            </a:extLst>
          </p:cNvPr>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Tree>
    <p:extLst>
      <p:ext uri="{BB962C8B-B14F-4D97-AF65-F5344CB8AC3E}">
        <p14:creationId xmlns:p14="http://schemas.microsoft.com/office/powerpoint/2010/main" val="660935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23D319-9755-1A45-FF40-A6933AFEAF23}"/>
              </a:ext>
            </a:extLst>
          </p:cNvPr>
          <p:cNvSpPr>
            <a:spLocks noGrp="1"/>
          </p:cNvSpPr>
          <p:nvPr>
            <p:ph type="pic" sz="quarter" idx="10"/>
          </p:nvPr>
        </p:nvSpPr>
        <p:spPr>
          <a:xfrm>
            <a:off x="6858001" y="2"/>
            <a:ext cx="5943600" cy="7199312"/>
          </a:xfrm>
          <a:prstGeom prst="rect">
            <a:avLst/>
          </a:prstGeom>
        </p:spPr>
        <p:txBody>
          <a:bodyPr anchor="t" anchorCtr="0"/>
          <a:lstStyle/>
          <a:p>
            <a:r>
              <a:rPr lang="en-GB"/>
              <a:t>Click icon to add picture</a:t>
            </a:r>
            <a:endParaRPr lang="en-US"/>
          </a:p>
        </p:txBody>
      </p:sp>
      <p:sp>
        <p:nvSpPr>
          <p:cNvPr id="7" name="Text Placeholder 6">
            <a:extLst>
              <a:ext uri="{FF2B5EF4-FFF2-40B4-BE49-F238E27FC236}">
                <a16:creationId xmlns:a16="http://schemas.microsoft.com/office/drawing/2014/main" id="{D8CBCADA-08BE-A45E-7503-8A3350D24EA0}"/>
              </a:ext>
            </a:extLst>
          </p:cNvPr>
          <p:cNvSpPr>
            <a:spLocks noGrp="1"/>
          </p:cNvSpPr>
          <p:nvPr>
            <p:ph type="body" sz="quarter" idx="11"/>
          </p:nvPr>
        </p:nvSpPr>
        <p:spPr>
          <a:xfrm>
            <a:off x="261351" y="2938072"/>
            <a:ext cx="6107700" cy="288011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55314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1">
    <p:bg>
      <p:bgPr>
        <a:solidFill>
          <a:srgbClr val="13243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F820AE3-656E-03C5-ACC5-8C3E599C5640}"/>
              </a:ext>
            </a:extLst>
          </p:cNvPr>
          <p:cNvSpPr>
            <a:spLocks noGrp="1"/>
          </p:cNvSpPr>
          <p:nvPr>
            <p:ph idx="1"/>
          </p:nvPr>
        </p:nvSpPr>
        <p:spPr>
          <a:xfrm>
            <a:off x="424801" y="2225919"/>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35C779AE-EE9F-037E-09D0-34BFEC43D286}"/>
              </a:ext>
            </a:extLst>
          </p:cNvPr>
          <p:cNvSpPr>
            <a:spLocks noGrp="1"/>
          </p:cNvSpPr>
          <p:nvPr>
            <p:ph type="title" hasCustomPrompt="1"/>
          </p:nvPr>
        </p:nvSpPr>
        <p:spPr>
          <a:xfrm>
            <a:off x="424801"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a:t>CLICK TO EDIT </a:t>
            </a:r>
            <a:br>
              <a:rPr lang="en-GB"/>
            </a:br>
            <a:r>
              <a:rPr lang="en-GB"/>
              <a:t>MASTER TITLE STYLE</a:t>
            </a:r>
            <a:endParaRPr lang="en-US"/>
          </a:p>
        </p:txBody>
      </p:sp>
      <p:sp>
        <p:nvSpPr>
          <p:cNvPr id="3" name="Oval 2">
            <a:extLst>
              <a:ext uri="{FF2B5EF4-FFF2-40B4-BE49-F238E27FC236}">
                <a16:creationId xmlns:a16="http://schemas.microsoft.com/office/drawing/2014/main" id="{498F6E92-606C-44A3-F0D9-F7CC0D732A8D}"/>
              </a:ext>
            </a:extLst>
          </p:cNvPr>
          <p:cNvSpPr/>
          <p:nvPr userDrawn="1"/>
        </p:nvSpPr>
        <p:spPr>
          <a:xfrm>
            <a:off x="238772" y="6472648"/>
            <a:ext cx="491864" cy="491864"/>
          </a:xfrm>
          <a:prstGeom prst="ellipse">
            <a:avLst/>
          </a:prstGeom>
          <a:solidFill>
            <a:schemeClr val="bg1"/>
          </a:solidFill>
          <a:ln w="9508" cap="flat">
            <a:noFill/>
            <a:prstDash val="solid"/>
            <a:miter/>
          </a:ln>
        </p:spPr>
        <p:txBody>
          <a:bodyPr rot="0" spcFirstLastPara="0" vertOverflow="overflow" horzOverflow="overflow" vert="horz" wrap="square" lIns="71984" tIns="71984" rIns="71984" bIns="71984"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3B908D0C-98D2-0D74-297B-4932884A6EBA}"/>
              </a:ext>
            </a:extLst>
          </p:cNvPr>
          <p:cNvPicPr>
            <a:picLocks noChangeAspect="1"/>
          </p:cNvPicPr>
          <p:nvPr userDrawn="1"/>
        </p:nvPicPr>
        <p:blipFill>
          <a:blip r:embed="rId2"/>
          <a:stretch>
            <a:fillRect/>
          </a:stretch>
        </p:blipFill>
        <p:spPr>
          <a:xfrm>
            <a:off x="10775810" y="6392095"/>
            <a:ext cx="1695450" cy="658408"/>
          </a:xfrm>
          <a:prstGeom prst="rect">
            <a:avLst/>
          </a:prstGeom>
        </p:spPr>
      </p:pic>
    </p:spTree>
    <p:extLst>
      <p:ext uri="{BB962C8B-B14F-4D97-AF65-F5344CB8AC3E}">
        <p14:creationId xmlns:p14="http://schemas.microsoft.com/office/powerpoint/2010/main" val="1140743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2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1"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6">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8"/>
            <a:ext cx="491864" cy="491864"/>
          </a:xfrm>
          <a:prstGeom prst="ellipse">
            <a:avLst/>
          </a:prstGeom>
          <a:solidFill>
            <a:schemeClr val="bg1"/>
          </a:solidFill>
          <a:ln w="9508" cap="flat">
            <a:noFill/>
            <a:prstDash val="solid"/>
            <a:miter/>
          </a:ln>
        </p:spPr>
        <p:txBody>
          <a:bodyPr rot="0" spcFirstLastPara="0" vertOverflow="overflow" horzOverflow="overflow" vert="horz" wrap="square" lIns="71984" tIns="71984" rIns="71984" bIns="71984"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3" name="Rectangle 2">
            <a:extLst>
              <a:ext uri="{FF2B5EF4-FFF2-40B4-BE49-F238E27FC236}">
                <a16:creationId xmlns:a16="http://schemas.microsoft.com/office/drawing/2014/main" id="{65B0EA39-3ED7-856E-A30E-5260886E3BE1}"/>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6">
              <a:solidFill>
                <a:schemeClr val="tx1"/>
              </a:solidFill>
            </a:endParaRPr>
          </a:p>
        </p:txBody>
      </p:sp>
      <p:sp>
        <p:nvSpPr>
          <p:cNvPr id="8" name="Oval 7">
            <a:extLst>
              <a:ext uri="{FF2B5EF4-FFF2-40B4-BE49-F238E27FC236}">
                <a16:creationId xmlns:a16="http://schemas.microsoft.com/office/drawing/2014/main" id="{675845C2-1883-4B0A-935C-AF2157BE6F95}"/>
              </a:ext>
            </a:extLst>
          </p:cNvPr>
          <p:cNvSpPr/>
          <p:nvPr userDrawn="1"/>
        </p:nvSpPr>
        <p:spPr>
          <a:xfrm>
            <a:off x="238772" y="6472648"/>
            <a:ext cx="491864" cy="491864"/>
          </a:xfrm>
          <a:prstGeom prst="ellipse">
            <a:avLst/>
          </a:prstGeom>
          <a:solidFill>
            <a:schemeClr val="bg1"/>
          </a:solidFill>
          <a:ln w="9508" cap="flat">
            <a:noFill/>
            <a:prstDash val="solid"/>
            <a:miter/>
          </a:ln>
        </p:spPr>
        <p:txBody>
          <a:bodyPr rot="0" spcFirstLastPara="0" vertOverflow="overflow" horzOverflow="overflow" vert="horz" wrap="square" lIns="71984" tIns="71984" rIns="71984" bIns="71984"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83B8501D-8A43-E7CA-2E8F-3F712FE5D08B}"/>
              </a:ext>
            </a:extLst>
          </p:cNvPr>
          <p:cNvPicPr>
            <a:picLocks noChangeAspect="1"/>
          </p:cNvPicPr>
          <p:nvPr userDrawn="1"/>
        </p:nvPicPr>
        <p:blipFill>
          <a:blip r:embed="rId3"/>
          <a:stretch>
            <a:fillRect/>
          </a:stretch>
        </p:blipFill>
        <p:spPr>
          <a:xfrm>
            <a:off x="10775810" y="6392095"/>
            <a:ext cx="1695450" cy="658408"/>
          </a:xfrm>
          <a:prstGeom prst="rect">
            <a:avLst/>
          </a:prstGeom>
        </p:spPr>
      </p:pic>
    </p:spTree>
    <p:extLst>
      <p:ext uri="{BB962C8B-B14F-4D97-AF65-F5344CB8AC3E}">
        <p14:creationId xmlns:p14="http://schemas.microsoft.com/office/powerpoint/2010/main" val="253689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rgbClr val="706CB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a:t>CLICK TO EDIT </a:t>
            </a:r>
            <a:br>
              <a:rPr lang="en-GB"/>
            </a:br>
            <a:r>
              <a:rPr lang="en-GB"/>
              <a:t>MASTER TITLE</a:t>
            </a:r>
            <a:endParaRPr lang="en-US"/>
          </a:p>
        </p:txBody>
      </p:sp>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9C9F16A-A489-F67D-F227-40D83BEE3BB6}"/>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a:t>Click to edit Master </a:t>
            </a:r>
            <a:br>
              <a:rPr lang="en-GB"/>
            </a:br>
            <a:r>
              <a:rPr lang="en-GB"/>
              <a:t>subtitle style</a:t>
            </a:r>
            <a:endParaRPr lang="en-US"/>
          </a:p>
        </p:txBody>
      </p:sp>
      <p:cxnSp>
        <p:nvCxnSpPr>
          <p:cNvPr id="7" name="Straight Connector 6">
            <a:extLst>
              <a:ext uri="{FF2B5EF4-FFF2-40B4-BE49-F238E27FC236}">
                <a16:creationId xmlns:a16="http://schemas.microsoft.com/office/drawing/2014/main" id="{6FDB67E1-CB5B-0F85-51D4-EE12AAC29108}"/>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974BF9F5-66CA-0DA9-6FB8-30C0D099FB97}"/>
              </a:ext>
            </a:extLst>
          </p:cNvPr>
          <p:cNvSpPr/>
          <p:nvPr userDrawn="1"/>
        </p:nvSpPr>
        <p:spPr>
          <a:xfrm>
            <a:off x="12073419"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5" name="Picture 4" descr="Department for Education (DfE) and UCAS partnership logo">
            <a:extLst>
              <a:ext uri="{FF2B5EF4-FFF2-40B4-BE49-F238E27FC236}">
                <a16:creationId xmlns:a16="http://schemas.microsoft.com/office/drawing/2014/main" id="{F8341303-D4BC-C5F4-42DF-C3327D6F9FFA}"/>
              </a:ext>
            </a:extLst>
          </p:cNvPr>
          <p:cNvPicPr>
            <a:picLocks noChangeAspect="1"/>
          </p:cNvPicPr>
          <p:nvPr userDrawn="1"/>
        </p:nvPicPr>
        <p:blipFill>
          <a:blip r:embed="rId2"/>
          <a:stretch>
            <a:fillRect/>
          </a:stretch>
        </p:blipFill>
        <p:spPr>
          <a:xfrm>
            <a:off x="408107" y="6048036"/>
            <a:ext cx="2186812" cy="849221"/>
          </a:xfrm>
          <a:prstGeom prst="rect">
            <a:avLst/>
          </a:prstGeom>
        </p:spPr>
      </p:pic>
    </p:spTree>
    <p:extLst>
      <p:ext uri="{BB962C8B-B14F-4D97-AF65-F5344CB8AC3E}">
        <p14:creationId xmlns:p14="http://schemas.microsoft.com/office/powerpoint/2010/main" val="221854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812990"/>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81299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0A83314-4127-B70B-EE31-FC7C827136B1}"/>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a:t>CHAPTER / </a:t>
            </a:r>
            <a:br>
              <a:rPr lang="en-GB"/>
            </a:br>
            <a:r>
              <a:rPr lang="en-GB"/>
              <a:t>SECTION TITLE</a:t>
            </a:r>
            <a:endParaRPr lang="en-US"/>
          </a:p>
        </p:txBody>
      </p:sp>
      <p:cxnSp>
        <p:nvCxnSpPr>
          <p:cNvPr id="13" name="Straight Connector 12">
            <a:extLst>
              <a:ext uri="{FF2B5EF4-FFF2-40B4-BE49-F238E27FC236}">
                <a16:creationId xmlns:a16="http://schemas.microsoft.com/office/drawing/2014/main" id="{20F5BFE3-8100-7482-2A4E-9EA10EF470E2}"/>
              </a:ext>
            </a:extLst>
          </p:cNvPr>
          <p:cNvCxnSpPr/>
          <p:nvPr userDrawn="1"/>
        </p:nvCxnSpPr>
        <p:spPr>
          <a:xfrm>
            <a:off x="408107" y="4447822"/>
            <a:ext cx="1544871" cy="0"/>
          </a:xfrm>
          <a:prstGeom prst="line">
            <a:avLst/>
          </a:prstGeom>
          <a:ln w="76200" cmpd="sng">
            <a:solidFill>
              <a:srgbClr val="81299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2AE0D4B-22FD-2C2D-96F3-078E8F62AC70}"/>
              </a:ext>
            </a:extLst>
          </p:cNvPr>
          <p:cNvSpPr/>
          <p:nvPr userDrawn="1"/>
        </p:nvSpPr>
        <p:spPr>
          <a:xfrm>
            <a:off x="12073419"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A2610861-3D33-F29B-7CE5-5B7D4ED4BBD5}"/>
              </a:ext>
            </a:extLst>
          </p:cNvPr>
          <p:cNvPicPr>
            <a:picLocks noChangeAspect="1"/>
          </p:cNvPicPr>
          <p:nvPr userDrawn="1"/>
        </p:nvPicPr>
        <p:blipFill>
          <a:blip r:embed="rId2"/>
          <a:stretch>
            <a:fillRect/>
          </a:stretch>
        </p:blipFill>
        <p:spPr>
          <a:xfrm>
            <a:off x="408107" y="6048036"/>
            <a:ext cx="2186812" cy="849221"/>
          </a:xfrm>
          <a:prstGeom prst="rect">
            <a:avLst/>
          </a:prstGeom>
        </p:spPr>
      </p:pic>
    </p:spTree>
    <p:extLst>
      <p:ext uri="{BB962C8B-B14F-4D97-AF65-F5344CB8AC3E}">
        <p14:creationId xmlns:p14="http://schemas.microsoft.com/office/powerpoint/2010/main" val="2127959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7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706CB2"/>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706CB2"/>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5C9DC84-E99D-5DA4-967B-63474E8C21F9}"/>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a:t>CHAPTER / </a:t>
            </a:r>
            <a:br>
              <a:rPr lang="en-GB"/>
            </a:br>
            <a:r>
              <a:rPr lang="en-GB"/>
              <a:t>SECTION TITLE</a:t>
            </a:r>
            <a:endParaRPr lang="en-US"/>
          </a:p>
        </p:txBody>
      </p:sp>
      <p:cxnSp>
        <p:nvCxnSpPr>
          <p:cNvPr id="13" name="Straight Connector 12">
            <a:extLst>
              <a:ext uri="{FF2B5EF4-FFF2-40B4-BE49-F238E27FC236}">
                <a16:creationId xmlns:a16="http://schemas.microsoft.com/office/drawing/2014/main" id="{4E8B70BC-07D2-1705-9092-3FE17E59D314}"/>
              </a:ext>
            </a:extLst>
          </p:cNvPr>
          <p:cNvCxnSpPr/>
          <p:nvPr userDrawn="1"/>
        </p:nvCxnSpPr>
        <p:spPr>
          <a:xfrm>
            <a:off x="408107" y="4447822"/>
            <a:ext cx="1544871" cy="0"/>
          </a:xfrm>
          <a:prstGeom prst="line">
            <a:avLst/>
          </a:prstGeom>
          <a:ln w="76200" cmpd="sng">
            <a:solidFill>
              <a:srgbClr val="706CB2"/>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D0E173B-A093-4F35-1E34-C316B2852CAE}"/>
              </a:ext>
            </a:extLst>
          </p:cNvPr>
          <p:cNvSpPr/>
          <p:nvPr userDrawn="1"/>
        </p:nvSpPr>
        <p:spPr>
          <a:xfrm>
            <a:off x="12073419"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0D4BE7C9-3526-D339-6B99-64FB773BCE9E}"/>
              </a:ext>
            </a:extLst>
          </p:cNvPr>
          <p:cNvPicPr>
            <a:picLocks noChangeAspect="1"/>
          </p:cNvPicPr>
          <p:nvPr userDrawn="1"/>
        </p:nvPicPr>
        <p:blipFill>
          <a:blip r:embed="rId2"/>
          <a:stretch>
            <a:fillRect/>
          </a:stretch>
        </p:blipFill>
        <p:spPr>
          <a:xfrm>
            <a:off x="408107" y="6048036"/>
            <a:ext cx="2186812" cy="849221"/>
          </a:xfrm>
          <a:prstGeom prst="rect">
            <a:avLst/>
          </a:prstGeom>
        </p:spPr>
      </p:pic>
    </p:spTree>
    <p:extLst>
      <p:ext uri="{BB962C8B-B14F-4D97-AF65-F5344CB8AC3E}">
        <p14:creationId xmlns:p14="http://schemas.microsoft.com/office/powerpoint/2010/main" val="406210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697292" cy="3601141"/>
          </a:xfrm>
          <a:prstGeom prst="rect">
            <a:avLst/>
          </a:prstGeom>
        </p:spPr>
        <p:txBody>
          <a:bodyPr/>
          <a:lstStyle>
            <a:lvl1pPr>
              <a:buClr>
                <a:srgbClr val="706CB2"/>
              </a:buClr>
              <a:defRPr>
                <a:solidFill>
                  <a:srgbClr val="132433"/>
                </a:solidFill>
              </a:defRPr>
            </a:lvl1pPr>
            <a:lvl2pPr>
              <a:buClr>
                <a:srgbClr val="706CB2"/>
              </a:buClr>
              <a:defRPr>
                <a:solidFill>
                  <a:srgbClr val="132433"/>
                </a:solidFill>
              </a:defRPr>
            </a:lvl2pPr>
            <a:lvl3pPr>
              <a:buClr>
                <a:srgbClr val="706CB2"/>
              </a:buClr>
              <a:defRPr>
                <a:solidFill>
                  <a:srgbClr val="132433"/>
                </a:solidFill>
              </a:defRPr>
            </a:lvl3pPr>
            <a:lvl4pPr>
              <a:buClr>
                <a:srgbClr val="706CB2"/>
              </a:buClr>
              <a:defRPr>
                <a:solidFill>
                  <a:srgbClr val="132433"/>
                </a:solidFill>
              </a:defRPr>
            </a:lvl4pPr>
            <a:lvl5pPr>
              <a:buClr>
                <a:srgbClr val="706CB2"/>
              </a:buClr>
              <a:defRPr>
                <a:solidFill>
                  <a:srgbClr val="132433"/>
                </a:solidFill>
              </a:defRPr>
            </a:lvl5pPr>
            <a:lvl6pPr>
              <a:buClr>
                <a:srgbClr val="706CB2"/>
              </a:buClr>
              <a:defRPr>
                <a:solidFill>
                  <a:srgbClr val="132433"/>
                </a:solidFill>
              </a:defRPr>
            </a:lvl6pPr>
            <a:lvl7pPr>
              <a:buClr>
                <a:srgbClr val="706CB2"/>
              </a:buClr>
              <a:defRPr>
                <a:solidFill>
                  <a:srgbClr val="132433"/>
                </a:solidFill>
              </a:defRPr>
            </a:lvl7pPr>
            <a:lvl8pPr>
              <a:buClr>
                <a:srgbClr val="706CB2"/>
              </a:buClr>
              <a:defRPr>
                <a:solidFill>
                  <a:srgbClr val="132433"/>
                </a:solidFill>
              </a:defRPr>
            </a:lvl8pPr>
            <a:lvl9pPr>
              <a:buClr>
                <a:srgbClr val="706CB2"/>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697292"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AEB5E930-50EC-A71F-219E-E3BB493E16C5}"/>
              </a:ext>
            </a:extLst>
          </p:cNvPr>
          <p:cNvSpPr/>
          <p:nvPr userDrawn="1"/>
        </p:nvSpPr>
        <p:spPr>
          <a:xfrm>
            <a:off x="0" y="6257365"/>
            <a:ext cx="12801600" cy="941947"/>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13" name="Oval 12">
            <a:extLst>
              <a:ext uri="{FF2B5EF4-FFF2-40B4-BE49-F238E27FC236}">
                <a16:creationId xmlns:a16="http://schemas.microsoft.com/office/drawing/2014/main" id="{C8A57254-4533-1C96-CA49-DE5C277F452C}"/>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14" name="Picture 13" descr="Department for Education (DfE) and UCAS partnership logo">
            <a:extLst>
              <a:ext uri="{FF2B5EF4-FFF2-40B4-BE49-F238E27FC236}">
                <a16:creationId xmlns:a16="http://schemas.microsoft.com/office/drawing/2014/main" id="{D1EB5127-FE97-8BAE-E13B-B25CCBC23576}"/>
              </a:ext>
            </a:extLst>
          </p:cNvPr>
          <p:cNvPicPr>
            <a:picLocks noChangeAspect="1"/>
          </p:cNvPicPr>
          <p:nvPr userDrawn="1"/>
        </p:nvPicPr>
        <p:blipFill>
          <a:blip r:embed="rId3"/>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4194552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7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30848" cy="3601141"/>
          </a:xfrm>
          <a:prstGeom prst="rect">
            <a:avLst/>
          </a:prstGeom>
        </p:spPr>
        <p:txBody>
          <a:bodyPr/>
          <a:lstStyle>
            <a:lvl1pPr>
              <a:buClr>
                <a:srgbClr val="812990"/>
              </a:buClr>
              <a:defRPr>
                <a:solidFill>
                  <a:srgbClr val="132433"/>
                </a:solidFill>
              </a:defRPr>
            </a:lvl1pPr>
            <a:lvl2pPr>
              <a:buClr>
                <a:srgbClr val="812990"/>
              </a:buClr>
              <a:defRPr>
                <a:solidFill>
                  <a:srgbClr val="132433"/>
                </a:solidFill>
              </a:defRPr>
            </a:lvl2pPr>
            <a:lvl3pPr>
              <a:buClr>
                <a:srgbClr val="812990"/>
              </a:buClr>
              <a:defRPr>
                <a:solidFill>
                  <a:srgbClr val="132433"/>
                </a:solidFill>
              </a:defRPr>
            </a:lvl3pPr>
            <a:lvl4pPr>
              <a:buClr>
                <a:srgbClr val="812990"/>
              </a:buClr>
              <a:defRPr>
                <a:solidFill>
                  <a:srgbClr val="132433"/>
                </a:solidFill>
              </a:defRPr>
            </a:lvl4pPr>
            <a:lvl5pPr>
              <a:buClr>
                <a:srgbClr val="812990"/>
              </a:buClr>
              <a:defRPr>
                <a:solidFill>
                  <a:srgbClr val="132433"/>
                </a:solidFill>
              </a:defRPr>
            </a:lvl5pPr>
            <a:lvl6pPr>
              <a:buClr>
                <a:srgbClr val="812990"/>
              </a:buClr>
              <a:defRPr>
                <a:solidFill>
                  <a:srgbClr val="132433"/>
                </a:solidFill>
              </a:defRPr>
            </a:lvl6pPr>
            <a:lvl7pPr>
              <a:buClr>
                <a:srgbClr val="812990"/>
              </a:buClr>
              <a:defRPr>
                <a:solidFill>
                  <a:srgbClr val="132433"/>
                </a:solidFill>
              </a:defRPr>
            </a:lvl7pPr>
            <a:lvl8pPr>
              <a:buClr>
                <a:srgbClr val="812990"/>
              </a:buClr>
              <a:defRPr>
                <a:solidFill>
                  <a:srgbClr val="132433"/>
                </a:solidFill>
              </a:defRPr>
            </a:lvl8pPr>
            <a:lvl9pPr>
              <a:buClr>
                <a:srgbClr val="812990"/>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30848"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980F0EDE-E264-0D0D-BE80-3D131E9E0613}"/>
              </a:ext>
            </a:extLst>
          </p:cNvPr>
          <p:cNvSpPr/>
          <p:nvPr userDrawn="1"/>
        </p:nvSpPr>
        <p:spPr>
          <a:xfrm>
            <a:off x="0" y="6257365"/>
            <a:ext cx="12801600" cy="941947"/>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9" name="Oval 8">
            <a:extLst>
              <a:ext uri="{FF2B5EF4-FFF2-40B4-BE49-F238E27FC236}">
                <a16:creationId xmlns:a16="http://schemas.microsoft.com/office/drawing/2014/main" id="{88ACD629-B8CF-B0DA-F755-59FC66B4D57D}"/>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11" name="Picture 10" descr="Department for Education (DfE) and UCAS partnership logo">
            <a:extLst>
              <a:ext uri="{FF2B5EF4-FFF2-40B4-BE49-F238E27FC236}">
                <a16:creationId xmlns:a16="http://schemas.microsoft.com/office/drawing/2014/main" id="{CFE92105-7F07-223A-4C83-29E26AE064DF}"/>
              </a:ext>
            </a:extLst>
          </p:cNvPr>
          <p:cNvPicPr>
            <a:picLocks noChangeAspect="1"/>
          </p:cNvPicPr>
          <p:nvPr userDrawn="1"/>
        </p:nvPicPr>
        <p:blipFill>
          <a:blip r:embed="rId3"/>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938174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6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39237" cy="3601141"/>
          </a:xfrm>
          <a:prstGeom prst="rect">
            <a:avLst/>
          </a:prstGeom>
        </p:spPr>
        <p:txBody>
          <a:bodyPr/>
          <a:lstStyle>
            <a:lvl1pPr>
              <a:buClr>
                <a:srgbClr val="132433"/>
              </a:buClr>
              <a:defRPr>
                <a:solidFill>
                  <a:srgbClr val="132433"/>
                </a:solidFill>
              </a:defRPr>
            </a:lvl1pPr>
            <a:lvl2pPr>
              <a:buClr>
                <a:srgbClr val="132433"/>
              </a:buClr>
              <a:defRPr>
                <a:solidFill>
                  <a:srgbClr val="132433"/>
                </a:solidFill>
              </a:defRPr>
            </a:lvl2pPr>
            <a:lvl3pPr>
              <a:buClr>
                <a:srgbClr val="132433"/>
              </a:buClr>
              <a:defRPr>
                <a:solidFill>
                  <a:srgbClr val="132433"/>
                </a:solidFill>
              </a:defRPr>
            </a:lvl3pPr>
            <a:lvl4pPr>
              <a:buClr>
                <a:srgbClr val="132433"/>
              </a:buClr>
              <a:defRPr>
                <a:solidFill>
                  <a:srgbClr val="132433"/>
                </a:solidFill>
              </a:defRPr>
            </a:lvl4pPr>
            <a:lvl5pPr>
              <a:buClr>
                <a:srgbClr val="132433"/>
              </a:buClr>
              <a:defRPr>
                <a:solidFill>
                  <a:srgbClr val="132433"/>
                </a:solidFill>
              </a:defRPr>
            </a:lvl5pPr>
            <a:lvl6pPr>
              <a:buClr>
                <a:srgbClr val="132433"/>
              </a:buClr>
              <a:defRPr>
                <a:solidFill>
                  <a:srgbClr val="132433"/>
                </a:solidFill>
              </a:defRPr>
            </a:lvl6pPr>
            <a:lvl7pPr>
              <a:buClr>
                <a:srgbClr val="132433"/>
              </a:buClr>
              <a:defRPr>
                <a:solidFill>
                  <a:srgbClr val="132433"/>
                </a:solidFill>
              </a:defRPr>
            </a:lvl7pPr>
            <a:lvl8pPr>
              <a:buClr>
                <a:srgbClr val="132433"/>
              </a:buClr>
              <a:defRPr>
                <a:solidFill>
                  <a:srgbClr val="132433"/>
                </a:solidFill>
              </a:defRPr>
            </a:lvl8pPr>
            <a:lvl9pPr>
              <a:buClr>
                <a:srgbClr val="13243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3923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12BCA9F3-C5E8-6265-F3BF-0B629449B4D5}"/>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9" name="Oval 8">
            <a:extLst>
              <a:ext uri="{FF2B5EF4-FFF2-40B4-BE49-F238E27FC236}">
                <a16:creationId xmlns:a16="http://schemas.microsoft.com/office/drawing/2014/main" id="{54182D08-E4B8-CE59-BC13-B8949596C7BB}"/>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11" name="Picture 10" descr="Department for Education (DfE) and UCAS partnership logo">
            <a:extLst>
              <a:ext uri="{FF2B5EF4-FFF2-40B4-BE49-F238E27FC236}">
                <a16:creationId xmlns:a16="http://schemas.microsoft.com/office/drawing/2014/main" id="{75F2A058-745D-E1EE-B492-10030B58C8BF}"/>
              </a:ext>
            </a:extLst>
          </p:cNvPr>
          <p:cNvPicPr>
            <a:picLocks noChangeAspect="1"/>
          </p:cNvPicPr>
          <p:nvPr userDrawn="1"/>
        </p:nvPicPr>
        <p:blipFill>
          <a:blip r:embed="rId3"/>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193080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4_Title and Content 1">
    <p:bg>
      <p:bgPr>
        <a:solidFill>
          <a:srgbClr val="706CB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49474AA-7867-A9D8-8F85-A84D27DD23A9}"/>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C342A61A-B88D-9469-5916-99CCF6C453CA}"/>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a:t>CLICK TO EDIT </a:t>
            </a:r>
            <a:br>
              <a:rPr lang="en-GB"/>
            </a:br>
            <a:r>
              <a:rPr lang="en-GB"/>
              <a:t>MASTER TITLE STYLE</a:t>
            </a:r>
            <a:endParaRPr lang="en-US"/>
          </a:p>
        </p:txBody>
      </p:sp>
      <p:sp>
        <p:nvSpPr>
          <p:cNvPr id="3" name="Oval 2">
            <a:extLst>
              <a:ext uri="{FF2B5EF4-FFF2-40B4-BE49-F238E27FC236}">
                <a16:creationId xmlns:a16="http://schemas.microsoft.com/office/drawing/2014/main" id="{52AC791C-D13E-DCBA-B65B-24CDD5342F82}"/>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44D6CF74-E6F5-D4CB-65F5-9159BD0B5EDC}"/>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132127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2.png"/><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29"/>
          <a:srcRect/>
          <a:stretch/>
        </p:blipFill>
        <p:spPr>
          <a:xfrm>
            <a:off x="11351120" y="6549706"/>
            <a:ext cx="1120140" cy="337746"/>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10" name="Oval 9">
            <a:extLst>
              <a:ext uri="{FF2B5EF4-FFF2-40B4-BE49-F238E27FC236}">
                <a16:creationId xmlns:a16="http://schemas.microsoft.com/office/drawing/2014/main" id="{1724D7C2-46F3-8BB8-FCF9-390369419160}"/>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864A2D37-CC17-F128-CE6C-9BDD2FA9E2C7}"/>
              </a:ext>
            </a:extLst>
          </p:cNvPr>
          <p:cNvPicPr>
            <a:picLocks noChangeAspect="1"/>
          </p:cNvPicPr>
          <p:nvPr userDrawn="1"/>
        </p:nvPicPr>
        <p:blipFill>
          <a:blip r:embed="rId30"/>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3766830965"/>
      </p:ext>
    </p:extLst>
  </p:cSld>
  <p:clrMap bg1="lt1" tx1="dk1" bg2="lt2" tx2="dk2" accent1="accent1" accent2="accent2" accent3="accent3" accent4="accent4" accent5="accent5" accent6="accent6" hlink="hlink" folHlink="folHlink"/>
  <p:sldLayoutIdLst>
    <p:sldLayoutId id="2147483952" r:id="rId1"/>
    <p:sldLayoutId id="2147483957" r:id="rId2"/>
    <p:sldLayoutId id="2147483959" r:id="rId3"/>
    <p:sldLayoutId id="2147483966" r:id="rId4"/>
    <p:sldLayoutId id="2147483968" r:id="rId5"/>
    <p:sldLayoutId id="2147483977" r:id="rId6"/>
    <p:sldLayoutId id="2147483978" r:id="rId7"/>
    <p:sldLayoutId id="2147483980" r:id="rId8"/>
    <p:sldLayoutId id="2147483987" r:id="rId9"/>
    <p:sldLayoutId id="2147483988" r:id="rId10"/>
    <p:sldLayoutId id="2147483990" r:id="rId11"/>
    <p:sldLayoutId id="2147483997" r:id="rId12"/>
    <p:sldLayoutId id="2147483998"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5" r:id="rId25"/>
    <p:sldLayoutId id="2147484017" r:id="rId26"/>
    <p:sldLayoutId id="2147484018" r:id="rId27"/>
  </p:sldLayoutIdLst>
  <p:hf hdr="0"/>
  <p:txStyles>
    <p:title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59914" rtl="0" eaLnBrk="1" latinLnBrk="0" hangingPunct="1">
        <a:defRPr sz="1890" kern="1200">
          <a:solidFill>
            <a:schemeClr val="tx1"/>
          </a:solidFill>
          <a:latin typeface="+mn-lt"/>
          <a:ea typeface="+mn-ea"/>
          <a:cs typeface="+mn-cs"/>
        </a:defRPr>
      </a:lvl1pPr>
      <a:lvl2pPr marL="479957" algn="l" defTabSz="959914" rtl="0" eaLnBrk="1" latinLnBrk="0" hangingPunct="1">
        <a:defRPr sz="1890" kern="1200">
          <a:solidFill>
            <a:schemeClr val="tx1"/>
          </a:solidFill>
          <a:latin typeface="+mn-lt"/>
          <a:ea typeface="+mn-ea"/>
          <a:cs typeface="+mn-cs"/>
        </a:defRPr>
      </a:lvl2pPr>
      <a:lvl3pPr marL="959914" algn="l" defTabSz="959914" rtl="0" eaLnBrk="1" latinLnBrk="0" hangingPunct="1">
        <a:defRPr sz="1890" kern="1200">
          <a:solidFill>
            <a:schemeClr val="tx1"/>
          </a:solidFill>
          <a:latin typeface="+mn-lt"/>
          <a:ea typeface="+mn-ea"/>
          <a:cs typeface="+mn-cs"/>
        </a:defRPr>
      </a:lvl3pPr>
      <a:lvl4pPr marL="1439871" algn="l" defTabSz="959914" rtl="0" eaLnBrk="1" latinLnBrk="0" hangingPunct="1">
        <a:defRPr sz="1890" kern="1200">
          <a:solidFill>
            <a:schemeClr val="tx1"/>
          </a:solidFill>
          <a:latin typeface="+mn-lt"/>
          <a:ea typeface="+mn-ea"/>
          <a:cs typeface="+mn-cs"/>
        </a:defRPr>
      </a:lvl4pPr>
      <a:lvl5pPr marL="1919829" algn="l" defTabSz="959914" rtl="0" eaLnBrk="1" latinLnBrk="0" hangingPunct="1">
        <a:defRPr sz="1890" kern="1200">
          <a:solidFill>
            <a:schemeClr val="tx1"/>
          </a:solidFill>
          <a:latin typeface="+mn-lt"/>
          <a:ea typeface="+mn-ea"/>
          <a:cs typeface="+mn-cs"/>
        </a:defRPr>
      </a:lvl5pPr>
      <a:lvl6pPr marL="2399786" algn="l" defTabSz="959914" rtl="0" eaLnBrk="1" latinLnBrk="0" hangingPunct="1">
        <a:defRPr sz="1890" kern="1200">
          <a:solidFill>
            <a:schemeClr val="tx1"/>
          </a:solidFill>
          <a:latin typeface="+mn-lt"/>
          <a:ea typeface="+mn-ea"/>
          <a:cs typeface="+mn-cs"/>
        </a:defRPr>
      </a:lvl6pPr>
      <a:lvl7pPr marL="2879743" algn="l" defTabSz="959914" rtl="0" eaLnBrk="1" latinLnBrk="0" hangingPunct="1">
        <a:defRPr sz="1890" kern="1200">
          <a:solidFill>
            <a:schemeClr val="tx1"/>
          </a:solidFill>
          <a:latin typeface="+mn-lt"/>
          <a:ea typeface="+mn-ea"/>
          <a:cs typeface="+mn-cs"/>
        </a:defRPr>
      </a:lvl7pPr>
      <a:lvl8pPr marL="3359700" algn="l" defTabSz="959914" rtl="0" eaLnBrk="1" latinLnBrk="0" hangingPunct="1">
        <a:defRPr sz="1890" kern="1200">
          <a:solidFill>
            <a:schemeClr val="tx1"/>
          </a:solidFill>
          <a:latin typeface="+mn-lt"/>
          <a:ea typeface="+mn-ea"/>
          <a:cs typeface="+mn-cs"/>
        </a:defRPr>
      </a:lvl8pPr>
      <a:lvl9pPr marL="3839657" algn="l" defTabSz="959914"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8">
          <p15:clr>
            <a:srgbClr val="F26B43"/>
          </p15:clr>
        </p15:guide>
        <p15:guide id="2" pos="4032">
          <p15:clr>
            <a:srgbClr val="F26B43"/>
          </p15:clr>
        </p15:guide>
        <p15:guide id="3" orient="horz" pos="300">
          <p15:clr>
            <a:srgbClr val="F26B43"/>
          </p15:clr>
        </p15:guide>
        <p15:guide id="5" orient="horz" pos="1442">
          <p15:clr>
            <a:srgbClr val="F26B43"/>
          </p15:clr>
        </p15:guide>
        <p15:guide id="7" pos="253">
          <p15:clr>
            <a:srgbClr val="F26B43"/>
          </p15:clr>
        </p15:guide>
        <p15:guide id="8" pos="7811">
          <p15:clr>
            <a:srgbClr val="F26B43"/>
          </p15:clr>
        </p15:guide>
        <p15:guide id="9" orient="horz" pos="423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6">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4"/>
          <a:srcRect/>
          <a:stretch/>
        </p:blipFill>
        <p:spPr>
          <a:xfrm>
            <a:off x="11351120" y="6549706"/>
            <a:ext cx="1120140" cy="337746"/>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38772" y="6472648"/>
            <a:ext cx="491864" cy="491864"/>
          </a:xfrm>
          <a:prstGeom prst="ellipse">
            <a:avLst/>
          </a:prstGeom>
          <a:solidFill>
            <a:schemeClr val="bg1"/>
          </a:solidFill>
          <a:ln w="9508" cap="flat">
            <a:noFill/>
            <a:prstDash val="solid"/>
            <a:miter/>
          </a:ln>
        </p:spPr>
        <p:txBody>
          <a:bodyPr rot="0" spcFirstLastPara="0" vertOverflow="overflow" horzOverflow="overflow" vert="horz" wrap="square" lIns="71984" tIns="71984" rIns="71984" bIns="71984"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6">
              <a:solidFill>
                <a:schemeClr val="tx1"/>
              </a:solidFill>
            </a:endParaRPr>
          </a:p>
        </p:txBody>
      </p:sp>
      <p:sp>
        <p:nvSpPr>
          <p:cNvPr id="10" name="Oval 9">
            <a:extLst>
              <a:ext uri="{FF2B5EF4-FFF2-40B4-BE49-F238E27FC236}">
                <a16:creationId xmlns:a16="http://schemas.microsoft.com/office/drawing/2014/main" id="{1724D7C2-46F3-8BB8-FCF9-390369419160}"/>
              </a:ext>
            </a:extLst>
          </p:cNvPr>
          <p:cNvSpPr/>
          <p:nvPr userDrawn="1"/>
        </p:nvSpPr>
        <p:spPr>
          <a:xfrm>
            <a:off x="238772" y="6472648"/>
            <a:ext cx="491864" cy="491864"/>
          </a:xfrm>
          <a:prstGeom prst="ellipse">
            <a:avLst/>
          </a:prstGeom>
          <a:solidFill>
            <a:schemeClr val="bg1"/>
          </a:solidFill>
          <a:ln w="9508" cap="flat">
            <a:noFill/>
            <a:prstDash val="solid"/>
            <a:miter/>
          </a:ln>
        </p:spPr>
        <p:txBody>
          <a:bodyPr rot="0" spcFirstLastPara="0" vertOverflow="overflow" horzOverflow="overflow" vert="horz" wrap="square" lIns="71984" tIns="71984" rIns="71984" bIns="71984"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864A2D37-CC17-F128-CE6C-9BDD2FA9E2C7}"/>
              </a:ext>
            </a:extLst>
          </p:cNvPr>
          <p:cNvPicPr>
            <a:picLocks noChangeAspect="1"/>
          </p:cNvPicPr>
          <p:nvPr userDrawn="1"/>
        </p:nvPicPr>
        <p:blipFill>
          <a:blip r:embed="rId5"/>
          <a:stretch>
            <a:fillRect/>
          </a:stretch>
        </p:blipFill>
        <p:spPr>
          <a:xfrm>
            <a:off x="10775810" y="6392095"/>
            <a:ext cx="1695450" cy="658408"/>
          </a:xfrm>
          <a:prstGeom prst="rect">
            <a:avLst/>
          </a:prstGeom>
        </p:spPr>
      </p:pic>
    </p:spTree>
    <p:extLst>
      <p:ext uri="{BB962C8B-B14F-4D97-AF65-F5344CB8AC3E}">
        <p14:creationId xmlns:p14="http://schemas.microsoft.com/office/powerpoint/2010/main" val="3766830965"/>
      </p:ext>
    </p:extLst>
  </p:cSld>
  <p:clrMap bg1="lt1" tx1="dk1" bg2="lt2" tx2="dk2" accent1="accent1" accent2="accent2" accent3="accent3" accent4="accent4" accent5="accent5" accent6="accent6" hlink="hlink" folHlink="folHlink"/>
  <p:sldLayoutIdLst>
    <p:sldLayoutId id="2147484021" r:id="rId1"/>
    <p:sldLayoutId id="2147484020" r:id="rId2"/>
  </p:sldLayoutIdLst>
  <p:hf hdr="0"/>
  <p:txStyles>
    <p:title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59914" rtl="0" eaLnBrk="1" latinLnBrk="0" hangingPunct="1">
        <a:defRPr sz="1890" kern="1200">
          <a:solidFill>
            <a:schemeClr val="tx1"/>
          </a:solidFill>
          <a:latin typeface="+mn-lt"/>
          <a:ea typeface="+mn-ea"/>
          <a:cs typeface="+mn-cs"/>
        </a:defRPr>
      </a:lvl1pPr>
      <a:lvl2pPr marL="479957" algn="l" defTabSz="959914" rtl="0" eaLnBrk="1" latinLnBrk="0" hangingPunct="1">
        <a:defRPr sz="1890" kern="1200">
          <a:solidFill>
            <a:schemeClr val="tx1"/>
          </a:solidFill>
          <a:latin typeface="+mn-lt"/>
          <a:ea typeface="+mn-ea"/>
          <a:cs typeface="+mn-cs"/>
        </a:defRPr>
      </a:lvl2pPr>
      <a:lvl3pPr marL="959914" algn="l" defTabSz="959914" rtl="0" eaLnBrk="1" latinLnBrk="0" hangingPunct="1">
        <a:defRPr sz="1890" kern="1200">
          <a:solidFill>
            <a:schemeClr val="tx1"/>
          </a:solidFill>
          <a:latin typeface="+mn-lt"/>
          <a:ea typeface="+mn-ea"/>
          <a:cs typeface="+mn-cs"/>
        </a:defRPr>
      </a:lvl3pPr>
      <a:lvl4pPr marL="1439871" algn="l" defTabSz="959914" rtl="0" eaLnBrk="1" latinLnBrk="0" hangingPunct="1">
        <a:defRPr sz="1890" kern="1200">
          <a:solidFill>
            <a:schemeClr val="tx1"/>
          </a:solidFill>
          <a:latin typeface="+mn-lt"/>
          <a:ea typeface="+mn-ea"/>
          <a:cs typeface="+mn-cs"/>
        </a:defRPr>
      </a:lvl4pPr>
      <a:lvl5pPr marL="1919829" algn="l" defTabSz="959914" rtl="0" eaLnBrk="1" latinLnBrk="0" hangingPunct="1">
        <a:defRPr sz="1890" kern="1200">
          <a:solidFill>
            <a:schemeClr val="tx1"/>
          </a:solidFill>
          <a:latin typeface="+mn-lt"/>
          <a:ea typeface="+mn-ea"/>
          <a:cs typeface="+mn-cs"/>
        </a:defRPr>
      </a:lvl5pPr>
      <a:lvl6pPr marL="2399786" algn="l" defTabSz="959914" rtl="0" eaLnBrk="1" latinLnBrk="0" hangingPunct="1">
        <a:defRPr sz="1890" kern="1200">
          <a:solidFill>
            <a:schemeClr val="tx1"/>
          </a:solidFill>
          <a:latin typeface="+mn-lt"/>
          <a:ea typeface="+mn-ea"/>
          <a:cs typeface="+mn-cs"/>
        </a:defRPr>
      </a:lvl6pPr>
      <a:lvl7pPr marL="2879743" algn="l" defTabSz="959914" rtl="0" eaLnBrk="1" latinLnBrk="0" hangingPunct="1">
        <a:defRPr sz="1890" kern="1200">
          <a:solidFill>
            <a:schemeClr val="tx1"/>
          </a:solidFill>
          <a:latin typeface="+mn-lt"/>
          <a:ea typeface="+mn-ea"/>
          <a:cs typeface="+mn-cs"/>
        </a:defRPr>
      </a:lvl7pPr>
      <a:lvl8pPr marL="3359700" algn="l" defTabSz="959914" rtl="0" eaLnBrk="1" latinLnBrk="0" hangingPunct="1">
        <a:defRPr sz="1890" kern="1200">
          <a:solidFill>
            <a:schemeClr val="tx1"/>
          </a:solidFill>
          <a:latin typeface="+mn-lt"/>
          <a:ea typeface="+mn-ea"/>
          <a:cs typeface="+mn-cs"/>
        </a:defRPr>
      </a:lvl8pPr>
      <a:lvl9pPr marL="3839657" algn="l" defTabSz="959914"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8" userDrawn="1">
          <p15:clr>
            <a:srgbClr val="F26B43"/>
          </p15:clr>
        </p15:guide>
        <p15:guide id="2" pos="4032" userDrawn="1">
          <p15:clr>
            <a:srgbClr val="F26B43"/>
          </p15:clr>
        </p15:guide>
        <p15:guide id="3" orient="horz" pos="300" userDrawn="1">
          <p15:clr>
            <a:srgbClr val="F26B43"/>
          </p15:clr>
        </p15:guide>
        <p15:guide id="5" orient="horz" pos="1442" userDrawn="1">
          <p15:clr>
            <a:srgbClr val="F26B43"/>
          </p15:clr>
        </p15:guide>
        <p15:guide id="7" pos="253" userDrawn="1">
          <p15:clr>
            <a:srgbClr val="F26B43"/>
          </p15:clr>
        </p15:guide>
        <p15:guide id="8" pos="7811" userDrawn="1">
          <p15:clr>
            <a:srgbClr val="F26B43"/>
          </p15:clr>
        </p15:guide>
        <p15:guide id="9" orient="horz" pos="423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video" Target="https://ucasonline-my.sharepoint.com/personal/k_allebone_ucas_ac_uk/_layouts/15/stream.aspx?id=/personal/k_allebone_ucas_ac_uk/Documents/Microsoft%20Teams%20Chat%20Files/Early%20Connect%20DfE%20v4.mp4&amp;nav=eyJwbGF5YmFja09wdGlvbnMiOnsic3RhcnRUaW1lSW5TZWNvbmRzIjowLjgxMTkxNH19&amp;referrer=StreamWebApp.Web&amp;referrerScenario=AddressBarCopied.view"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Ucas.com/apprenticeships" TargetMode="External"/><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jpe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7.xml"/><Relationship Id="rId1" Type="http://schemas.openxmlformats.org/officeDocument/2006/relationships/video" Target="https://www.youtube.com/embed/J5x2ECVhMgw?feature=oembed" TargetMode="External"/><Relationship Id="rId5" Type="http://schemas.openxmlformats.org/officeDocument/2006/relationships/image" Target="../media/image11.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8384-C112-4450-8B7B-A852D7130959}"/>
              </a:ext>
            </a:extLst>
          </p:cNvPr>
          <p:cNvSpPr>
            <a:spLocks noGrp="1"/>
          </p:cNvSpPr>
          <p:nvPr>
            <p:ph type="ctrTitle"/>
          </p:nvPr>
        </p:nvSpPr>
        <p:spPr>
          <a:xfrm>
            <a:off x="408107" y="1312167"/>
            <a:ext cx="4176000" cy="2880000"/>
          </a:xfrm>
        </p:spPr>
        <p:txBody>
          <a:bodyPr anchor="b">
            <a:normAutofit fontScale="90000"/>
          </a:bodyPr>
          <a:lstStyle/>
          <a:p>
            <a:r>
              <a:rPr lang="en-GB" sz="5400" dirty="0"/>
              <a:t>Introducing apprenticeships with Early Connect</a:t>
            </a:r>
          </a:p>
        </p:txBody>
      </p:sp>
      <p:pic>
        <p:nvPicPr>
          <p:cNvPr id="6" name="Picture Placeholder 5" descr="A person and person walking down a hallway&#10;&#10;Description automatically generated">
            <a:extLst>
              <a:ext uri="{FF2B5EF4-FFF2-40B4-BE49-F238E27FC236}">
                <a16:creationId xmlns:a16="http://schemas.microsoft.com/office/drawing/2014/main" id="{2352CD96-5F09-79A3-342F-B69731B39E6D}"/>
              </a:ext>
            </a:extLst>
          </p:cNvPr>
          <p:cNvPicPr>
            <a:picLocks noGrp="1" noChangeAspect="1"/>
          </p:cNvPicPr>
          <p:nvPr>
            <p:ph type="pic" sz="quarter" idx="10"/>
          </p:nvPr>
        </p:nvPicPr>
        <p:blipFill rotWithShape="1">
          <a:blip r:embed="rId2"/>
          <a:srcRect l="19193" t="13213" r="24184" b="2353"/>
          <a:stretch/>
        </p:blipFill>
        <p:spPr>
          <a:xfrm>
            <a:off x="5678311" y="-23628"/>
            <a:ext cx="7123290" cy="7222940"/>
          </a:xfrm>
          <a:noFill/>
        </p:spPr>
      </p:pic>
      <p:sp>
        <p:nvSpPr>
          <p:cNvPr id="3" name="Subtitle 2">
            <a:extLst>
              <a:ext uri="{FF2B5EF4-FFF2-40B4-BE49-F238E27FC236}">
                <a16:creationId xmlns:a16="http://schemas.microsoft.com/office/drawing/2014/main" id="{494623EC-87C7-726D-C84A-08D7AD379E5C}"/>
              </a:ext>
            </a:extLst>
          </p:cNvPr>
          <p:cNvSpPr>
            <a:spLocks noGrp="1"/>
          </p:cNvSpPr>
          <p:nvPr>
            <p:ph type="subTitle" idx="1"/>
          </p:nvPr>
        </p:nvSpPr>
        <p:spPr>
          <a:xfrm>
            <a:off x="408107" y="4761286"/>
            <a:ext cx="3616487" cy="787400"/>
          </a:xfrm>
        </p:spPr>
        <p:txBody>
          <a:bodyPr>
            <a:normAutofit fontScale="77500" lnSpcReduction="20000"/>
          </a:bodyPr>
          <a:lstStyle/>
          <a:p>
            <a:r>
              <a:rPr lang="en-GB" dirty="0"/>
              <a:t>Update for students interested in finding apprenticeship and career opportunities.</a:t>
            </a:r>
          </a:p>
        </p:txBody>
      </p:sp>
    </p:spTree>
    <p:extLst>
      <p:ext uri="{BB962C8B-B14F-4D97-AF65-F5344CB8AC3E}">
        <p14:creationId xmlns:p14="http://schemas.microsoft.com/office/powerpoint/2010/main" val="3873055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nline Media 15" title="Early Connect DfE v4.mp4">
            <a:hlinkClick r:id="" action="ppaction://media"/>
            <a:extLst>
              <a:ext uri="{FF2B5EF4-FFF2-40B4-BE49-F238E27FC236}">
                <a16:creationId xmlns:a16="http://schemas.microsoft.com/office/drawing/2014/main" id="{48EB928A-8F26-1668-C0EC-F3F6B439021A}"/>
              </a:ext>
            </a:extLst>
          </p:cNvPr>
          <p:cNvPicPr>
            <a:picLocks noRot="1" noChangeAspect="1"/>
          </p:cNvPicPr>
          <p:nvPr>
            <a:videoFile r:link="rId1"/>
          </p:nvPr>
        </p:nvPicPr>
        <p:blipFill>
          <a:blip r:embed="rId4"/>
          <a:stretch>
            <a:fillRect/>
          </a:stretch>
        </p:blipFill>
        <p:spPr>
          <a:xfrm>
            <a:off x="1411" y="-1"/>
            <a:ext cx="12798778" cy="7199313"/>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247621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C27D9-3D75-FD3B-D1C8-D4E862A6F391}"/>
              </a:ext>
            </a:extLst>
          </p:cNvPr>
          <p:cNvSpPr>
            <a:spLocks noGrp="1"/>
          </p:cNvSpPr>
          <p:nvPr>
            <p:ph type="title"/>
          </p:nvPr>
        </p:nvSpPr>
        <p:spPr>
          <a:xfrm>
            <a:off x="398159" y="619673"/>
            <a:ext cx="11728262" cy="1393388"/>
          </a:xfrm>
        </p:spPr>
        <p:txBody>
          <a:bodyPr/>
          <a:lstStyle/>
          <a:p>
            <a:r>
              <a:rPr lang="en-GB" sz="5669"/>
              <a:t>What local support is available?</a:t>
            </a:r>
          </a:p>
        </p:txBody>
      </p:sp>
      <p:sp>
        <p:nvSpPr>
          <p:cNvPr id="4" name="Content Placeholder 3">
            <a:extLst>
              <a:ext uri="{FF2B5EF4-FFF2-40B4-BE49-F238E27FC236}">
                <a16:creationId xmlns:a16="http://schemas.microsoft.com/office/drawing/2014/main" id="{5A718A0B-15B3-76F4-CA22-B5041261A685}"/>
              </a:ext>
            </a:extLst>
          </p:cNvPr>
          <p:cNvSpPr txBox="1">
            <a:spLocks noGrp="1"/>
          </p:cNvSpPr>
          <p:nvPr>
            <p:ph idx="1"/>
          </p:nvPr>
        </p:nvSpPr>
        <p:spPr>
          <a:xfrm>
            <a:off x="537194" y="1882589"/>
            <a:ext cx="11727213" cy="4248727"/>
          </a:xfrm>
          <a:prstGeom prst="rect">
            <a:avLst/>
          </a:prstGeom>
          <a:noFill/>
        </p:spPr>
        <p:txBody>
          <a:bodyPr wrap="square">
            <a:spAutoFit/>
          </a:bodyPr>
          <a:lstStyle/>
          <a:p>
            <a:r>
              <a:rPr lang="en-GB" sz="2520" dirty="0"/>
              <a:t>For students seeking an apprenticeship and who need some extra support, our region will offer an enhanced support package to students, which could include:</a:t>
            </a:r>
          </a:p>
          <a:p>
            <a:endParaRPr lang="en-GB" sz="1050" dirty="0"/>
          </a:p>
          <a:p>
            <a:pPr marL="479969" indent="-479969">
              <a:buClr>
                <a:schemeClr val="accent6"/>
              </a:buClr>
            </a:pPr>
            <a:r>
              <a:rPr lang="en-GB" sz="2520" dirty="0"/>
              <a:t>Linking with employers in the area, helping them to broaden their search to consider a wider range of vacancies.</a:t>
            </a:r>
          </a:p>
          <a:p>
            <a:pPr marL="479969" indent="-479969">
              <a:buClr>
                <a:schemeClr val="accent6"/>
              </a:buClr>
            </a:pPr>
            <a:r>
              <a:rPr lang="en-GB" sz="2520" dirty="0"/>
              <a:t>Support with applications, interviews and employability skills.</a:t>
            </a:r>
          </a:p>
          <a:p>
            <a:pPr marL="479969" indent="-479969">
              <a:buClr>
                <a:schemeClr val="accent6"/>
              </a:buClr>
            </a:pPr>
            <a:r>
              <a:rPr lang="en-GB" sz="2400" dirty="0">
                <a:latin typeface="Roboto Light"/>
                <a:ea typeface="Roboto Light"/>
                <a:cs typeface="Roboto Light"/>
              </a:rPr>
              <a:t>Additional support where individuals are not initially successful.</a:t>
            </a:r>
          </a:p>
          <a:p>
            <a:pPr marL="0" indent="0">
              <a:buClr>
                <a:schemeClr val="accent6"/>
              </a:buClr>
              <a:buNone/>
            </a:pPr>
            <a:endParaRPr lang="en-GB" sz="2520" b="1" dirty="0"/>
          </a:p>
          <a:p>
            <a:pPr marL="0" indent="0">
              <a:buNone/>
            </a:pPr>
            <a:endParaRPr lang="en-GB" dirty="0">
              <a:highlight>
                <a:srgbClr val="FFFF00"/>
              </a:highlight>
            </a:endParaRPr>
          </a:p>
        </p:txBody>
      </p:sp>
    </p:spTree>
    <p:extLst>
      <p:ext uri="{BB962C8B-B14F-4D97-AF65-F5344CB8AC3E}">
        <p14:creationId xmlns:p14="http://schemas.microsoft.com/office/powerpoint/2010/main" val="3869966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3CE1-6565-BB96-67E1-80BE3B1F2B6E}"/>
              </a:ext>
            </a:extLst>
          </p:cNvPr>
          <p:cNvSpPr>
            <a:spLocks noGrp="1"/>
          </p:cNvSpPr>
          <p:nvPr>
            <p:ph type="ctrTitle"/>
          </p:nvPr>
        </p:nvSpPr>
        <p:spPr/>
        <p:txBody>
          <a:bodyPr/>
          <a:lstStyle/>
          <a:p>
            <a:r>
              <a:rPr lang="en-GB" dirty="0"/>
              <a:t>Part 3: How can UCAS help?</a:t>
            </a:r>
          </a:p>
        </p:txBody>
      </p:sp>
      <p:pic>
        <p:nvPicPr>
          <p:cNvPr id="6" name="Picture Placeholder 5" descr="A person wearing headphones and using a computer&#10;&#10;Description automatically generated">
            <a:extLst>
              <a:ext uri="{FF2B5EF4-FFF2-40B4-BE49-F238E27FC236}">
                <a16:creationId xmlns:a16="http://schemas.microsoft.com/office/drawing/2014/main" id="{9E08402F-FC4D-274A-486D-D76856A23B51}"/>
              </a:ext>
            </a:extLst>
          </p:cNvPr>
          <p:cNvPicPr>
            <a:picLocks noGrp="1" noChangeAspect="1"/>
          </p:cNvPicPr>
          <p:nvPr>
            <p:ph type="pic" sz="quarter" idx="10"/>
          </p:nvPr>
        </p:nvPicPr>
        <p:blipFill>
          <a:blip r:embed="rId2"/>
          <a:srcRect l="16545" r="16545"/>
          <a:stretch>
            <a:fillRect/>
          </a:stretch>
        </p:blipFill>
        <p:spPr/>
      </p:pic>
    </p:spTree>
    <p:extLst>
      <p:ext uri="{BB962C8B-B14F-4D97-AF65-F5344CB8AC3E}">
        <p14:creationId xmlns:p14="http://schemas.microsoft.com/office/powerpoint/2010/main" val="365363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4C85FB-6936-FB55-9B7D-BF7BE0D6642A}"/>
              </a:ext>
            </a:extLst>
          </p:cNvPr>
          <p:cNvSpPr>
            <a:spLocks noGrp="1"/>
          </p:cNvSpPr>
          <p:nvPr>
            <p:ph type="body" sz="quarter" idx="11"/>
          </p:nvPr>
        </p:nvSpPr>
        <p:spPr>
          <a:xfrm>
            <a:off x="262705" y="2938072"/>
            <a:ext cx="6138096" cy="2880116"/>
          </a:xfrm>
        </p:spPr>
        <p:txBody>
          <a:bodyPr/>
          <a:lstStyle/>
          <a:p>
            <a:pPr marL="0" indent="0">
              <a:buNone/>
            </a:pPr>
            <a:r>
              <a:rPr lang="en-GB" sz="2400" b="1"/>
              <a:t>For the first time </a:t>
            </a:r>
            <a:r>
              <a:rPr lang="en-GB" sz="2400"/>
              <a:t>you can now see apprenticeship opportunities alongside undergraduate courses.</a:t>
            </a:r>
          </a:p>
          <a:p>
            <a:pPr marL="0" indent="0">
              <a:buNone/>
            </a:pPr>
            <a:r>
              <a:rPr lang="en-GB" sz="2400"/>
              <a:t>The UCAS Hub enables you to explore all your options and build your profile in one place.</a:t>
            </a:r>
          </a:p>
        </p:txBody>
      </p:sp>
      <p:sp>
        <p:nvSpPr>
          <p:cNvPr id="12" name="Title 1">
            <a:extLst>
              <a:ext uri="{FF2B5EF4-FFF2-40B4-BE49-F238E27FC236}">
                <a16:creationId xmlns:a16="http://schemas.microsoft.com/office/drawing/2014/main" id="{0577B19E-AAFD-72DA-AC72-6A4D1BFC6466}"/>
              </a:ext>
            </a:extLst>
          </p:cNvPr>
          <p:cNvSpPr txBox="1">
            <a:spLocks/>
          </p:cNvSpPr>
          <p:nvPr/>
        </p:nvSpPr>
        <p:spPr>
          <a:xfrm>
            <a:off x="262704" y="867464"/>
            <a:ext cx="5759951" cy="565716"/>
          </a:xfrm>
          <a:prstGeom prst="rect">
            <a:avLst/>
          </a:prstGeom>
        </p:spPr>
        <p:txBody>
          <a:bodyPr/>
          <a:lstStyle>
            <a:lvl1pPr algn="l" defTabSz="914222" rtl="0" eaLnBrk="1" latinLnBrk="0" hangingPunct="1">
              <a:lnSpc>
                <a:spcPct val="90000"/>
              </a:lnSpc>
              <a:spcBef>
                <a:spcPct val="0"/>
              </a:spcBef>
              <a:buNone/>
              <a:defRPr sz="5332" b="0" i="0" kern="1200" spc="-200">
                <a:solidFill>
                  <a:srgbClr val="132433"/>
                </a:solidFill>
                <a:latin typeface="Oswald Medium" pitchFamily="2" charset="77"/>
                <a:ea typeface="Roboto" panose="02000000000000000000" pitchFamily="2" charset="0"/>
                <a:cs typeface="Roboto" panose="02000000000000000000" pitchFamily="2" charset="0"/>
              </a:defRPr>
            </a:lvl1pPr>
          </a:lstStyle>
          <a:p>
            <a:r>
              <a:rPr lang="en-GB" sz="5400">
                <a:solidFill>
                  <a:srgbClr val="812990"/>
                </a:solidFill>
                <a:latin typeface="Oswald" panose="020F0502020204030204" pitchFamily="2" charset="0"/>
              </a:rPr>
              <a:t>Student pathways side by side</a:t>
            </a:r>
          </a:p>
        </p:txBody>
      </p:sp>
      <p:pic>
        <p:nvPicPr>
          <p:cNvPr id="5" name="Picture 4">
            <a:extLst>
              <a:ext uri="{FF2B5EF4-FFF2-40B4-BE49-F238E27FC236}">
                <a16:creationId xmlns:a16="http://schemas.microsoft.com/office/drawing/2014/main" id="{30ACDEEA-9E72-3BC9-2C77-44105545C6E9}"/>
              </a:ext>
            </a:extLst>
          </p:cNvPr>
          <p:cNvPicPr>
            <a:picLocks noChangeAspect="1"/>
          </p:cNvPicPr>
          <p:nvPr/>
        </p:nvPicPr>
        <p:blipFill>
          <a:blip r:embed="rId3"/>
          <a:stretch>
            <a:fillRect/>
          </a:stretch>
        </p:blipFill>
        <p:spPr>
          <a:xfrm>
            <a:off x="7173913" y="664639"/>
            <a:ext cx="2851095" cy="4546866"/>
          </a:xfrm>
          <a:prstGeom prst="rect">
            <a:avLst/>
          </a:prstGeom>
          <a:ln w="9525">
            <a:solidFill>
              <a:srgbClr val="132433"/>
            </a:solidFill>
          </a:ln>
        </p:spPr>
      </p:pic>
      <p:pic>
        <p:nvPicPr>
          <p:cNvPr id="2" name="Picture 1">
            <a:extLst>
              <a:ext uri="{FF2B5EF4-FFF2-40B4-BE49-F238E27FC236}">
                <a16:creationId xmlns:a16="http://schemas.microsoft.com/office/drawing/2014/main" id="{1B892295-34D2-A972-162D-90B0909226D4}"/>
              </a:ext>
            </a:extLst>
          </p:cNvPr>
          <p:cNvPicPr>
            <a:picLocks noChangeAspect="1"/>
          </p:cNvPicPr>
          <p:nvPr/>
        </p:nvPicPr>
        <p:blipFill>
          <a:blip r:embed="rId4"/>
          <a:stretch>
            <a:fillRect/>
          </a:stretch>
        </p:blipFill>
        <p:spPr>
          <a:xfrm>
            <a:off x="9193030" y="1267402"/>
            <a:ext cx="2851095" cy="4550786"/>
          </a:xfrm>
          <a:prstGeom prst="rect">
            <a:avLst/>
          </a:prstGeom>
          <a:ln w="9525">
            <a:solidFill>
              <a:schemeClr val="tx1"/>
            </a:solidFill>
          </a:ln>
        </p:spPr>
      </p:pic>
    </p:spTree>
    <p:extLst>
      <p:ext uri="{BB962C8B-B14F-4D97-AF65-F5344CB8AC3E}">
        <p14:creationId xmlns:p14="http://schemas.microsoft.com/office/powerpoint/2010/main" val="1383775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89D3AE-B9DF-F650-2EBD-457E22A70A3F}"/>
              </a:ext>
            </a:extLst>
          </p:cNvPr>
          <p:cNvSpPr>
            <a:spLocks noGrp="1"/>
          </p:cNvSpPr>
          <p:nvPr>
            <p:ph type="title"/>
          </p:nvPr>
        </p:nvSpPr>
        <p:spPr>
          <a:xfrm>
            <a:off x="457199" y="755705"/>
            <a:ext cx="5943601" cy="1393388"/>
          </a:xfrm>
        </p:spPr>
        <p:txBody>
          <a:bodyPr wrap="none" anchor="t">
            <a:normAutofit/>
          </a:bodyPr>
          <a:lstStyle/>
          <a:p>
            <a:r>
              <a:rPr lang="en-GB" dirty="0"/>
              <a:t>How to explore and apply for apprenticeships</a:t>
            </a:r>
          </a:p>
        </p:txBody>
      </p:sp>
      <p:sp>
        <p:nvSpPr>
          <p:cNvPr id="2" name="Content Placeholder 1">
            <a:extLst>
              <a:ext uri="{FF2B5EF4-FFF2-40B4-BE49-F238E27FC236}">
                <a16:creationId xmlns:a16="http://schemas.microsoft.com/office/drawing/2014/main" id="{71CA3ADF-180C-10E2-86E8-B5C3CE7486D0}"/>
              </a:ext>
            </a:extLst>
          </p:cNvPr>
          <p:cNvSpPr>
            <a:spLocks noGrp="1"/>
          </p:cNvSpPr>
          <p:nvPr>
            <p:ph type="body" sz="quarter" idx="11"/>
          </p:nvPr>
        </p:nvSpPr>
        <p:spPr>
          <a:xfrm>
            <a:off x="457200" y="2149093"/>
            <a:ext cx="5943600" cy="3521075"/>
          </a:xfrm>
        </p:spPr>
        <p:txBody>
          <a:bodyPr>
            <a:normAutofit/>
          </a:bodyPr>
          <a:lstStyle/>
          <a:p>
            <a:pPr marL="0" indent="0">
              <a:buClr>
                <a:srgbClr val="812990"/>
              </a:buClr>
              <a:buNone/>
            </a:pPr>
            <a:r>
              <a:rPr lang="en-GB"/>
              <a:t>You can use the UCAS Hub to</a:t>
            </a:r>
          </a:p>
          <a:p>
            <a:pPr>
              <a:buClr>
                <a:srgbClr val="812990"/>
              </a:buClr>
            </a:pPr>
            <a:r>
              <a:rPr lang="en-GB"/>
              <a:t>explore industries, employers, locations, careers and jobs</a:t>
            </a:r>
          </a:p>
          <a:p>
            <a:pPr>
              <a:buClr>
                <a:srgbClr val="812990"/>
              </a:buClr>
            </a:pPr>
            <a:r>
              <a:rPr lang="en-GB"/>
              <a:t>shortlist your favourites</a:t>
            </a:r>
          </a:p>
          <a:p>
            <a:pPr>
              <a:buClr>
                <a:srgbClr val="812990"/>
              </a:buClr>
            </a:pPr>
            <a:r>
              <a:rPr lang="en-GB"/>
              <a:t>find out where to start</a:t>
            </a:r>
          </a:p>
          <a:p>
            <a:pPr>
              <a:buClr>
                <a:srgbClr val="812990"/>
              </a:buClr>
            </a:pPr>
            <a:r>
              <a:rPr lang="en-GB"/>
              <a:t>find out how to apply</a:t>
            </a:r>
          </a:p>
        </p:txBody>
      </p:sp>
      <p:pic>
        <p:nvPicPr>
          <p:cNvPr id="7" name="Picture 6" descr="A screenshot of a web page&#10;&#10;Description automatically generated">
            <a:extLst>
              <a:ext uri="{FF2B5EF4-FFF2-40B4-BE49-F238E27FC236}">
                <a16:creationId xmlns:a16="http://schemas.microsoft.com/office/drawing/2014/main" id="{E4FC634C-E2C8-36DD-8E47-B73CBC2B7382}"/>
              </a:ext>
            </a:extLst>
          </p:cNvPr>
          <p:cNvPicPr>
            <a:picLocks noChangeAspect="1"/>
          </p:cNvPicPr>
          <p:nvPr/>
        </p:nvPicPr>
        <p:blipFill>
          <a:blip r:embed="rId3"/>
          <a:stretch>
            <a:fillRect/>
          </a:stretch>
        </p:blipFill>
        <p:spPr>
          <a:xfrm>
            <a:off x="7286742" y="2065065"/>
            <a:ext cx="4520994" cy="3689130"/>
          </a:xfrm>
          <a:prstGeom prst="rect">
            <a:avLst/>
          </a:prstGeom>
        </p:spPr>
      </p:pic>
    </p:spTree>
    <p:extLst>
      <p:ext uri="{BB962C8B-B14F-4D97-AF65-F5344CB8AC3E}">
        <p14:creationId xmlns:p14="http://schemas.microsoft.com/office/powerpoint/2010/main" val="302279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167B-8997-F743-916D-12DD90E45D83}"/>
              </a:ext>
            </a:extLst>
          </p:cNvPr>
          <p:cNvSpPr>
            <a:spLocks noGrp="1"/>
          </p:cNvSpPr>
          <p:nvPr>
            <p:ph type="title"/>
          </p:nvPr>
        </p:nvSpPr>
        <p:spPr>
          <a:xfrm>
            <a:off x="390115" y="808106"/>
            <a:ext cx="11519217" cy="1393388"/>
          </a:xfrm>
        </p:spPr>
        <p:txBody>
          <a:bodyPr/>
          <a:lstStyle/>
          <a:p>
            <a:r>
              <a:rPr lang="en-GB"/>
              <a:t>What do you need to do?</a:t>
            </a:r>
          </a:p>
        </p:txBody>
      </p:sp>
      <p:cxnSp>
        <p:nvCxnSpPr>
          <p:cNvPr id="3" name="Straight Arrow Connector 2">
            <a:extLst>
              <a:ext uri="{FF2B5EF4-FFF2-40B4-BE49-F238E27FC236}">
                <a16:creationId xmlns:a16="http://schemas.microsoft.com/office/drawing/2014/main" id="{24923948-C67D-21F0-E6BB-247D39881E55}"/>
              </a:ext>
            </a:extLst>
          </p:cNvPr>
          <p:cNvCxnSpPr/>
          <p:nvPr/>
        </p:nvCxnSpPr>
        <p:spPr>
          <a:xfrm>
            <a:off x="475179" y="2752403"/>
            <a:ext cx="11574483"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E5E0AC9-2957-E736-3DBD-42B34A0C4623}"/>
              </a:ext>
            </a:extLst>
          </p:cNvPr>
          <p:cNvSpPr txBox="1"/>
          <p:nvPr/>
        </p:nvSpPr>
        <p:spPr>
          <a:xfrm>
            <a:off x="591264" y="3294554"/>
            <a:ext cx="3224800" cy="1449861"/>
          </a:xfrm>
          <a:prstGeom prst="roundRect">
            <a:avLst/>
          </a:prstGeom>
          <a:noFill/>
          <a:ln w="25400">
            <a:solidFill>
              <a:srgbClr val="D93BA8"/>
            </a:solidFill>
          </a:ln>
        </p:spPr>
        <p:txBody>
          <a:bodyPr wrap="square" lIns="102857" tIns="102857" rIns="102857" bIns="102857"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11"/>
            <a:r>
              <a:rPr lang="en-GB" sz="2000">
                <a:latin typeface="Roboto" panose="02000000000000000000" pitchFamily="2" charset="0"/>
                <a:ea typeface="Roboto" panose="02000000000000000000" pitchFamily="2" charset="0"/>
                <a:cs typeface="Roboto" panose="02000000000000000000" pitchFamily="2" charset="0"/>
              </a:rPr>
              <a:t>Register in the </a:t>
            </a:r>
          </a:p>
          <a:p>
            <a:pPr algn="ctr" defTabSz="609511"/>
            <a:r>
              <a:rPr lang="en-GB" sz="2000">
                <a:latin typeface="Roboto" panose="02000000000000000000" pitchFamily="2" charset="0"/>
                <a:ea typeface="Roboto" panose="02000000000000000000" pitchFamily="2" charset="0"/>
                <a:cs typeface="Roboto" panose="02000000000000000000" pitchFamily="2" charset="0"/>
              </a:rPr>
              <a:t>UCAS Hub to start </a:t>
            </a:r>
          </a:p>
          <a:p>
            <a:pPr algn="ctr" defTabSz="609511"/>
            <a:r>
              <a:rPr lang="en-GB" sz="2000">
                <a:latin typeface="Roboto" panose="02000000000000000000" pitchFamily="2" charset="0"/>
                <a:ea typeface="Roboto" panose="02000000000000000000" pitchFamily="2" charset="0"/>
                <a:cs typeface="Roboto" panose="02000000000000000000" pitchFamily="2" charset="0"/>
              </a:rPr>
              <a:t>exploring all the </a:t>
            </a:r>
          </a:p>
          <a:p>
            <a:pPr algn="ctr" defTabSz="609511"/>
            <a:r>
              <a:rPr lang="en-GB" sz="2000">
                <a:latin typeface="Roboto" panose="02000000000000000000" pitchFamily="2" charset="0"/>
                <a:ea typeface="Roboto" panose="02000000000000000000" pitchFamily="2" charset="0"/>
                <a:cs typeface="Roboto" panose="02000000000000000000" pitchFamily="2" charset="0"/>
              </a:rPr>
              <a:t>options</a:t>
            </a:r>
          </a:p>
        </p:txBody>
      </p:sp>
      <p:sp>
        <p:nvSpPr>
          <p:cNvPr id="5" name="TextBox 4">
            <a:extLst>
              <a:ext uri="{FF2B5EF4-FFF2-40B4-BE49-F238E27FC236}">
                <a16:creationId xmlns:a16="http://schemas.microsoft.com/office/drawing/2014/main" id="{7F4840D3-3438-5638-B442-30F6FFF6F780}"/>
              </a:ext>
            </a:extLst>
          </p:cNvPr>
          <p:cNvSpPr txBox="1"/>
          <p:nvPr/>
        </p:nvSpPr>
        <p:spPr>
          <a:xfrm>
            <a:off x="4504557" y="3329477"/>
            <a:ext cx="3224800" cy="1402647"/>
          </a:xfrm>
          <a:prstGeom prst="roundRect">
            <a:avLst/>
          </a:prstGeom>
          <a:noFill/>
          <a:ln w="25400">
            <a:solidFill>
              <a:srgbClr val="FFC000"/>
            </a:solidFill>
          </a:ln>
        </p:spPr>
        <p:txBody>
          <a:bodyPr wrap="square" lIns="102857" tIns="102857" rIns="102857" bIns="102857"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11"/>
            <a:r>
              <a:rPr lang="en-GB" sz="2000">
                <a:latin typeface="Roboto" panose="02000000000000000000" pitchFamily="2" charset="0"/>
                <a:ea typeface="Roboto" panose="02000000000000000000" pitchFamily="2" charset="0"/>
                <a:cs typeface="Roboto" panose="02000000000000000000" pitchFamily="2" charset="0"/>
              </a:rPr>
              <a:t>Build a profile, define interests and explore opportunities</a:t>
            </a:r>
          </a:p>
        </p:txBody>
      </p:sp>
      <p:sp>
        <p:nvSpPr>
          <p:cNvPr id="6" name="TextBox 5">
            <a:extLst>
              <a:ext uri="{FF2B5EF4-FFF2-40B4-BE49-F238E27FC236}">
                <a16:creationId xmlns:a16="http://schemas.microsoft.com/office/drawing/2014/main" id="{09BE320A-A873-939E-CC9A-F528A0191112}"/>
              </a:ext>
            </a:extLst>
          </p:cNvPr>
          <p:cNvSpPr txBox="1"/>
          <p:nvPr/>
        </p:nvSpPr>
        <p:spPr>
          <a:xfrm>
            <a:off x="8417851" y="3314050"/>
            <a:ext cx="3224800" cy="1438702"/>
          </a:xfrm>
          <a:prstGeom prst="roundRect">
            <a:avLst/>
          </a:prstGeom>
          <a:noFill/>
          <a:ln w="25400">
            <a:solidFill>
              <a:schemeClr val="accent4"/>
            </a:solidFill>
          </a:ln>
        </p:spPr>
        <p:txBody>
          <a:bodyPr wrap="square" lIns="102857" tIns="102857" rIns="102857" bIns="102857"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11"/>
            <a:r>
              <a:rPr lang="en-GB" sz="2000">
                <a:latin typeface="Roboto" panose="02000000000000000000" pitchFamily="2" charset="0"/>
                <a:ea typeface="Roboto" panose="02000000000000000000" pitchFamily="2" charset="0"/>
                <a:cs typeface="Roboto" panose="02000000000000000000" pitchFamily="2" charset="0"/>
              </a:rPr>
              <a:t>Sign</a:t>
            </a:r>
            <a:r>
              <a:rPr lang="en-GB" sz="2000">
                <a:solidFill>
                  <a:srgbClr val="FFFFFF"/>
                </a:solidFill>
                <a:latin typeface="Roboto" panose="02000000000000000000" pitchFamily="2" charset="0"/>
                <a:ea typeface="Roboto" panose="02000000000000000000" pitchFamily="2" charset="0"/>
                <a:cs typeface="Roboto" panose="02000000000000000000" pitchFamily="2" charset="0"/>
              </a:rPr>
              <a:t> </a:t>
            </a:r>
            <a:r>
              <a:rPr lang="en-GB" sz="2000">
                <a:latin typeface="Roboto" panose="02000000000000000000" pitchFamily="2" charset="0"/>
                <a:ea typeface="Roboto" panose="02000000000000000000" pitchFamily="2" charset="0"/>
                <a:cs typeface="Roboto" panose="02000000000000000000" pitchFamily="2" charset="0"/>
              </a:rPr>
              <a:t>up to be matched to potential employers in the area</a:t>
            </a:r>
          </a:p>
        </p:txBody>
      </p:sp>
      <p:sp>
        <p:nvSpPr>
          <p:cNvPr id="7" name="Title 2">
            <a:extLst>
              <a:ext uri="{FF2B5EF4-FFF2-40B4-BE49-F238E27FC236}">
                <a16:creationId xmlns:a16="http://schemas.microsoft.com/office/drawing/2014/main" id="{90310998-FCAB-5E9E-1114-BF505924B401}"/>
              </a:ext>
            </a:extLst>
          </p:cNvPr>
          <p:cNvSpPr txBox="1">
            <a:spLocks/>
          </p:cNvSpPr>
          <p:nvPr/>
        </p:nvSpPr>
        <p:spPr>
          <a:xfrm>
            <a:off x="1377834" y="2535950"/>
            <a:ext cx="2438230" cy="423227"/>
          </a:xfrm>
          <a:prstGeom prst="rect">
            <a:avLst/>
          </a:prstGeom>
          <a:solidFill>
            <a:schemeClr val="bg1"/>
          </a:solidFill>
        </p:spPr>
        <p:txBody>
          <a:bodyPr vert="horz" wrap="none" lIns="102857" tIns="102857" rIns="102857" bIns="102857"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00"/>
            <a:r>
              <a:rPr lang="en-GB" sz="2287">
                <a:latin typeface="Oswald" panose="00000500000000000000" pitchFamily="2" charset="0"/>
              </a:rPr>
              <a:t>  </a:t>
            </a:r>
            <a:r>
              <a:rPr lang="en-GB" sz="3200">
                <a:latin typeface="Oswald" panose="00000500000000000000" pitchFamily="2" charset="0"/>
              </a:rPr>
              <a:t>October 2023</a:t>
            </a:r>
          </a:p>
        </p:txBody>
      </p:sp>
      <p:sp>
        <p:nvSpPr>
          <p:cNvPr id="8" name="Title 2">
            <a:extLst>
              <a:ext uri="{FF2B5EF4-FFF2-40B4-BE49-F238E27FC236}">
                <a16:creationId xmlns:a16="http://schemas.microsoft.com/office/drawing/2014/main" id="{1AD355EB-6A81-BEFB-9AEF-5374E1341B4D}"/>
              </a:ext>
            </a:extLst>
          </p:cNvPr>
          <p:cNvSpPr txBox="1">
            <a:spLocks/>
          </p:cNvSpPr>
          <p:nvPr/>
        </p:nvSpPr>
        <p:spPr>
          <a:xfrm>
            <a:off x="7853927" y="2519969"/>
            <a:ext cx="2608510" cy="439202"/>
          </a:xfrm>
          <a:prstGeom prst="rect">
            <a:avLst/>
          </a:prstGeom>
          <a:solidFill>
            <a:schemeClr val="bg1"/>
          </a:solidFill>
        </p:spPr>
        <p:txBody>
          <a:bodyPr vert="horz" wrap="none" lIns="102857" tIns="102857" rIns="102857" bIns="102857"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00"/>
            <a:r>
              <a:rPr lang="en-GB" sz="3200">
                <a:latin typeface="Oswald" panose="00000500000000000000" pitchFamily="2" charset="0"/>
              </a:rPr>
              <a:t>November 2023</a:t>
            </a:r>
          </a:p>
        </p:txBody>
      </p:sp>
    </p:spTree>
    <p:extLst>
      <p:ext uri="{BB962C8B-B14F-4D97-AF65-F5344CB8AC3E}">
        <p14:creationId xmlns:p14="http://schemas.microsoft.com/office/powerpoint/2010/main" val="589791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D1EA6D-512A-8C2B-FB11-2C9F0365F0C3}"/>
              </a:ext>
              <a:ext uri="{C183D7F6-B498-43B3-948B-1728B52AA6E4}">
                <adec:decorative xmlns:adec="http://schemas.microsoft.com/office/drawing/2017/decorative" val="1"/>
              </a:ext>
            </a:extLst>
          </p:cNvPr>
          <p:cNvSpPr/>
          <p:nvPr/>
        </p:nvSpPr>
        <p:spPr>
          <a:xfrm>
            <a:off x="6532128" y="2665078"/>
            <a:ext cx="2693195" cy="1839279"/>
          </a:xfrm>
          <a:prstGeom prst="rect">
            <a:avLst/>
          </a:prstGeom>
          <a:noFill/>
          <a:ln w="25400" cap="sq">
            <a:solidFill>
              <a:srgbClr val="F375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9880"/>
            <a:endParaRPr lang="en-GB">
              <a:solidFill>
                <a:srgbClr val="FFFFFF"/>
              </a:solidFill>
              <a:latin typeface="Calibri" panose="020F0502020204030204"/>
            </a:endParaRPr>
          </a:p>
        </p:txBody>
      </p:sp>
      <p:sp>
        <p:nvSpPr>
          <p:cNvPr id="9" name="Rectangle 8">
            <a:extLst>
              <a:ext uri="{FF2B5EF4-FFF2-40B4-BE49-F238E27FC236}">
                <a16:creationId xmlns:a16="http://schemas.microsoft.com/office/drawing/2014/main" id="{1DB05F3D-4CD3-C49D-54A8-12275832E469}"/>
              </a:ext>
              <a:ext uri="{C183D7F6-B498-43B3-948B-1728B52AA6E4}">
                <adec:decorative xmlns:adec="http://schemas.microsoft.com/office/drawing/2017/decorative" val="1"/>
              </a:ext>
            </a:extLst>
          </p:cNvPr>
          <p:cNvSpPr/>
          <p:nvPr/>
        </p:nvSpPr>
        <p:spPr>
          <a:xfrm>
            <a:off x="9762460" y="2665078"/>
            <a:ext cx="2623605" cy="1839279"/>
          </a:xfrm>
          <a:prstGeom prst="rect">
            <a:avLst/>
          </a:prstGeom>
          <a:noFill/>
          <a:ln w="25400" cap="sq">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9880"/>
            <a:endParaRPr lang="en-GB">
              <a:solidFill>
                <a:srgbClr val="FFFFFF"/>
              </a:solidFill>
              <a:latin typeface="Calibri" panose="020F0502020204030204"/>
            </a:endParaRPr>
          </a:p>
        </p:txBody>
      </p:sp>
      <p:sp>
        <p:nvSpPr>
          <p:cNvPr id="15" name="Rectangle 14">
            <a:extLst>
              <a:ext uri="{FF2B5EF4-FFF2-40B4-BE49-F238E27FC236}">
                <a16:creationId xmlns:a16="http://schemas.microsoft.com/office/drawing/2014/main" id="{1F5A6A4F-7D46-97C5-FA07-2E7D8C1A5E6D}"/>
              </a:ext>
              <a:ext uri="{C183D7F6-B498-43B3-948B-1728B52AA6E4}">
                <adec:decorative xmlns:adec="http://schemas.microsoft.com/office/drawing/2017/decorative" val="1"/>
              </a:ext>
            </a:extLst>
          </p:cNvPr>
          <p:cNvSpPr/>
          <p:nvPr/>
        </p:nvSpPr>
        <p:spPr>
          <a:xfrm>
            <a:off x="3344548" y="2668841"/>
            <a:ext cx="2623605" cy="1835516"/>
          </a:xfrm>
          <a:prstGeom prst="rect">
            <a:avLst/>
          </a:prstGeom>
          <a:noFill/>
          <a:ln w="25400" cap="sq">
            <a:solidFill>
              <a:srgbClr val="57B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9880"/>
            <a:endParaRPr lang="en-GB">
              <a:solidFill>
                <a:srgbClr val="FFFFFF"/>
              </a:solidFill>
              <a:latin typeface="Calibri" panose="020F0502020204030204"/>
            </a:endParaRPr>
          </a:p>
        </p:txBody>
      </p:sp>
      <p:sp>
        <p:nvSpPr>
          <p:cNvPr id="22" name="Arrow: Chevron 33">
            <a:extLst>
              <a:ext uri="{FF2B5EF4-FFF2-40B4-BE49-F238E27FC236}">
                <a16:creationId xmlns:a16="http://schemas.microsoft.com/office/drawing/2014/main" id="{D61E5BC2-CA3E-1920-9BCF-A83903C46DF5}"/>
              </a:ext>
              <a:ext uri="{C183D7F6-B498-43B3-948B-1728B52AA6E4}">
                <adec:decorative xmlns:adec="http://schemas.microsoft.com/office/drawing/2017/decorative" val="1"/>
              </a:ext>
            </a:extLst>
          </p:cNvPr>
          <p:cNvSpPr/>
          <p:nvPr/>
        </p:nvSpPr>
        <p:spPr>
          <a:xfrm>
            <a:off x="6115256" y="3331749"/>
            <a:ext cx="293215" cy="513420"/>
          </a:xfrm>
          <a:prstGeom prst="chevron">
            <a:avLst/>
          </a:prstGeom>
          <a:solidFill>
            <a:srgbClr val="13243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39880"/>
            <a:endParaRPr lang="en-GB">
              <a:solidFill>
                <a:srgbClr val="132433"/>
              </a:solidFill>
              <a:latin typeface="Calibri" panose="020F0502020204030204"/>
            </a:endParaRPr>
          </a:p>
        </p:txBody>
      </p:sp>
      <p:sp>
        <p:nvSpPr>
          <p:cNvPr id="25" name="Arrow: Chevron 33">
            <a:extLst>
              <a:ext uri="{FF2B5EF4-FFF2-40B4-BE49-F238E27FC236}">
                <a16:creationId xmlns:a16="http://schemas.microsoft.com/office/drawing/2014/main" id="{D68B96D7-D246-E6C7-1124-DFFEB3B64E8A}"/>
              </a:ext>
              <a:ext uri="{C183D7F6-B498-43B3-948B-1728B52AA6E4}">
                <adec:decorative xmlns:adec="http://schemas.microsoft.com/office/drawing/2017/decorative" val="1"/>
              </a:ext>
            </a:extLst>
          </p:cNvPr>
          <p:cNvSpPr/>
          <p:nvPr/>
        </p:nvSpPr>
        <p:spPr>
          <a:xfrm>
            <a:off x="9372425" y="3331749"/>
            <a:ext cx="293215" cy="513420"/>
          </a:xfrm>
          <a:prstGeom prst="chevron">
            <a:avLst/>
          </a:prstGeom>
          <a:solidFill>
            <a:srgbClr val="13243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39880"/>
            <a:endParaRPr lang="en-GB">
              <a:solidFill>
                <a:srgbClr val="132433"/>
              </a:solidFill>
              <a:latin typeface="Calibri" panose="020F0502020204030204"/>
            </a:endParaRPr>
          </a:p>
        </p:txBody>
      </p:sp>
      <p:sp>
        <p:nvSpPr>
          <p:cNvPr id="10" name="TextBox 9">
            <a:extLst>
              <a:ext uri="{FF2B5EF4-FFF2-40B4-BE49-F238E27FC236}">
                <a16:creationId xmlns:a16="http://schemas.microsoft.com/office/drawing/2014/main" id="{0AF0E90A-1BAC-2240-390A-DEFBBCE59A4A}"/>
              </a:ext>
            </a:extLst>
          </p:cNvPr>
          <p:cNvSpPr txBox="1"/>
          <p:nvPr/>
        </p:nvSpPr>
        <p:spPr>
          <a:xfrm>
            <a:off x="9757767" y="4750011"/>
            <a:ext cx="2623605" cy="1077218"/>
          </a:xfrm>
          <a:prstGeom prst="rect">
            <a:avLst/>
          </a:prstGeom>
          <a:noFill/>
        </p:spPr>
        <p:txBody>
          <a:bodyPr wrap="square" rtlCol="0">
            <a:spAutoFit/>
          </a:bodyPr>
          <a:lstStyle/>
          <a:p>
            <a:pPr algn="ctr" defTabSz="639880"/>
            <a:r>
              <a:rPr lang="en-GB" sz="1600">
                <a:solidFill>
                  <a:srgbClr val="132433"/>
                </a:solidFill>
                <a:latin typeface="Roboto" panose="02000000000000000000" pitchFamily="2" charset="0"/>
                <a:ea typeface="Roboto" panose="02000000000000000000" pitchFamily="2" charset="0"/>
                <a:cs typeface="Roboto" panose="02000000000000000000" pitchFamily="2" charset="0"/>
              </a:rPr>
              <a:t>If this matches an employer’s search criteria, then you are invited to apply.</a:t>
            </a:r>
          </a:p>
        </p:txBody>
      </p:sp>
      <p:sp>
        <p:nvSpPr>
          <p:cNvPr id="20" name="TextBox 19">
            <a:extLst>
              <a:ext uri="{FF2B5EF4-FFF2-40B4-BE49-F238E27FC236}">
                <a16:creationId xmlns:a16="http://schemas.microsoft.com/office/drawing/2014/main" id="{0DD0D1C2-96D7-615E-FE04-025327CB7D85}"/>
              </a:ext>
            </a:extLst>
          </p:cNvPr>
          <p:cNvSpPr txBox="1"/>
          <p:nvPr/>
        </p:nvSpPr>
        <p:spPr>
          <a:xfrm>
            <a:off x="9749302" y="2206274"/>
            <a:ext cx="2636760" cy="338554"/>
          </a:xfrm>
          <a:prstGeom prst="rect">
            <a:avLst/>
          </a:prstGeom>
          <a:solidFill>
            <a:srgbClr val="00AEEF">
              <a:alpha val="35191"/>
            </a:srgbClr>
          </a:solidFill>
          <a:ln w="25400">
            <a:solidFill>
              <a:srgbClr val="00AEEF"/>
            </a:solidFill>
            <a:miter lim="800000"/>
          </a:ln>
        </p:spPr>
        <p:txBody>
          <a:bodyPr wrap="square" rtlCol="0">
            <a:spAutoFit/>
          </a:bodyPr>
          <a:lstStyle/>
          <a:p>
            <a:pPr algn="ctr" defTabSz="639880"/>
            <a:r>
              <a:rPr lang="en-GB" sz="1600" b="1">
                <a:solidFill>
                  <a:srgbClr val="132433"/>
                </a:solidFill>
                <a:latin typeface="Roboto" panose="02000000000000000000" pitchFamily="2" charset="0"/>
                <a:ea typeface="Roboto" panose="02000000000000000000" pitchFamily="2" charset="0"/>
                <a:cs typeface="Roboto" panose="02000000000000000000" pitchFamily="2" charset="0"/>
              </a:rPr>
              <a:t>Matching</a:t>
            </a:r>
          </a:p>
        </p:txBody>
      </p:sp>
      <p:sp>
        <p:nvSpPr>
          <p:cNvPr id="8" name="TextBox 7">
            <a:extLst>
              <a:ext uri="{FF2B5EF4-FFF2-40B4-BE49-F238E27FC236}">
                <a16:creationId xmlns:a16="http://schemas.microsoft.com/office/drawing/2014/main" id="{69FEBDF6-64F4-C776-2F78-653857A48CAC}"/>
              </a:ext>
            </a:extLst>
          </p:cNvPr>
          <p:cNvSpPr txBox="1"/>
          <p:nvPr/>
        </p:nvSpPr>
        <p:spPr>
          <a:xfrm>
            <a:off x="6514018" y="4750738"/>
            <a:ext cx="2693195" cy="1077218"/>
          </a:xfrm>
          <a:prstGeom prst="rect">
            <a:avLst/>
          </a:prstGeom>
          <a:noFill/>
        </p:spPr>
        <p:txBody>
          <a:bodyPr wrap="square" rtlCol="0">
            <a:spAutoFit/>
          </a:bodyPr>
          <a:lstStyle/>
          <a:p>
            <a:pPr algn="ctr" defTabSz="639880"/>
            <a:r>
              <a:rPr lang="en-GB" sz="1600">
                <a:solidFill>
                  <a:srgbClr val="132433"/>
                </a:solidFill>
                <a:latin typeface="Roboto" panose="02000000000000000000" pitchFamily="2" charset="0"/>
                <a:ea typeface="Roboto" panose="02000000000000000000" pitchFamily="2" charset="0"/>
                <a:cs typeface="Roboto" panose="02000000000000000000" pitchFamily="2" charset="0"/>
              </a:rPr>
              <a:t>You enter information on your preferences such as location and area of interest.</a:t>
            </a:r>
          </a:p>
        </p:txBody>
      </p:sp>
      <p:sp>
        <p:nvSpPr>
          <p:cNvPr id="19" name="TextBox 18">
            <a:extLst>
              <a:ext uri="{FF2B5EF4-FFF2-40B4-BE49-F238E27FC236}">
                <a16:creationId xmlns:a16="http://schemas.microsoft.com/office/drawing/2014/main" id="{0AE9B9F1-78A2-5F38-9851-03B8C466F6CA}"/>
              </a:ext>
            </a:extLst>
          </p:cNvPr>
          <p:cNvSpPr txBox="1"/>
          <p:nvPr/>
        </p:nvSpPr>
        <p:spPr>
          <a:xfrm>
            <a:off x="6518708" y="2207558"/>
            <a:ext cx="2706614" cy="338554"/>
          </a:xfrm>
          <a:prstGeom prst="rect">
            <a:avLst/>
          </a:prstGeom>
          <a:solidFill>
            <a:srgbClr val="F37561">
              <a:alpha val="35191"/>
            </a:srgbClr>
          </a:solidFill>
          <a:ln w="25400">
            <a:solidFill>
              <a:srgbClr val="F37561"/>
            </a:solidFill>
            <a:miter lim="800000"/>
          </a:ln>
        </p:spPr>
        <p:txBody>
          <a:bodyPr wrap="square" rtlCol="0">
            <a:spAutoFit/>
          </a:bodyPr>
          <a:lstStyle/>
          <a:p>
            <a:pPr algn="ctr" defTabSz="639880"/>
            <a:r>
              <a:rPr lang="en-GB" sz="1600" b="1">
                <a:solidFill>
                  <a:srgbClr val="132433"/>
                </a:solidFill>
                <a:latin typeface="Roboto" panose="02000000000000000000" pitchFamily="2" charset="0"/>
                <a:ea typeface="Roboto" panose="02000000000000000000" pitchFamily="2" charset="0"/>
                <a:cs typeface="Roboto" panose="02000000000000000000" pitchFamily="2" charset="0"/>
              </a:rPr>
              <a:t>Data Entry</a:t>
            </a:r>
          </a:p>
        </p:txBody>
      </p:sp>
      <p:sp>
        <p:nvSpPr>
          <p:cNvPr id="16" name="TextBox 15">
            <a:extLst>
              <a:ext uri="{FF2B5EF4-FFF2-40B4-BE49-F238E27FC236}">
                <a16:creationId xmlns:a16="http://schemas.microsoft.com/office/drawing/2014/main" id="{DEF546A9-9805-A14E-6534-570F5B61F2BE}"/>
              </a:ext>
            </a:extLst>
          </p:cNvPr>
          <p:cNvSpPr txBox="1"/>
          <p:nvPr/>
        </p:nvSpPr>
        <p:spPr>
          <a:xfrm>
            <a:off x="3339856" y="4750011"/>
            <a:ext cx="2623605" cy="830997"/>
          </a:xfrm>
          <a:prstGeom prst="rect">
            <a:avLst/>
          </a:prstGeom>
          <a:noFill/>
        </p:spPr>
        <p:txBody>
          <a:bodyPr wrap="square" rtlCol="0">
            <a:spAutoFit/>
          </a:bodyPr>
          <a:lstStyle/>
          <a:p>
            <a:pPr algn="ctr" defTabSz="639880"/>
            <a:r>
              <a:rPr lang="en-GB" sz="1600">
                <a:solidFill>
                  <a:srgbClr val="132433"/>
                </a:solidFill>
                <a:latin typeface="Roboto" panose="02000000000000000000" pitchFamily="2" charset="0"/>
                <a:ea typeface="Roboto" panose="02000000000000000000" pitchFamily="2" charset="0"/>
                <a:cs typeface="Roboto" panose="02000000000000000000" pitchFamily="2" charset="0"/>
              </a:rPr>
              <a:t>You register for Smart Alerts in your Hub account.</a:t>
            </a:r>
          </a:p>
        </p:txBody>
      </p:sp>
      <p:sp>
        <p:nvSpPr>
          <p:cNvPr id="18" name="TextBox 17">
            <a:extLst>
              <a:ext uri="{FF2B5EF4-FFF2-40B4-BE49-F238E27FC236}">
                <a16:creationId xmlns:a16="http://schemas.microsoft.com/office/drawing/2014/main" id="{852D3D69-15D0-E837-D609-CEA0AF8698CD}"/>
              </a:ext>
            </a:extLst>
          </p:cNvPr>
          <p:cNvSpPr txBox="1"/>
          <p:nvPr/>
        </p:nvSpPr>
        <p:spPr>
          <a:xfrm>
            <a:off x="3325875" y="2207558"/>
            <a:ext cx="2668852" cy="338554"/>
          </a:xfrm>
          <a:prstGeom prst="rect">
            <a:avLst/>
          </a:prstGeom>
          <a:solidFill>
            <a:srgbClr val="57BF93">
              <a:alpha val="35191"/>
            </a:srgbClr>
          </a:solidFill>
          <a:ln w="25400">
            <a:solidFill>
              <a:srgbClr val="57BF93"/>
            </a:solidFill>
            <a:miter lim="800000"/>
          </a:ln>
        </p:spPr>
        <p:txBody>
          <a:bodyPr wrap="square" rtlCol="0">
            <a:spAutoFit/>
          </a:bodyPr>
          <a:lstStyle/>
          <a:p>
            <a:pPr algn="ctr" defTabSz="639880"/>
            <a:r>
              <a:rPr lang="en-GB" sz="1600" b="1">
                <a:solidFill>
                  <a:srgbClr val="132433"/>
                </a:solidFill>
                <a:latin typeface="Roboto" panose="02000000000000000000" pitchFamily="2" charset="0"/>
                <a:ea typeface="Roboto" panose="02000000000000000000" pitchFamily="2" charset="0"/>
                <a:cs typeface="Roboto" panose="02000000000000000000" pitchFamily="2" charset="0"/>
              </a:rPr>
              <a:t>Smart Alert Sign Up</a:t>
            </a:r>
          </a:p>
        </p:txBody>
      </p:sp>
      <p:sp>
        <p:nvSpPr>
          <p:cNvPr id="2" name="Title 1">
            <a:extLst>
              <a:ext uri="{FF2B5EF4-FFF2-40B4-BE49-F238E27FC236}">
                <a16:creationId xmlns:a16="http://schemas.microsoft.com/office/drawing/2014/main" id="{C75F9B6C-DE82-4567-0D69-1A56F8768CA1}"/>
              </a:ext>
            </a:extLst>
          </p:cNvPr>
          <p:cNvSpPr>
            <a:spLocks noGrp="1"/>
          </p:cNvSpPr>
          <p:nvPr>
            <p:ph type="title"/>
          </p:nvPr>
        </p:nvSpPr>
        <p:spPr/>
        <p:txBody>
          <a:bodyPr/>
          <a:lstStyle/>
          <a:p>
            <a:r>
              <a:rPr lang="en-GB"/>
              <a:t>Smart Alerts</a:t>
            </a:r>
          </a:p>
        </p:txBody>
      </p:sp>
      <p:sp>
        <p:nvSpPr>
          <p:cNvPr id="6" name="Content Placeholder 1">
            <a:extLst>
              <a:ext uri="{FF2B5EF4-FFF2-40B4-BE49-F238E27FC236}">
                <a16:creationId xmlns:a16="http://schemas.microsoft.com/office/drawing/2014/main" id="{57204707-280A-3FB0-58FA-AB39286C3892}"/>
              </a:ext>
            </a:extLst>
          </p:cNvPr>
          <p:cNvSpPr>
            <a:spLocks noGrp="1"/>
          </p:cNvSpPr>
          <p:nvPr>
            <p:ph idx="1"/>
          </p:nvPr>
        </p:nvSpPr>
        <p:spPr>
          <a:xfrm>
            <a:off x="326845" y="2082698"/>
            <a:ext cx="2873257" cy="3601141"/>
          </a:xfrm>
        </p:spPr>
        <p:txBody>
          <a:bodyPr/>
          <a:lstStyle/>
          <a:p>
            <a:pPr marL="0" indent="0">
              <a:buNone/>
            </a:pPr>
            <a:r>
              <a:rPr lang="en-GB" sz="2100"/>
              <a:t>Smart alerts are a new matching service offered by UCAS.</a:t>
            </a:r>
          </a:p>
          <a:p>
            <a:pPr marL="0" indent="0">
              <a:buNone/>
            </a:pPr>
            <a:r>
              <a:rPr lang="en-GB" sz="2100"/>
              <a:t>The service enables participants to be matched to regional vacancies.</a:t>
            </a:r>
          </a:p>
        </p:txBody>
      </p:sp>
      <p:pic>
        <p:nvPicPr>
          <p:cNvPr id="14" name="Graphic 13" descr="Alarm Ringing with solid fill">
            <a:extLst>
              <a:ext uri="{FF2B5EF4-FFF2-40B4-BE49-F238E27FC236}">
                <a16:creationId xmlns:a16="http://schemas.microsoft.com/office/drawing/2014/main" id="{315B4EAC-B697-E9D0-77A1-C108E06C5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87270" y="2744787"/>
            <a:ext cx="1560825" cy="1560825"/>
          </a:xfrm>
          <a:prstGeom prst="rect">
            <a:avLst/>
          </a:prstGeom>
        </p:spPr>
      </p:pic>
      <p:pic>
        <p:nvPicPr>
          <p:cNvPr id="24" name="Graphic 23" descr="Keyboard with solid fill">
            <a:extLst>
              <a:ext uri="{FF2B5EF4-FFF2-40B4-BE49-F238E27FC236}">
                <a16:creationId xmlns:a16="http://schemas.microsoft.com/office/drawing/2014/main" id="{16E7EC27-6FDF-5AEB-A138-648200EE46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50989" y="2797091"/>
            <a:ext cx="1455470" cy="1455470"/>
          </a:xfrm>
          <a:prstGeom prst="rect">
            <a:avLst/>
          </a:prstGeom>
        </p:spPr>
      </p:pic>
      <p:pic>
        <p:nvPicPr>
          <p:cNvPr id="27" name="Graphic 26" descr="Laptop with solid fill">
            <a:extLst>
              <a:ext uri="{FF2B5EF4-FFF2-40B4-BE49-F238E27FC236}">
                <a16:creationId xmlns:a16="http://schemas.microsoft.com/office/drawing/2014/main" id="{F676A63C-1E41-0721-428E-872981DD42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65862" y="2730067"/>
            <a:ext cx="1589519" cy="1589519"/>
          </a:xfrm>
          <a:prstGeom prst="rect">
            <a:avLst/>
          </a:prstGeom>
        </p:spPr>
      </p:pic>
    </p:spTree>
    <p:extLst>
      <p:ext uri="{BB962C8B-B14F-4D97-AF65-F5344CB8AC3E}">
        <p14:creationId xmlns:p14="http://schemas.microsoft.com/office/powerpoint/2010/main" val="2564842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17F3-BB4C-A11F-FE97-C1C5E38ADE31}"/>
              </a:ext>
            </a:extLst>
          </p:cNvPr>
          <p:cNvSpPr>
            <a:spLocks noGrp="1"/>
          </p:cNvSpPr>
          <p:nvPr>
            <p:ph type="title"/>
          </p:nvPr>
        </p:nvSpPr>
        <p:spPr>
          <a:xfrm>
            <a:off x="510143" y="618092"/>
            <a:ext cx="11519217" cy="1393388"/>
          </a:xfrm>
        </p:spPr>
        <p:txBody>
          <a:bodyPr/>
          <a:lstStyle/>
          <a:p>
            <a:r>
              <a:rPr lang="en-GB"/>
              <a:t>Discover</a:t>
            </a:r>
            <a:br>
              <a:rPr lang="en-GB"/>
            </a:br>
            <a:r>
              <a:rPr lang="en-GB"/>
              <a:t>Decide</a:t>
            </a:r>
            <a:br>
              <a:rPr lang="en-GB"/>
            </a:br>
            <a:r>
              <a:rPr lang="en-GB"/>
              <a:t>Apply</a:t>
            </a:r>
          </a:p>
        </p:txBody>
      </p:sp>
      <p:pic>
        <p:nvPicPr>
          <p:cNvPr id="6" name="Picture 5" descr="A person in a pink head scarf smiling&#10;&#10;Description automatically generated">
            <a:extLst>
              <a:ext uri="{FF2B5EF4-FFF2-40B4-BE49-F238E27FC236}">
                <a16:creationId xmlns:a16="http://schemas.microsoft.com/office/drawing/2014/main" id="{8DC21829-6382-B937-62CA-7A34942BF4FD}"/>
              </a:ext>
            </a:extLst>
          </p:cNvPr>
          <p:cNvPicPr>
            <a:picLocks noChangeAspect="1"/>
          </p:cNvPicPr>
          <p:nvPr/>
        </p:nvPicPr>
        <p:blipFill>
          <a:blip r:embed="rId3"/>
          <a:stretch>
            <a:fillRect/>
          </a:stretch>
        </p:blipFill>
        <p:spPr>
          <a:xfrm>
            <a:off x="7570758" y="3234953"/>
            <a:ext cx="2740492" cy="2217782"/>
          </a:xfrm>
          <a:prstGeom prst="rect">
            <a:avLst/>
          </a:prstGeom>
          <a:ln>
            <a:solidFill>
              <a:schemeClr val="tx1"/>
            </a:solidFill>
          </a:ln>
        </p:spPr>
      </p:pic>
      <p:pic>
        <p:nvPicPr>
          <p:cNvPr id="12" name="Picture 11" descr="A collage of people with different facial expressions&#10;&#10;Description automatically generated">
            <a:extLst>
              <a:ext uri="{FF2B5EF4-FFF2-40B4-BE49-F238E27FC236}">
                <a16:creationId xmlns:a16="http://schemas.microsoft.com/office/drawing/2014/main" id="{713B69E8-4390-D766-2EDB-A98FA4718DF9}"/>
              </a:ext>
            </a:extLst>
          </p:cNvPr>
          <p:cNvPicPr>
            <a:picLocks noChangeAspect="1"/>
          </p:cNvPicPr>
          <p:nvPr/>
        </p:nvPicPr>
        <p:blipFill>
          <a:blip r:embed="rId4"/>
          <a:stretch>
            <a:fillRect/>
          </a:stretch>
        </p:blipFill>
        <p:spPr>
          <a:xfrm>
            <a:off x="510143" y="3230307"/>
            <a:ext cx="2778664" cy="2206137"/>
          </a:xfrm>
          <a:prstGeom prst="rect">
            <a:avLst/>
          </a:prstGeom>
          <a:ln>
            <a:solidFill>
              <a:schemeClr val="tx1"/>
            </a:solidFill>
          </a:ln>
        </p:spPr>
      </p:pic>
      <p:pic>
        <p:nvPicPr>
          <p:cNvPr id="5" name="Picture 4">
            <a:extLst>
              <a:ext uri="{FF2B5EF4-FFF2-40B4-BE49-F238E27FC236}">
                <a16:creationId xmlns:a16="http://schemas.microsoft.com/office/drawing/2014/main" id="{0E300B30-026B-89D8-B430-E2A85E1F760F}"/>
              </a:ext>
            </a:extLst>
          </p:cNvPr>
          <p:cNvPicPr>
            <a:picLocks noChangeAspect="1"/>
          </p:cNvPicPr>
          <p:nvPr/>
        </p:nvPicPr>
        <p:blipFill>
          <a:blip r:embed="rId5"/>
          <a:stretch>
            <a:fillRect/>
          </a:stretch>
        </p:blipFill>
        <p:spPr>
          <a:xfrm>
            <a:off x="3493680" y="3230307"/>
            <a:ext cx="3872205" cy="2222428"/>
          </a:xfrm>
          <a:prstGeom prst="rect">
            <a:avLst/>
          </a:prstGeom>
        </p:spPr>
      </p:pic>
      <p:pic>
        <p:nvPicPr>
          <p:cNvPr id="9" name="Picture 8">
            <a:hlinkClick r:id="rId6"/>
            <a:extLst>
              <a:ext uri="{FF2B5EF4-FFF2-40B4-BE49-F238E27FC236}">
                <a16:creationId xmlns:a16="http://schemas.microsoft.com/office/drawing/2014/main" id="{3A74E095-2A56-7C12-E893-B42E3DF9CF85}"/>
              </a:ext>
            </a:extLst>
          </p:cNvPr>
          <p:cNvPicPr>
            <a:picLocks noChangeAspect="1"/>
          </p:cNvPicPr>
          <p:nvPr/>
        </p:nvPicPr>
        <p:blipFill>
          <a:blip r:embed="rId7"/>
          <a:stretch>
            <a:fillRect/>
          </a:stretch>
        </p:blipFill>
        <p:spPr>
          <a:xfrm>
            <a:off x="8074849" y="618092"/>
            <a:ext cx="4082939" cy="2310770"/>
          </a:xfrm>
          <a:prstGeom prst="rect">
            <a:avLst/>
          </a:prstGeom>
        </p:spPr>
      </p:pic>
      <p:pic>
        <p:nvPicPr>
          <p:cNvPr id="11" name="Picture 10">
            <a:extLst>
              <a:ext uri="{FF2B5EF4-FFF2-40B4-BE49-F238E27FC236}">
                <a16:creationId xmlns:a16="http://schemas.microsoft.com/office/drawing/2014/main" id="{F51A4A80-0A24-AE56-41F7-33DB3957740E}"/>
              </a:ext>
            </a:extLst>
          </p:cNvPr>
          <p:cNvPicPr>
            <a:picLocks noChangeAspect="1"/>
          </p:cNvPicPr>
          <p:nvPr/>
        </p:nvPicPr>
        <p:blipFill>
          <a:blip r:embed="rId8"/>
          <a:stretch>
            <a:fillRect/>
          </a:stretch>
        </p:blipFill>
        <p:spPr>
          <a:xfrm>
            <a:off x="3564016" y="618092"/>
            <a:ext cx="2643325" cy="2318447"/>
          </a:xfrm>
          <a:prstGeom prst="rect">
            <a:avLst/>
          </a:prstGeom>
        </p:spPr>
      </p:pic>
      <p:pic>
        <p:nvPicPr>
          <p:cNvPr id="15" name="Picture 14">
            <a:extLst>
              <a:ext uri="{FF2B5EF4-FFF2-40B4-BE49-F238E27FC236}">
                <a16:creationId xmlns:a16="http://schemas.microsoft.com/office/drawing/2014/main" id="{9F2BE2A1-D7A2-3442-2BCC-B6403BB3D3D6}"/>
              </a:ext>
            </a:extLst>
          </p:cNvPr>
          <p:cNvPicPr>
            <a:picLocks noChangeAspect="1"/>
          </p:cNvPicPr>
          <p:nvPr/>
        </p:nvPicPr>
        <p:blipFill>
          <a:blip r:embed="rId9"/>
          <a:stretch>
            <a:fillRect/>
          </a:stretch>
        </p:blipFill>
        <p:spPr>
          <a:xfrm>
            <a:off x="6430726" y="626974"/>
            <a:ext cx="1420737" cy="2310770"/>
          </a:xfrm>
          <a:prstGeom prst="rect">
            <a:avLst/>
          </a:prstGeom>
          <a:ln>
            <a:solidFill>
              <a:schemeClr val="tx1"/>
            </a:solidFill>
          </a:ln>
        </p:spPr>
      </p:pic>
      <p:pic>
        <p:nvPicPr>
          <p:cNvPr id="17" name="Picture 16">
            <a:extLst>
              <a:ext uri="{FF2B5EF4-FFF2-40B4-BE49-F238E27FC236}">
                <a16:creationId xmlns:a16="http://schemas.microsoft.com/office/drawing/2014/main" id="{D61374B6-EA0B-7F85-9E53-F072F1BB7D01}"/>
              </a:ext>
            </a:extLst>
          </p:cNvPr>
          <p:cNvPicPr>
            <a:picLocks noChangeAspect="1"/>
          </p:cNvPicPr>
          <p:nvPr/>
        </p:nvPicPr>
        <p:blipFill>
          <a:blip r:embed="rId10"/>
          <a:stretch>
            <a:fillRect/>
          </a:stretch>
        </p:blipFill>
        <p:spPr>
          <a:xfrm>
            <a:off x="10516123" y="3238395"/>
            <a:ext cx="1641665" cy="2209694"/>
          </a:xfrm>
          <a:prstGeom prst="rect">
            <a:avLst/>
          </a:prstGeom>
          <a:ln>
            <a:solidFill>
              <a:schemeClr val="tx1"/>
            </a:solidFill>
          </a:ln>
        </p:spPr>
      </p:pic>
    </p:spTree>
    <p:extLst>
      <p:ext uri="{BB962C8B-B14F-4D97-AF65-F5344CB8AC3E}">
        <p14:creationId xmlns:p14="http://schemas.microsoft.com/office/powerpoint/2010/main" val="2395374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phone&#10;&#10;Description automatically generated">
            <a:extLst>
              <a:ext uri="{FF2B5EF4-FFF2-40B4-BE49-F238E27FC236}">
                <a16:creationId xmlns:a16="http://schemas.microsoft.com/office/drawing/2014/main" id="{5FAFB920-37C1-4F16-1907-887A5EF08B9B}"/>
              </a:ext>
            </a:extLst>
          </p:cNvPr>
          <p:cNvPicPr>
            <a:picLocks noChangeAspect="1"/>
          </p:cNvPicPr>
          <p:nvPr/>
        </p:nvPicPr>
        <p:blipFill rotWithShape="1">
          <a:blip r:embed="rId3">
            <a:extLst>
              <a:ext uri="{28A0092B-C50C-407E-A947-70E740481C1C}">
                <a14:useLocalDpi xmlns:a14="http://schemas.microsoft.com/office/drawing/2010/main" val="0"/>
              </a:ext>
            </a:extLst>
          </a:blip>
          <a:srcRect l="17215" t="4223" r="5917" b="54383"/>
          <a:stretch/>
        </p:blipFill>
        <p:spPr>
          <a:xfrm>
            <a:off x="7618353" y="1439861"/>
            <a:ext cx="3492023" cy="2980121"/>
          </a:xfrm>
          <a:prstGeom prst="rect">
            <a:avLst/>
          </a:prstGeom>
        </p:spPr>
      </p:pic>
      <p:sp>
        <p:nvSpPr>
          <p:cNvPr id="5" name="TextBox 4">
            <a:extLst>
              <a:ext uri="{FF2B5EF4-FFF2-40B4-BE49-F238E27FC236}">
                <a16:creationId xmlns:a16="http://schemas.microsoft.com/office/drawing/2014/main" id="{5F811AC5-9122-E89A-8A45-C88BFAFC02BF}"/>
              </a:ext>
            </a:extLst>
          </p:cNvPr>
          <p:cNvSpPr txBox="1"/>
          <p:nvPr/>
        </p:nvSpPr>
        <p:spPr>
          <a:xfrm>
            <a:off x="343383" y="2827747"/>
            <a:ext cx="6791428" cy="2910027"/>
          </a:xfrm>
          <a:prstGeom prst="rect">
            <a:avLst/>
          </a:prstGeom>
          <a:noFill/>
        </p:spPr>
        <p:txBody>
          <a:bodyPr wrap="square" rtlCol="0">
            <a:spAutoFit/>
          </a:bodyPr>
          <a:lstStyle/>
          <a:p>
            <a:r>
              <a:rPr lang="en-GB" sz="2000">
                <a:latin typeface="Roboto Light" panose="02000000000000000000" pitchFamily="2" charset="0"/>
                <a:ea typeface="Roboto Light" panose="02000000000000000000" pitchFamily="2" charset="0"/>
                <a:cs typeface="Roboto Light" panose="02000000000000000000" pitchFamily="2" charset="0"/>
              </a:rPr>
              <a:t>The UCAS widget is hosted on our school’s *website or *Virtual Learning Environment (VLE) to link you to relevant pages on ucas.com.</a:t>
            </a:r>
          </a:p>
          <a:p>
            <a:endParaRPr lang="en-GB" sz="2000">
              <a:latin typeface="Roboto Light" panose="02000000000000000000" pitchFamily="2" charset="0"/>
              <a:ea typeface="Roboto Light" panose="02000000000000000000" pitchFamily="2" charset="0"/>
              <a:cs typeface="Roboto Light" panose="02000000000000000000" pitchFamily="2" charset="0"/>
            </a:endParaRPr>
          </a:p>
          <a:p>
            <a:r>
              <a:rPr lang="en-GB" sz="2000">
                <a:latin typeface="Roboto Light" panose="02000000000000000000" pitchFamily="2" charset="0"/>
                <a:ea typeface="Roboto Light" panose="02000000000000000000" pitchFamily="2" charset="0"/>
                <a:cs typeface="Roboto Light" panose="02000000000000000000" pitchFamily="2" charset="0"/>
              </a:rPr>
              <a:t>From starting research to comparing different pathways the widget enables the user to go direct to relevant pages for help and guidance including help pages designed for parents and guardians.</a:t>
            </a:r>
          </a:p>
          <a:p>
            <a:endParaRPr lang="en-GB" sz="2310">
              <a:latin typeface="Roboto Light" panose="02000000000000000000" pitchFamily="2" charset="0"/>
              <a:ea typeface="Roboto Light" panose="02000000000000000000" pitchFamily="2" charset="0"/>
              <a:cs typeface="Roboto Light" panose="02000000000000000000" pitchFamily="2" charset="0"/>
            </a:endParaRPr>
          </a:p>
        </p:txBody>
      </p:sp>
      <p:pic>
        <p:nvPicPr>
          <p:cNvPr id="6" name="Picture 5" descr="A screenshot of a menu&#10;&#10;Description automatically generated">
            <a:extLst>
              <a:ext uri="{FF2B5EF4-FFF2-40B4-BE49-F238E27FC236}">
                <a16:creationId xmlns:a16="http://schemas.microsoft.com/office/drawing/2014/main" id="{44276C07-D603-C8F8-EEE3-822FA277D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620" y="3264989"/>
            <a:ext cx="2956900" cy="2494462"/>
          </a:xfrm>
          <a:prstGeom prst="rect">
            <a:avLst/>
          </a:prstGeom>
        </p:spPr>
      </p:pic>
      <p:sp>
        <p:nvSpPr>
          <p:cNvPr id="7" name="Title 1">
            <a:extLst>
              <a:ext uri="{FF2B5EF4-FFF2-40B4-BE49-F238E27FC236}">
                <a16:creationId xmlns:a16="http://schemas.microsoft.com/office/drawing/2014/main" id="{E065DD30-5BD1-C4EE-3045-41E36F1FDFD0}"/>
              </a:ext>
            </a:extLst>
          </p:cNvPr>
          <p:cNvSpPr txBox="1">
            <a:spLocks/>
          </p:cNvSpPr>
          <p:nvPr/>
        </p:nvSpPr>
        <p:spPr>
          <a:xfrm>
            <a:off x="384441" y="794313"/>
            <a:ext cx="6709312" cy="565716"/>
          </a:xfrm>
          <a:prstGeom prst="rect">
            <a:avLst/>
          </a:prstGeom>
        </p:spPr>
        <p:txBody>
          <a:bodyPr/>
          <a:lstStyle>
            <a:lvl1pPr algn="l" defTabSz="914222" rtl="0" eaLnBrk="1" latinLnBrk="0" hangingPunct="1">
              <a:lnSpc>
                <a:spcPct val="90000"/>
              </a:lnSpc>
              <a:spcBef>
                <a:spcPct val="0"/>
              </a:spcBef>
              <a:buNone/>
              <a:defRPr sz="5332" b="0" i="0" kern="1200" spc="-200">
                <a:solidFill>
                  <a:srgbClr val="132433"/>
                </a:solidFill>
                <a:latin typeface="Oswald Medium" pitchFamily="2" charset="77"/>
                <a:ea typeface="Roboto" panose="02000000000000000000" pitchFamily="2" charset="0"/>
                <a:cs typeface="Roboto" panose="02000000000000000000" pitchFamily="2" charset="0"/>
              </a:defRPr>
            </a:lvl1pPr>
          </a:lstStyle>
          <a:p>
            <a:r>
              <a:rPr lang="en-GB" sz="5400">
                <a:solidFill>
                  <a:schemeClr val="tx1"/>
                </a:solidFill>
                <a:latin typeface="Oswald Medium" panose="00000600000000000000" pitchFamily="2" charset="0"/>
              </a:rPr>
              <a:t>Look out for the </a:t>
            </a:r>
          </a:p>
          <a:p>
            <a:r>
              <a:rPr lang="en-GB" sz="5400">
                <a:solidFill>
                  <a:schemeClr val="tx1"/>
                </a:solidFill>
                <a:latin typeface="Oswald Medium" panose="00000600000000000000" pitchFamily="2" charset="0"/>
              </a:rPr>
              <a:t>UCAS Widget</a:t>
            </a:r>
          </a:p>
        </p:txBody>
      </p:sp>
    </p:spTree>
    <p:extLst>
      <p:ext uri="{BB962C8B-B14F-4D97-AF65-F5344CB8AC3E}">
        <p14:creationId xmlns:p14="http://schemas.microsoft.com/office/powerpoint/2010/main" val="3483538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table with a computer&#10;&#10;Description automatically generated">
            <a:extLst>
              <a:ext uri="{FF2B5EF4-FFF2-40B4-BE49-F238E27FC236}">
                <a16:creationId xmlns:a16="http://schemas.microsoft.com/office/drawing/2014/main" id="{D246ED94-714F-4D1D-4579-B9EF2101689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733" r="17733"/>
          <a:stretch>
            <a:fillRect/>
          </a:stretch>
        </p:blipFill>
        <p:spPr>
          <a:xfrm>
            <a:off x="1412" y="2"/>
            <a:ext cx="6841561" cy="7199311"/>
          </a:xfrm>
        </p:spPr>
      </p:pic>
      <p:sp>
        <p:nvSpPr>
          <p:cNvPr id="3" name="Text Placeholder 2">
            <a:extLst>
              <a:ext uri="{FF2B5EF4-FFF2-40B4-BE49-F238E27FC236}">
                <a16:creationId xmlns:a16="http://schemas.microsoft.com/office/drawing/2014/main" id="{E9BBF4E8-38FA-DCC4-E63A-015844112AAA}"/>
              </a:ext>
            </a:extLst>
          </p:cNvPr>
          <p:cNvSpPr>
            <a:spLocks noGrp="1"/>
          </p:cNvSpPr>
          <p:nvPr>
            <p:ph type="body" sz="quarter" idx="11"/>
          </p:nvPr>
        </p:nvSpPr>
        <p:spPr>
          <a:xfrm>
            <a:off x="7166787" y="1157168"/>
            <a:ext cx="5323127" cy="4884976"/>
          </a:xfrm>
        </p:spPr>
        <p:txBody>
          <a:bodyPr/>
          <a:lstStyle/>
          <a:p>
            <a:pPr marL="0" indent="0">
              <a:buNone/>
            </a:pPr>
            <a:r>
              <a:rPr lang="en-GB" sz="5669" dirty="0">
                <a:latin typeface="Oswald Medium" panose="00000600000000000000" pitchFamily="2" charset="0"/>
                <a:ea typeface="Roboto Medium" panose="02000000000000000000" pitchFamily="2" charset="0"/>
                <a:cs typeface="Roboto Medium" panose="02000000000000000000" pitchFamily="2" charset="0"/>
              </a:rPr>
              <a:t>Contents</a:t>
            </a:r>
          </a:p>
          <a:p>
            <a:pPr marL="0" indent="0">
              <a:buNone/>
            </a:pPr>
            <a:endParaRPr lang="en-GB" sz="840" dirty="0"/>
          </a:p>
          <a:p>
            <a:pPr marL="0" indent="0">
              <a:buNone/>
            </a:pPr>
            <a:r>
              <a:rPr lang="en-GB" sz="2100" b="1" dirty="0"/>
              <a:t>Part 1: </a:t>
            </a:r>
            <a:r>
              <a:rPr lang="en-GB" sz="2100" dirty="0"/>
              <a:t>Apprenticeships overview: What apprenticeships are, their benefits, and how they work.</a:t>
            </a:r>
          </a:p>
          <a:p>
            <a:pPr marL="0" indent="0">
              <a:buNone/>
            </a:pPr>
            <a:br>
              <a:rPr lang="en-GB" sz="2100" dirty="0"/>
            </a:br>
            <a:r>
              <a:rPr lang="en-GB" sz="2100" b="1" dirty="0"/>
              <a:t>Part 2: </a:t>
            </a:r>
            <a:r>
              <a:rPr lang="en-GB" sz="2100" dirty="0"/>
              <a:t>Early Connect: The benefits of joining the pilot, why it matters, how to get involved and the support available.</a:t>
            </a:r>
          </a:p>
          <a:p>
            <a:pPr marL="0" indent="0">
              <a:buNone/>
            </a:pPr>
            <a:br>
              <a:rPr lang="en-GB" sz="2100" dirty="0"/>
            </a:br>
            <a:r>
              <a:rPr lang="en-GB" sz="2100" b="1" dirty="0"/>
              <a:t>Part 3: </a:t>
            </a:r>
            <a:r>
              <a:rPr lang="en-GB" sz="2100" dirty="0"/>
              <a:t>Resources: How UCAS can help support you.</a:t>
            </a:r>
          </a:p>
          <a:p>
            <a:pPr marL="0" indent="0">
              <a:buNone/>
            </a:pPr>
            <a:endParaRPr lang="en-GB" dirty="0"/>
          </a:p>
        </p:txBody>
      </p:sp>
    </p:spTree>
    <p:extLst>
      <p:ext uri="{BB962C8B-B14F-4D97-AF65-F5344CB8AC3E}">
        <p14:creationId xmlns:p14="http://schemas.microsoft.com/office/powerpoint/2010/main" val="3635876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men sitting at a table&#10;&#10;Description automatically generated">
            <a:extLst>
              <a:ext uri="{FF2B5EF4-FFF2-40B4-BE49-F238E27FC236}">
                <a16:creationId xmlns:a16="http://schemas.microsoft.com/office/drawing/2014/main" id="{730E648A-2B8E-037F-9199-C17E6577FE5D}"/>
              </a:ext>
            </a:extLst>
          </p:cNvPr>
          <p:cNvPicPr>
            <a:picLocks noGrp="1" noChangeAspect="1"/>
          </p:cNvPicPr>
          <p:nvPr>
            <p:ph type="pic" sz="quarter" idx="10"/>
          </p:nvPr>
        </p:nvPicPr>
        <p:blipFill rotWithShape="1">
          <a:blip r:embed="rId3"/>
          <a:srcRect l="42975" t="14944" r="14504" b="7897"/>
          <a:stretch/>
        </p:blipFill>
        <p:spPr>
          <a:xfrm>
            <a:off x="6858000" y="10"/>
            <a:ext cx="5943600" cy="7199303"/>
          </a:xfrm>
          <a:prstGeom prst="rect">
            <a:avLst/>
          </a:prstGeom>
          <a:noFill/>
        </p:spPr>
      </p:pic>
      <p:sp>
        <p:nvSpPr>
          <p:cNvPr id="3" name="Title 2">
            <a:extLst>
              <a:ext uri="{FF2B5EF4-FFF2-40B4-BE49-F238E27FC236}">
                <a16:creationId xmlns:a16="http://schemas.microsoft.com/office/drawing/2014/main" id="{9F9FC17A-2868-FBF6-B664-3B829707FE88}"/>
              </a:ext>
            </a:extLst>
          </p:cNvPr>
          <p:cNvSpPr>
            <a:spLocks noGrp="1"/>
          </p:cNvSpPr>
          <p:nvPr>
            <p:ph type="title"/>
          </p:nvPr>
        </p:nvSpPr>
        <p:spPr>
          <a:xfrm>
            <a:off x="424800" y="489201"/>
            <a:ext cx="5943601" cy="1393388"/>
          </a:xfrm>
        </p:spPr>
        <p:txBody>
          <a:bodyPr wrap="none" anchor="t">
            <a:normAutofit/>
          </a:bodyPr>
          <a:lstStyle/>
          <a:p>
            <a:r>
              <a:rPr lang="en-GB" sz="4800" dirty="0"/>
              <a:t>Part 1: What’s an </a:t>
            </a:r>
            <a:br>
              <a:rPr lang="en-GB" sz="4800" dirty="0"/>
            </a:br>
            <a:r>
              <a:rPr lang="en-GB" sz="4800" dirty="0"/>
              <a:t>apprenticeship?</a:t>
            </a:r>
          </a:p>
        </p:txBody>
      </p:sp>
      <p:sp>
        <p:nvSpPr>
          <p:cNvPr id="7" name="Text Placeholder 2">
            <a:extLst>
              <a:ext uri="{FF2B5EF4-FFF2-40B4-BE49-F238E27FC236}">
                <a16:creationId xmlns:a16="http://schemas.microsoft.com/office/drawing/2014/main" id="{249F13C2-48D5-2641-2250-A86BA28E5F7F}"/>
              </a:ext>
            </a:extLst>
          </p:cNvPr>
          <p:cNvSpPr>
            <a:spLocks noGrp="1"/>
          </p:cNvSpPr>
          <p:nvPr>
            <p:ph type="body" sz="quarter" idx="11"/>
          </p:nvPr>
        </p:nvSpPr>
        <p:spPr>
          <a:xfrm>
            <a:off x="425450" y="2297113"/>
            <a:ext cx="5943600" cy="3521075"/>
          </a:xfrm>
        </p:spPr>
        <p:txBody>
          <a:bodyPr>
            <a:normAutofit/>
          </a:bodyPr>
          <a:lstStyle/>
          <a:p>
            <a:pPr marL="457200" indent="-457200">
              <a:lnSpc>
                <a:spcPct val="90000"/>
              </a:lnSpc>
              <a:buFont typeface="Arial" panose="020B0604020202020204" pitchFamily="34" charset="0"/>
              <a:buChar char="•"/>
            </a:pPr>
            <a:r>
              <a:rPr lang="en-GB" sz="2500"/>
              <a:t>It’s a real job where you </a:t>
            </a:r>
            <a:r>
              <a:rPr lang="en-GB" sz="2500" b="1">
                <a:solidFill>
                  <a:srgbClr val="7030A0"/>
                </a:solidFill>
              </a:rPr>
              <a:t>learn</a:t>
            </a:r>
            <a:r>
              <a:rPr lang="en-GB" sz="2500">
                <a:solidFill>
                  <a:srgbClr val="7030A0"/>
                </a:solidFill>
              </a:rPr>
              <a:t>, </a:t>
            </a:r>
            <a:r>
              <a:rPr lang="en-GB" sz="2500" b="1">
                <a:solidFill>
                  <a:srgbClr val="7030A0"/>
                </a:solidFill>
              </a:rPr>
              <a:t>gain experience</a:t>
            </a:r>
            <a:r>
              <a:rPr lang="en-GB" sz="2500">
                <a:solidFill>
                  <a:srgbClr val="7030A0"/>
                </a:solidFill>
              </a:rPr>
              <a:t>, </a:t>
            </a:r>
            <a:r>
              <a:rPr lang="en-GB" sz="2500" b="1">
                <a:solidFill>
                  <a:srgbClr val="7030A0"/>
                </a:solidFill>
              </a:rPr>
              <a:t>study for a qualification and</a:t>
            </a:r>
            <a:r>
              <a:rPr lang="en-GB" sz="2500">
                <a:solidFill>
                  <a:srgbClr val="7030A0"/>
                </a:solidFill>
              </a:rPr>
              <a:t> </a:t>
            </a:r>
            <a:r>
              <a:rPr lang="en-GB" sz="2500" b="1">
                <a:solidFill>
                  <a:srgbClr val="7030A0"/>
                </a:solidFill>
              </a:rPr>
              <a:t>get paid</a:t>
            </a:r>
            <a:r>
              <a:rPr lang="en-GB" sz="2500" b="1"/>
              <a:t>.</a:t>
            </a:r>
          </a:p>
          <a:p>
            <a:pPr marL="457200" indent="-457200">
              <a:lnSpc>
                <a:spcPct val="90000"/>
              </a:lnSpc>
              <a:buFont typeface="Arial" panose="020B0604020202020204" pitchFamily="34" charset="0"/>
              <a:buChar char="•"/>
            </a:pPr>
            <a:r>
              <a:rPr lang="en-GB" sz="2500"/>
              <a:t>An apprentice is an employee, with a contract of employment and holiday leave.</a:t>
            </a:r>
          </a:p>
          <a:p>
            <a:pPr marL="457200" indent="-457200">
              <a:lnSpc>
                <a:spcPct val="90000"/>
              </a:lnSpc>
              <a:buFont typeface="Arial" panose="020B0604020202020204" pitchFamily="34" charset="0"/>
              <a:buChar char="•"/>
            </a:pPr>
            <a:r>
              <a:rPr lang="en-GB" sz="2500"/>
              <a:t>Over </a:t>
            </a:r>
            <a:r>
              <a:rPr lang="en-GB" sz="2500" b="1">
                <a:solidFill>
                  <a:srgbClr val="7030A0"/>
                </a:solidFill>
              </a:rPr>
              <a:t>650</a:t>
            </a:r>
            <a:r>
              <a:rPr lang="en-GB" sz="2500">
                <a:solidFill>
                  <a:srgbClr val="7030A0"/>
                </a:solidFill>
              </a:rPr>
              <a:t> </a:t>
            </a:r>
            <a:r>
              <a:rPr lang="en-GB" sz="2500" b="1">
                <a:solidFill>
                  <a:srgbClr val="7030A0"/>
                </a:solidFill>
              </a:rPr>
              <a:t>different apprenticeships </a:t>
            </a:r>
            <a:r>
              <a:rPr lang="en-GB" sz="2500"/>
              <a:t>available, from Nuclear Engineer to Architect to Digital Marketer. </a:t>
            </a:r>
          </a:p>
          <a:p>
            <a:pPr>
              <a:lnSpc>
                <a:spcPct val="90000"/>
              </a:lnSpc>
            </a:pPr>
            <a:endParaRPr lang="en-GB" sz="2500"/>
          </a:p>
        </p:txBody>
      </p:sp>
    </p:spTree>
    <p:extLst>
      <p:ext uri="{BB962C8B-B14F-4D97-AF65-F5344CB8AC3E}">
        <p14:creationId xmlns:p14="http://schemas.microsoft.com/office/powerpoint/2010/main" val="343814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4D0F01-869A-A055-5EF2-4F58FA510BF9}"/>
              </a:ext>
            </a:extLst>
          </p:cNvPr>
          <p:cNvSpPr>
            <a:spLocks noGrp="1"/>
          </p:cNvSpPr>
          <p:nvPr>
            <p:ph idx="1"/>
          </p:nvPr>
        </p:nvSpPr>
        <p:spPr/>
        <p:txBody>
          <a:bodyPr/>
          <a:lstStyle/>
          <a:p>
            <a:pPr marL="514350" indent="-514350">
              <a:buFont typeface="+mj-lt"/>
              <a:buAutoNum type="arabicPeriod"/>
            </a:pPr>
            <a:r>
              <a:rPr lang="en-GB" sz="2800"/>
              <a:t>An apprenticeship takes between one to six years to complete.</a:t>
            </a:r>
          </a:p>
          <a:p>
            <a:pPr marL="514350" indent="-514350">
              <a:buFont typeface="+mj-lt"/>
              <a:buAutoNum type="arabicPeriod"/>
            </a:pPr>
            <a:r>
              <a:rPr lang="en-GB" sz="2800"/>
              <a:t>Apprentices typically work for a minimum of 30 hours a week (and most will work full time, between 37 – 40 hours per week). Part-time options are also available in some cases.</a:t>
            </a:r>
          </a:p>
          <a:p>
            <a:pPr marL="514350" indent="-514350">
              <a:buFont typeface="+mj-lt"/>
              <a:buAutoNum type="arabicPeriod"/>
            </a:pPr>
            <a:r>
              <a:rPr lang="en-GB" sz="2800"/>
              <a:t>By the end of an apprenticeship, you’ll have the right skills and knowledge needed for your chosen career.</a:t>
            </a:r>
          </a:p>
          <a:p>
            <a:pPr marL="0" indent="0">
              <a:buNone/>
            </a:pPr>
            <a:endParaRPr lang="en-GB"/>
          </a:p>
        </p:txBody>
      </p:sp>
      <p:sp>
        <p:nvSpPr>
          <p:cNvPr id="4" name="Title 2">
            <a:extLst>
              <a:ext uri="{FF2B5EF4-FFF2-40B4-BE49-F238E27FC236}">
                <a16:creationId xmlns:a16="http://schemas.microsoft.com/office/drawing/2014/main" id="{53CF400B-12A1-AF6B-0FBE-9913425719D5}"/>
              </a:ext>
            </a:extLst>
          </p:cNvPr>
          <p:cNvSpPr>
            <a:spLocks noGrp="1"/>
          </p:cNvSpPr>
          <p:nvPr>
            <p:ph type="title"/>
          </p:nvPr>
        </p:nvSpPr>
        <p:spPr>
          <a:xfrm>
            <a:off x="424800" y="675341"/>
            <a:ext cx="11730038" cy="1393825"/>
          </a:xfrm>
        </p:spPr>
        <p:txBody>
          <a:bodyPr/>
          <a:lstStyle/>
          <a:p>
            <a:r>
              <a:rPr lang="en-GB" sz="5400">
                <a:solidFill>
                  <a:schemeClr val="tx1"/>
                </a:solidFill>
              </a:rPr>
              <a:t>3 key facts about apprenticeships</a:t>
            </a:r>
            <a:br>
              <a:rPr lang="en-GB" sz="5400"/>
            </a:br>
            <a:endParaRPr lang="en-GB" sz="5400"/>
          </a:p>
        </p:txBody>
      </p:sp>
    </p:spTree>
    <p:extLst>
      <p:ext uri="{BB962C8B-B14F-4D97-AF65-F5344CB8AC3E}">
        <p14:creationId xmlns:p14="http://schemas.microsoft.com/office/powerpoint/2010/main" val="1205354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951F-7618-EBF9-DB95-78956E88D406}"/>
              </a:ext>
            </a:extLst>
          </p:cNvPr>
          <p:cNvSpPr>
            <a:spLocks noGrp="1"/>
          </p:cNvSpPr>
          <p:nvPr>
            <p:ph type="title"/>
          </p:nvPr>
        </p:nvSpPr>
        <p:spPr/>
        <p:txBody>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r>
              <a:rPr lang="en-GB" sz="5669">
                <a:latin typeface="Oswald Medium" panose="00000600000000000000" pitchFamily="2" charset="0"/>
              </a:rPr>
              <a:t>How to understand the levels</a:t>
            </a:r>
          </a:p>
        </p:txBody>
      </p:sp>
      <p:sp>
        <p:nvSpPr>
          <p:cNvPr id="4" name="TextBox 3">
            <a:extLst>
              <a:ext uri="{FF2B5EF4-FFF2-40B4-BE49-F238E27FC236}">
                <a16:creationId xmlns:a16="http://schemas.microsoft.com/office/drawing/2014/main" id="{CAE38373-F309-C35A-4E7F-B301C45CDEB3}"/>
              </a:ext>
            </a:extLst>
          </p:cNvPr>
          <p:cNvSpPr txBox="1"/>
          <p:nvPr/>
        </p:nvSpPr>
        <p:spPr>
          <a:xfrm>
            <a:off x="306925" y="1569100"/>
            <a:ext cx="12183079" cy="1862048"/>
          </a:xfrm>
          <a:prstGeom prst="rect">
            <a:avLst/>
          </a:prstGeom>
          <a:noFill/>
        </p:spPr>
        <p:txBody>
          <a:bodyPr wrap="square" lIns="91440" tIns="45720" rIns="91440" bIns="45720" anchor="t">
            <a:sp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marL="359410" indent="-359410">
              <a:spcAft>
                <a:spcPts val="630"/>
              </a:spcAft>
              <a:buFont typeface="Wingdings" panose="05000000000000000000" pitchFamily="2" charset="2"/>
              <a:buChar char="§"/>
            </a:pPr>
            <a:r>
              <a:rPr lang="en-GB" sz="2000" dirty="0">
                <a:latin typeface="Roboto Light"/>
                <a:ea typeface="Roboto Light"/>
                <a:cs typeface="Roboto Light"/>
              </a:rPr>
              <a:t>There is an apprenticeship for everyone: some are more complex than others. </a:t>
            </a:r>
            <a:endParaRPr lang="en-GB" sz="2000">
              <a:latin typeface="Roboto Light" panose="02000000000000000000" pitchFamily="2" charset="0"/>
              <a:ea typeface="Roboto Light" panose="02000000000000000000" pitchFamily="2" charset="0"/>
              <a:cs typeface="Roboto Light" panose="02000000000000000000" pitchFamily="2" charset="0"/>
            </a:endParaRPr>
          </a:p>
          <a:p>
            <a:pPr marL="359410" indent="-359410">
              <a:spcAft>
                <a:spcPts val="630"/>
              </a:spcAft>
              <a:buFont typeface="Wingdings" panose="05000000000000000000" pitchFamily="2" charset="2"/>
              <a:buChar char="§"/>
            </a:pPr>
            <a:r>
              <a:rPr lang="en-GB" sz="2000" dirty="0">
                <a:latin typeface="Roboto Light"/>
                <a:ea typeface="Roboto Light"/>
                <a:cs typeface="Roboto Light"/>
              </a:rPr>
              <a:t>It is important to note that for apprenticeships, levels are only a rough guide.</a:t>
            </a:r>
          </a:p>
          <a:p>
            <a:pPr marL="359410" indent="-359410">
              <a:spcAft>
                <a:spcPts val="630"/>
              </a:spcAft>
              <a:buFont typeface="Wingdings" panose="05000000000000000000" pitchFamily="2" charset="2"/>
              <a:buChar char="§"/>
            </a:pPr>
            <a:r>
              <a:rPr lang="en-GB" sz="2000" dirty="0">
                <a:latin typeface="Roboto Light"/>
                <a:ea typeface="+mn-lt"/>
                <a:cs typeface="+mn-lt"/>
              </a:rPr>
              <a:t>For a year 13 school leaver with little or no work experience, a level 2 or Level 3 apprenticeship is a perfect entry point into the world of work, even if you already have A levels, BTEC or T-Levels. </a:t>
            </a:r>
          </a:p>
          <a:p>
            <a:pPr marL="359410" indent="-359410">
              <a:spcAft>
                <a:spcPts val="630"/>
              </a:spcAft>
              <a:buFont typeface="Wingdings" panose="05000000000000000000" pitchFamily="2" charset="2"/>
              <a:buChar char="§"/>
            </a:pPr>
            <a:r>
              <a:rPr lang="en-GB" sz="2000" dirty="0">
                <a:latin typeface="Roboto Light"/>
                <a:ea typeface="Roboto Light"/>
                <a:cs typeface="Roboto Light"/>
              </a:rPr>
              <a:t>Some higher and degree apprenticeships give you the opportunity to combine university study and work.</a:t>
            </a:r>
            <a:endParaRPr lang="en-GB" sz="2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extBox 4">
            <a:extLst>
              <a:ext uri="{FF2B5EF4-FFF2-40B4-BE49-F238E27FC236}">
                <a16:creationId xmlns:a16="http://schemas.microsoft.com/office/drawing/2014/main" id="{87E1D8D5-50CD-07BB-616E-2C73BDF6CB50}"/>
              </a:ext>
            </a:extLst>
          </p:cNvPr>
          <p:cNvSpPr txBox="1"/>
          <p:nvPr/>
        </p:nvSpPr>
        <p:spPr>
          <a:xfrm>
            <a:off x="6658586" y="3655507"/>
            <a:ext cx="2643932" cy="1563660"/>
          </a:xfrm>
          <a:prstGeom prst="roundRect">
            <a:avLst/>
          </a:prstGeom>
          <a:noFill/>
          <a:ln w="25400">
            <a:solidFill>
              <a:srgbClr val="D93BA8"/>
            </a:solidFill>
          </a:ln>
        </p:spPr>
        <p:txBody>
          <a:bodyPr wrap="square" lIns="102834" tIns="102834" rIns="102834" bIns="102834"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609407"/>
            <a:r>
              <a:rPr lang="en-GB" sz="4199" dirty="0">
                <a:latin typeface="Oswald Medium" panose="00000600000000000000" pitchFamily="2" charset="0"/>
                <a:ea typeface="Roboto" panose="02000000000000000000" pitchFamily="2" charset="0"/>
                <a:cs typeface="Roboto" panose="02000000000000000000" pitchFamily="2" charset="0"/>
              </a:rPr>
              <a:t>LEVEL 4+</a:t>
            </a:r>
          </a:p>
        </p:txBody>
      </p:sp>
      <p:sp>
        <p:nvSpPr>
          <p:cNvPr id="6" name="TextBox 5">
            <a:extLst>
              <a:ext uri="{FF2B5EF4-FFF2-40B4-BE49-F238E27FC236}">
                <a16:creationId xmlns:a16="http://schemas.microsoft.com/office/drawing/2014/main" id="{E14FA342-E445-D655-88DE-94CF090034D2}"/>
              </a:ext>
            </a:extLst>
          </p:cNvPr>
          <p:cNvSpPr txBox="1"/>
          <p:nvPr/>
        </p:nvSpPr>
        <p:spPr>
          <a:xfrm>
            <a:off x="3444168" y="3655509"/>
            <a:ext cx="2673169" cy="1532182"/>
          </a:xfrm>
          <a:prstGeom prst="roundRect">
            <a:avLst/>
          </a:prstGeom>
          <a:noFill/>
          <a:ln w="25400">
            <a:solidFill>
              <a:srgbClr val="FFC000"/>
            </a:solidFill>
          </a:ln>
        </p:spPr>
        <p:txBody>
          <a:bodyPr wrap="square" lIns="102834" tIns="102834" rIns="102834" bIns="102834"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609407"/>
            <a:r>
              <a:rPr lang="en-GB" sz="4199" dirty="0">
                <a:latin typeface="Oswald Medium" panose="00000600000000000000" pitchFamily="2" charset="0"/>
                <a:ea typeface="Roboto" panose="02000000000000000000" pitchFamily="2" charset="0"/>
                <a:cs typeface="Roboto" panose="02000000000000000000" pitchFamily="2" charset="0"/>
              </a:rPr>
              <a:t>LEVEL 3</a:t>
            </a:r>
          </a:p>
        </p:txBody>
      </p:sp>
      <p:sp>
        <p:nvSpPr>
          <p:cNvPr id="7" name="TextBox 6">
            <a:extLst>
              <a:ext uri="{FF2B5EF4-FFF2-40B4-BE49-F238E27FC236}">
                <a16:creationId xmlns:a16="http://schemas.microsoft.com/office/drawing/2014/main" id="{E64F694F-1110-2996-3FCD-53C8443CB9EB}"/>
              </a:ext>
            </a:extLst>
          </p:cNvPr>
          <p:cNvSpPr txBox="1"/>
          <p:nvPr/>
        </p:nvSpPr>
        <p:spPr>
          <a:xfrm>
            <a:off x="258986" y="3647365"/>
            <a:ext cx="2643932" cy="1551624"/>
          </a:xfrm>
          <a:prstGeom prst="roundRect">
            <a:avLst/>
          </a:prstGeom>
          <a:noFill/>
          <a:ln w="25400">
            <a:solidFill>
              <a:schemeClr val="accent4"/>
            </a:solidFill>
          </a:ln>
        </p:spPr>
        <p:txBody>
          <a:bodyPr wrap="square" lIns="102834" tIns="102834" rIns="102834" bIns="102834"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609407"/>
            <a:r>
              <a:rPr lang="en-GB" sz="4199" dirty="0">
                <a:latin typeface="Oswald Medium" panose="00000600000000000000" pitchFamily="2" charset="0"/>
                <a:ea typeface="Roboto" panose="02000000000000000000" pitchFamily="2" charset="0"/>
                <a:cs typeface="Roboto" panose="02000000000000000000" pitchFamily="2" charset="0"/>
              </a:rPr>
              <a:t>LEVEL 2</a:t>
            </a:r>
          </a:p>
        </p:txBody>
      </p:sp>
      <p:sp>
        <p:nvSpPr>
          <p:cNvPr id="8" name="TextBox 7">
            <a:extLst>
              <a:ext uri="{FF2B5EF4-FFF2-40B4-BE49-F238E27FC236}">
                <a16:creationId xmlns:a16="http://schemas.microsoft.com/office/drawing/2014/main" id="{643F14F2-D939-2A98-5538-D5F609BCB95E}"/>
              </a:ext>
            </a:extLst>
          </p:cNvPr>
          <p:cNvSpPr txBox="1"/>
          <p:nvPr/>
        </p:nvSpPr>
        <p:spPr>
          <a:xfrm>
            <a:off x="9843767" y="3647365"/>
            <a:ext cx="2643932" cy="1551624"/>
          </a:xfrm>
          <a:prstGeom prst="roundRect">
            <a:avLst/>
          </a:prstGeom>
          <a:noFill/>
          <a:ln w="25400">
            <a:solidFill>
              <a:schemeClr val="accent1"/>
            </a:solidFill>
          </a:ln>
        </p:spPr>
        <p:txBody>
          <a:bodyPr wrap="square" lIns="102834" tIns="102834" rIns="102834" bIns="102834"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609407"/>
            <a:r>
              <a:rPr lang="en-GB" sz="4199" dirty="0">
                <a:latin typeface="Oswald Medium" panose="00000600000000000000" pitchFamily="2" charset="0"/>
                <a:ea typeface="Roboto" panose="02000000000000000000" pitchFamily="2" charset="0"/>
                <a:cs typeface="Roboto" panose="02000000000000000000" pitchFamily="2" charset="0"/>
              </a:rPr>
              <a:t>LEVEL 6-7</a:t>
            </a:r>
          </a:p>
        </p:txBody>
      </p:sp>
      <p:sp>
        <p:nvSpPr>
          <p:cNvPr id="9" name="Flowchart: Terminator 8">
            <a:extLst>
              <a:ext uri="{FF2B5EF4-FFF2-40B4-BE49-F238E27FC236}">
                <a16:creationId xmlns:a16="http://schemas.microsoft.com/office/drawing/2014/main" id="{6D225059-23FA-C943-4D98-FC0321A015FA}"/>
              </a:ext>
            </a:extLst>
          </p:cNvPr>
          <p:cNvSpPr/>
          <p:nvPr/>
        </p:nvSpPr>
        <p:spPr>
          <a:xfrm>
            <a:off x="688538" y="4872668"/>
            <a:ext cx="1784830" cy="479954"/>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sz="1984" dirty="0">
                <a:solidFill>
                  <a:schemeClr val="bg1"/>
                </a:solidFill>
              </a:rPr>
              <a:t>Intermediate</a:t>
            </a:r>
          </a:p>
        </p:txBody>
      </p:sp>
      <p:sp>
        <p:nvSpPr>
          <p:cNvPr id="10" name="Flowchart: Terminator 9">
            <a:extLst>
              <a:ext uri="{FF2B5EF4-FFF2-40B4-BE49-F238E27FC236}">
                <a16:creationId xmlns:a16="http://schemas.microsoft.com/office/drawing/2014/main" id="{CB93CF15-49E0-2018-06A0-253820E65C51}"/>
              </a:ext>
            </a:extLst>
          </p:cNvPr>
          <p:cNvSpPr/>
          <p:nvPr/>
        </p:nvSpPr>
        <p:spPr>
          <a:xfrm>
            <a:off x="3938082" y="4872668"/>
            <a:ext cx="1784830" cy="479954"/>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sz="1984" dirty="0">
                <a:solidFill>
                  <a:schemeClr val="bg1"/>
                </a:solidFill>
              </a:rPr>
              <a:t>Advanced</a:t>
            </a:r>
          </a:p>
        </p:txBody>
      </p:sp>
      <p:sp>
        <p:nvSpPr>
          <p:cNvPr id="11" name="Flowchart: Terminator 10">
            <a:extLst>
              <a:ext uri="{FF2B5EF4-FFF2-40B4-BE49-F238E27FC236}">
                <a16:creationId xmlns:a16="http://schemas.microsoft.com/office/drawing/2014/main" id="{E975D2F8-F2DE-38FE-160F-8F041BE07DFB}"/>
              </a:ext>
            </a:extLst>
          </p:cNvPr>
          <p:cNvSpPr/>
          <p:nvPr/>
        </p:nvSpPr>
        <p:spPr>
          <a:xfrm>
            <a:off x="7088138" y="4872668"/>
            <a:ext cx="1784830" cy="479954"/>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sz="1984" dirty="0">
                <a:solidFill>
                  <a:schemeClr val="bg1"/>
                </a:solidFill>
              </a:rPr>
              <a:t>Higher</a:t>
            </a:r>
          </a:p>
        </p:txBody>
      </p:sp>
      <p:sp>
        <p:nvSpPr>
          <p:cNvPr id="12" name="Flowchart: Terminator 11">
            <a:extLst>
              <a:ext uri="{FF2B5EF4-FFF2-40B4-BE49-F238E27FC236}">
                <a16:creationId xmlns:a16="http://schemas.microsoft.com/office/drawing/2014/main" id="{4E69A911-531B-9908-F27A-40D07140DD84}"/>
              </a:ext>
            </a:extLst>
          </p:cNvPr>
          <p:cNvSpPr/>
          <p:nvPr/>
        </p:nvSpPr>
        <p:spPr>
          <a:xfrm>
            <a:off x="10289327" y="4872668"/>
            <a:ext cx="1784830" cy="479954"/>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sz="1984" dirty="0">
                <a:solidFill>
                  <a:schemeClr val="bg1"/>
                </a:solidFill>
              </a:rPr>
              <a:t>Degree</a:t>
            </a:r>
          </a:p>
        </p:txBody>
      </p:sp>
      <p:sp>
        <p:nvSpPr>
          <p:cNvPr id="3" name="TextBox 2">
            <a:extLst>
              <a:ext uri="{FF2B5EF4-FFF2-40B4-BE49-F238E27FC236}">
                <a16:creationId xmlns:a16="http://schemas.microsoft.com/office/drawing/2014/main" id="{81D8173C-B46D-403B-2128-C00793F63198}"/>
              </a:ext>
            </a:extLst>
          </p:cNvPr>
          <p:cNvSpPr txBox="1"/>
          <p:nvPr/>
        </p:nvSpPr>
        <p:spPr>
          <a:xfrm>
            <a:off x="310799" y="5497176"/>
            <a:ext cx="253506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Roboto Light"/>
                <a:ea typeface="Calibri"/>
                <a:cs typeface="Calibri"/>
              </a:rPr>
              <a:t>Job roles include: Nuclear Operative, Junior Estate Agent, Rail Engineering Operative, Finance Assistant.</a:t>
            </a:r>
            <a:endParaRPr lang="en-US" sz="1100" dirty="0">
              <a:ea typeface="Calibri"/>
              <a:cs typeface="Calibri"/>
            </a:endParaRPr>
          </a:p>
        </p:txBody>
      </p:sp>
      <p:sp>
        <p:nvSpPr>
          <p:cNvPr id="13" name="TextBox 12">
            <a:extLst>
              <a:ext uri="{FF2B5EF4-FFF2-40B4-BE49-F238E27FC236}">
                <a16:creationId xmlns:a16="http://schemas.microsoft.com/office/drawing/2014/main" id="{1A39E490-AAA7-F6F3-3F37-5A2C97CC47B9}"/>
              </a:ext>
            </a:extLst>
          </p:cNvPr>
          <p:cNvSpPr txBox="1"/>
          <p:nvPr/>
        </p:nvSpPr>
        <p:spPr>
          <a:xfrm>
            <a:off x="3559365" y="5497032"/>
            <a:ext cx="253506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Roboto Light"/>
                <a:ea typeface="Calibri"/>
                <a:cs typeface="Calibri"/>
              </a:rPr>
              <a:t>Job roles include: Chef De </a:t>
            </a:r>
            <a:r>
              <a:rPr lang="en-US" sz="1100" dirty="0" err="1">
                <a:latin typeface="Roboto Light"/>
                <a:ea typeface="Calibri"/>
                <a:cs typeface="Calibri"/>
              </a:rPr>
              <a:t>Partie</a:t>
            </a:r>
            <a:r>
              <a:rPr lang="en-US" sz="1100" dirty="0">
                <a:latin typeface="Roboto Light"/>
                <a:ea typeface="Calibri"/>
                <a:cs typeface="Calibri"/>
              </a:rPr>
              <a:t>, Fashion Assistant, Veterinary Nurse, IT Solutions Technician.</a:t>
            </a:r>
          </a:p>
        </p:txBody>
      </p:sp>
      <p:sp>
        <p:nvSpPr>
          <p:cNvPr id="14" name="TextBox 13">
            <a:extLst>
              <a:ext uri="{FF2B5EF4-FFF2-40B4-BE49-F238E27FC236}">
                <a16:creationId xmlns:a16="http://schemas.microsoft.com/office/drawing/2014/main" id="{5D1D5970-BBC8-1F04-3F60-3C80E4D208FE}"/>
              </a:ext>
            </a:extLst>
          </p:cNvPr>
          <p:cNvSpPr txBox="1"/>
          <p:nvPr/>
        </p:nvSpPr>
        <p:spPr>
          <a:xfrm>
            <a:off x="6769406" y="5496888"/>
            <a:ext cx="253506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Roboto Light"/>
                <a:ea typeface="Calibri"/>
                <a:cs typeface="Calibri"/>
              </a:rPr>
              <a:t>Job roles include: Marketing Executive, Journalist, Clinical Dental Technician.</a:t>
            </a:r>
          </a:p>
        </p:txBody>
      </p:sp>
      <p:sp>
        <p:nvSpPr>
          <p:cNvPr id="15" name="TextBox 14">
            <a:extLst>
              <a:ext uri="{FF2B5EF4-FFF2-40B4-BE49-F238E27FC236}">
                <a16:creationId xmlns:a16="http://schemas.microsoft.com/office/drawing/2014/main" id="{791AE8CF-DD85-9B6D-51FC-CD44BA6309F2}"/>
              </a:ext>
            </a:extLst>
          </p:cNvPr>
          <p:cNvSpPr txBox="1"/>
          <p:nvPr/>
        </p:nvSpPr>
        <p:spPr>
          <a:xfrm>
            <a:off x="9911739" y="5467561"/>
            <a:ext cx="253506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Roboto Light"/>
                <a:ea typeface="Calibri"/>
                <a:cs typeface="Calibri"/>
              </a:rPr>
              <a:t>Job roles include: Aerospace Engineer, Police Constable, Cyber Security Professional, Ecologist.</a:t>
            </a:r>
          </a:p>
        </p:txBody>
      </p:sp>
    </p:spTree>
    <p:extLst>
      <p:ext uri="{BB962C8B-B14F-4D97-AF65-F5344CB8AC3E}">
        <p14:creationId xmlns:p14="http://schemas.microsoft.com/office/powerpoint/2010/main" val="190667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3CD9-60C6-EA70-73AE-76676AD6D312}"/>
              </a:ext>
            </a:extLst>
          </p:cNvPr>
          <p:cNvSpPr>
            <a:spLocks noGrp="1"/>
          </p:cNvSpPr>
          <p:nvPr>
            <p:ph type="title"/>
          </p:nvPr>
        </p:nvSpPr>
        <p:spPr/>
        <p:txBody>
          <a:bodyPr/>
          <a:lstStyle/>
          <a:p>
            <a:r>
              <a:rPr lang="en-GB" sz="5550" dirty="0">
                <a:latin typeface="Oswald Medium"/>
                <a:ea typeface="Roboto"/>
                <a:cs typeface="Roboto"/>
              </a:rPr>
              <a:t>Types of apprenticeships</a:t>
            </a:r>
            <a:endParaRPr lang="en-GB" dirty="0"/>
          </a:p>
        </p:txBody>
      </p:sp>
      <p:sp>
        <p:nvSpPr>
          <p:cNvPr id="4" name="Content Placeholder 7">
            <a:extLst>
              <a:ext uri="{FF2B5EF4-FFF2-40B4-BE49-F238E27FC236}">
                <a16:creationId xmlns:a16="http://schemas.microsoft.com/office/drawing/2014/main" id="{41AB35D1-2DAC-6562-BD25-589A2030F207}"/>
              </a:ext>
            </a:extLst>
          </p:cNvPr>
          <p:cNvSpPr>
            <a:spLocks noGrp="1"/>
          </p:cNvSpPr>
          <p:nvPr/>
        </p:nvSpPr>
        <p:spPr>
          <a:xfrm>
            <a:off x="495499" y="2809422"/>
            <a:ext cx="8736589" cy="3693319"/>
          </a:xfrm>
          <a:prstGeom prst="rect">
            <a:avLst/>
          </a:prstGeom>
          <a:ln>
            <a:noFill/>
          </a:ln>
        </p:spPr>
        <p:txBody>
          <a:bodyPr vert="horz" lIns="0" tIns="0" rIns="0" bIns="0" numCol="3" rtlCol="0" anchor="t">
            <a:spAutoFit/>
          </a:bodyPr>
          <a:lstStyle>
            <a:lvl1pPr marL="171450" indent="-171450" algn="l" defTabSz="685800" rtl="0" eaLnBrk="1" latinLnBrk="0" hangingPunct="1">
              <a:lnSpc>
                <a:spcPct val="100000"/>
              </a:lnSpc>
              <a:spcBef>
                <a:spcPts val="750"/>
              </a:spcBef>
              <a:buClr>
                <a:schemeClr val="accent3"/>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3"/>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3"/>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r>
              <a:rPr lang="en-GB" sz="1800" dirty="0">
                <a:latin typeface="Roboto Light"/>
                <a:ea typeface="Roboto Light"/>
                <a:cs typeface="Roboto Light"/>
              </a:rPr>
              <a:t>Architect</a:t>
            </a:r>
          </a:p>
          <a:p>
            <a:r>
              <a:rPr lang="en-GB" sz="1800" dirty="0">
                <a:latin typeface="Roboto Light"/>
                <a:ea typeface="Roboto Light"/>
                <a:cs typeface="Roboto Light"/>
              </a:rPr>
              <a:t>Cyber Security Technician</a:t>
            </a:r>
          </a:p>
          <a:p>
            <a:r>
              <a:rPr lang="en-GB" sz="1800" dirty="0">
                <a:latin typeface="Roboto Light"/>
                <a:ea typeface="Roboto Light"/>
                <a:cs typeface="Roboto Light"/>
              </a:rPr>
              <a:t>Finance assistant</a:t>
            </a:r>
            <a:endParaRPr lang="en-GB" dirty="0"/>
          </a:p>
          <a:p>
            <a:r>
              <a:rPr lang="en-GB" sz="1800" dirty="0">
                <a:latin typeface="Roboto Light"/>
                <a:ea typeface="Roboto Light"/>
                <a:cs typeface="Roboto Light"/>
              </a:rPr>
              <a:t>Teacher</a:t>
            </a:r>
          </a:p>
          <a:p>
            <a:r>
              <a:rPr lang="en-GB" sz="1800" dirty="0">
                <a:latin typeface="Roboto Light"/>
                <a:ea typeface="Roboto Light"/>
                <a:cs typeface="Roboto Light"/>
              </a:rPr>
              <a:t>Accounting &amp; Taxation</a:t>
            </a:r>
          </a:p>
          <a:p>
            <a:r>
              <a:rPr lang="en-GB" sz="1800" dirty="0">
                <a:latin typeface="Roboto Light"/>
                <a:ea typeface="Roboto Light"/>
                <a:cs typeface="Roboto Light"/>
              </a:rPr>
              <a:t>Game Programmer</a:t>
            </a:r>
          </a:p>
          <a:p>
            <a:r>
              <a:rPr lang="en-GB" sz="1800" dirty="0">
                <a:latin typeface="Roboto Light"/>
                <a:ea typeface="Roboto Light"/>
                <a:cs typeface="Roboto Light"/>
              </a:rPr>
              <a:t>Boat Builder</a:t>
            </a:r>
          </a:p>
          <a:p>
            <a:r>
              <a:rPr lang="en-GB" sz="1800" dirty="0">
                <a:latin typeface="Roboto Light"/>
                <a:ea typeface="Roboto Light"/>
                <a:cs typeface="Roboto Light"/>
              </a:rPr>
              <a:t>Journalist</a:t>
            </a:r>
          </a:p>
          <a:p>
            <a:endParaRPr lang="en-GB" sz="1800" dirty="0">
              <a:latin typeface="Roboto Light"/>
            </a:endParaRPr>
          </a:p>
          <a:p>
            <a:endParaRPr lang="en-GB" sz="1800" dirty="0">
              <a:latin typeface="Roboto Light"/>
            </a:endParaRPr>
          </a:p>
          <a:p>
            <a:r>
              <a:rPr lang="en-GB" sz="1800" dirty="0">
                <a:latin typeface="Roboto Light"/>
                <a:ea typeface="Roboto Light"/>
                <a:cs typeface="Roboto Light"/>
              </a:rPr>
              <a:t>Assistant Puppet Maker</a:t>
            </a:r>
          </a:p>
          <a:p>
            <a:r>
              <a:rPr lang="en-GB" sz="1800" dirty="0">
                <a:latin typeface="Roboto Light"/>
                <a:ea typeface="Roboto Light"/>
                <a:cs typeface="Roboto Light"/>
              </a:rPr>
              <a:t>Event Assistant</a:t>
            </a:r>
          </a:p>
          <a:p>
            <a:r>
              <a:rPr lang="en-GB" sz="1800" dirty="0">
                <a:latin typeface="Roboto Light"/>
                <a:ea typeface="Roboto Light"/>
                <a:cs typeface="Roboto Light"/>
              </a:rPr>
              <a:t>Police Constable</a:t>
            </a:r>
          </a:p>
          <a:p>
            <a:r>
              <a:rPr lang="en-GB" sz="1800" dirty="0">
                <a:latin typeface="Roboto Light"/>
                <a:ea typeface="Roboto Light"/>
                <a:cs typeface="Roboto Light"/>
              </a:rPr>
              <a:t>Youth Worker</a:t>
            </a:r>
          </a:p>
          <a:p>
            <a:r>
              <a:rPr lang="en-GB" sz="1800" dirty="0">
                <a:latin typeface="Roboto Light"/>
                <a:ea typeface="Roboto Light"/>
                <a:cs typeface="Roboto Light"/>
              </a:rPr>
              <a:t>Civil Engineer</a:t>
            </a:r>
          </a:p>
          <a:p>
            <a:r>
              <a:rPr lang="en-GB" sz="1800" dirty="0">
                <a:latin typeface="Roboto Light"/>
                <a:ea typeface="Roboto Light"/>
                <a:cs typeface="Roboto Light"/>
              </a:rPr>
              <a:t>Chef De </a:t>
            </a:r>
            <a:r>
              <a:rPr lang="en-GB" sz="1800" err="1">
                <a:latin typeface="Roboto Light"/>
                <a:ea typeface="Roboto Light"/>
                <a:cs typeface="Roboto Light"/>
              </a:rPr>
              <a:t>Partie</a:t>
            </a:r>
            <a:endParaRPr lang="en-GB" sz="1800">
              <a:latin typeface="Roboto Light"/>
              <a:ea typeface="Roboto Light"/>
              <a:cs typeface="Roboto Light"/>
            </a:endParaRPr>
          </a:p>
          <a:p>
            <a:r>
              <a:rPr lang="en-GB" sz="1800" dirty="0">
                <a:latin typeface="Roboto Light"/>
                <a:ea typeface="Roboto Light"/>
                <a:cs typeface="Roboto Light"/>
              </a:rPr>
              <a:t>Digital Marketing</a:t>
            </a:r>
          </a:p>
          <a:p>
            <a:r>
              <a:rPr lang="en-GB" sz="1800" dirty="0">
                <a:latin typeface="Roboto Light"/>
                <a:ea typeface="Roboto Light"/>
                <a:cs typeface="Roboto Light"/>
              </a:rPr>
              <a:t>Personal Trainer</a:t>
            </a:r>
          </a:p>
          <a:p>
            <a:endParaRPr lang="en-GB" sz="1800" dirty="0">
              <a:latin typeface="Roboto Light"/>
            </a:endParaRPr>
          </a:p>
          <a:p>
            <a:endParaRPr lang="en-GB" sz="1800" dirty="0">
              <a:latin typeface="Roboto Light"/>
            </a:endParaRPr>
          </a:p>
          <a:p>
            <a:r>
              <a:rPr lang="en-GB" sz="1800" dirty="0">
                <a:latin typeface="Roboto Light"/>
                <a:ea typeface="Roboto Light"/>
                <a:cs typeface="Roboto Light"/>
              </a:rPr>
              <a:t>Physiotherapist</a:t>
            </a:r>
          </a:p>
          <a:p>
            <a:r>
              <a:rPr lang="en-GB" sz="1800" dirty="0">
                <a:latin typeface="Roboto Light"/>
                <a:ea typeface="Roboto Light"/>
                <a:cs typeface="Roboto Light"/>
              </a:rPr>
              <a:t>Nuclear Scientist</a:t>
            </a:r>
          </a:p>
          <a:p>
            <a:r>
              <a:rPr lang="en-GB" sz="1800" dirty="0">
                <a:latin typeface="Roboto Light"/>
                <a:ea typeface="Roboto Light"/>
                <a:cs typeface="Roboto Light"/>
              </a:rPr>
              <a:t>Nurse</a:t>
            </a:r>
          </a:p>
          <a:p>
            <a:r>
              <a:rPr lang="en-GB" sz="1800" dirty="0">
                <a:latin typeface="Roboto Light"/>
                <a:ea typeface="Roboto Light"/>
                <a:cs typeface="Roboto Light"/>
              </a:rPr>
              <a:t>Software Developer</a:t>
            </a:r>
          </a:p>
          <a:p>
            <a:r>
              <a:rPr lang="en-GB" sz="1800" dirty="0">
                <a:latin typeface="Roboto Light"/>
                <a:ea typeface="Roboto Light"/>
                <a:cs typeface="Roboto Light"/>
              </a:rPr>
              <a:t>Sports Coach</a:t>
            </a:r>
          </a:p>
          <a:p>
            <a:r>
              <a:rPr lang="en-GB" sz="1800" dirty="0">
                <a:latin typeface="Roboto Light"/>
                <a:ea typeface="Roboto Light"/>
                <a:cs typeface="Roboto Light"/>
              </a:rPr>
              <a:t>Auto Technician</a:t>
            </a:r>
          </a:p>
          <a:p>
            <a:r>
              <a:rPr lang="en-GB" sz="1800" dirty="0">
                <a:latin typeface="Roboto Light"/>
                <a:ea typeface="Roboto Light"/>
                <a:cs typeface="Roboto Light"/>
              </a:rPr>
              <a:t>Aerospace Engineer</a:t>
            </a:r>
          </a:p>
          <a:p>
            <a:r>
              <a:rPr lang="en-GB" sz="1800" dirty="0">
                <a:latin typeface="Roboto Light"/>
                <a:ea typeface="Roboto Light"/>
                <a:cs typeface="Roboto Light"/>
              </a:rPr>
              <a:t>Doctor – from 2024</a:t>
            </a:r>
          </a:p>
          <a:p>
            <a:endParaRPr lang="en-GB" sz="1800" dirty="0">
              <a:latin typeface="Roboto Light"/>
            </a:endParaRPr>
          </a:p>
        </p:txBody>
      </p:sp>
      <p:sp>
        <p:nvSpPr>
          <p:cNvPr id="6" name="TextBox 5">
            <a:extLst>
              <a:ext uri="{FF2B5EF4-FFF2-40B4-BE49-F238E27FC236}">
                <a16:creationId xmlns:a16="http://schemas.microsoft.com/office/drawing/2014/main" id="{C9F2FEBC-A9E1-2430-98B5-E084CFDEFF81}"/>
              </a:ext>
            </a:extLst>
          </p:cNvPr>
          <p:cNvSpPr txBox="1"/>
          <p:nvPr/>
        </p:nvSpPr>
        <p:spPr>
          <a:xfrm>
            <a:off x="424427" y="1494177"/>
            <a:ext cx="1203783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latin typeface="Roboto Light"/>
                <a:ea typeface="Calibri"/>
                <a:cs typeface="Calibri"/>
              </a:rPr>
              <a:t>There are over 650 different apprenticeship roles to consider. </a:t>
            </a:r>
            <a:endParaRPr lang="en-US" sz="2500">
              <a:latin typeface="Roboto Light"/>
              <a:ea typeface="Calibri"/>
              <a:cs typeface="Calibri"/>
            </a:endParaRPr>
          </a:p>
          <a:p>
            <a:r>
              <a:rPr lang="en-US" sz="2500" dirty="0">
                <a:latin typeface="Roboto Light"/>
                <a:ea typeface="Calibri"/>
                <a:cs typeface="Calibri"/>
              </a:rPr>
              <a:t>Here are some examples:</a:t>
            </a:r>
          </a:p>
        </p:txBody>
      </p:sp>
      <p:pic>
        <p:nvPicPr>
          <p:cNvPr id="7" name="Picture 6" descr="A person wearing headphones looking at a computer screen&#10;&#10;Description automatically generated">
            <a:extLst>
              <a:ext uri="{FF2B5EF4-FFF2-40B4-BE49-F238E27FC236}">
                <a16:creationId xmlns:a16="http://schemas.microsoft.com/office/drawing/2014/main" id="{FD24FAF2-4DA8-25B1-47CE-68C23442C4F1}"/>
              </a:ext>
            </a:extLst>
          </p:cNvPr>
          <p:cNvPicPr>
            <a:picLocks noChangeAspect="1"/>
          </p:cNvPicPr>
          <p:nvPr/>
        </p:nvPicPr>
        <p:blipFill>
          <a:blip r:embed="rId3"/>
          <a:stretch>
            <a:fillRect/>
          </a:stretch>
        </p:blipFill>
        <p:spPr>
          <a:xfrm>
            <a:off x="9775151" y="756022"/>
            <a:ext cx="2237040" cy="1564492"/>
          </a:xfrm>
          <a:prstGeom prst="rect">
            <a:avLst/>
          </a:prstGeom>
        </p:spPr>
      </p:pic>
      <p:pic>
        <p:nvPicPr>
          <p:cNvPr id="8" name="Picture 7" descr="A person and person in a kitchen&#10;&#10;Description automatically generated">
            <a:extLst>
              <a:ext uri="{FF2B5EF4-FFF2-40B4-BE49-F238E27FC236}">
                <a16:creationId xmlns:a16="http://schemas.microsoft.com/office/drawing/2014/main" id="{BE15FC6D-AD52-79CD-59F5-773A1180096A}"/>
              </a:ext>
            </a:extLst>
          </p:cNvPr>
          <p:cNvPicPr>
            <a:picLocks noChangeAspect="1"/>
          </p:cNvPicPr>
          <p:nvPr/>
        </p:nvPicPr>
        <p:blipFill>
          <a:blip r:embed="rId4"/>
          <a:stretch>
            <a:fillRect/>
          </a:stretch>
        </p:blipFill>
        <p:spPr>
          <a:xfrm>
            <a:off x="9775151" y="2477056"/>
            <a:ext cx="2237040" cy="1556288"/>
          </a:xfrm>
          <a:prstGeom prst="rect">
            <a:avLst/>
          </a:prstGeom>
        </p:spPr>
      </p:pic>
      <p:pic>
        <p:nvPicPr>
          <p:cNvPr id="9" name="Picture 8" descr="A person wearing glasses and a white coat holding books&#10;&#10;Description automatically generated">
            <a:extLst>
              <a:ext uri="{FF2B5EF4-FFF2-40B4-BE49-F238E27FC236}">
                <a16:creationId xmlns:a16="http://schemas.microsoft.com/office/drawing/2014/main" id="{8E594A50-1DF6-7D74-E1BD-6B97EED630CA}"/>
              </a:ext>
            </a:extLst>
          </p:cNvPr>
          <p:cNvPicPr>
            <a:picLocks noChangeAspect="1"/>
          </p:cNvPicPr>
          <p:nvPr/>
        </p:nvPicPr>
        <p:blipFill>
          <a:blip r:embed="rId5"/>
          <a:stretch>
            <a:fillRect/>
          </a:stretch>
        </p:blipFill>
        <p:spPr>
          <a:xfrm>
            <a:off x="9775151" y="4202077"/>
            <a:ext cx="2237040" cy="1598471"/>
          </a:xfrm>
          <a:prstGeom prst="rect">
            <a:avLst/>
          </a:prstGeom>
        </p:spPr>
      </p:pic>
    </p:spTree>
    <p:extLst>
      <p:ext uri="{BB962C8B-B14F-4D97-AF65-F5344CB8AC3E}">
        <p14:creationId xmlns:p14="http://schemas.microsoft.com/office/powerpoint/2010/main" val="629309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73EA-EA1D-462A-0CBF-0456CBA3277E}"/>
              </a:ext>
            </a:extLst>
          </p:cNvPr>
          <p:cNvSpPr>
            <a:spLocks noGrp="1"/>
          </p:cNvSpPr>
          <p:nvPr>
            <p:ph type="title"/>
          </p:nvPr>
        </p:nvSpPr>
        <p:spPr/>
        <p:txBody>
          <a:bodyPr/>
          <a:lstStyle/>
          <a:p>
            <a:r>
              <a:rPr lang="en-GB"/>
              <a:t>How it works</a:t>
            </a:r>
          </a:p>
        </p:txBody>
      </p:sp>
      <p:sp>
        <p:nvSpPr>
          <p:cNvPr id="4" name="Content Placeholder 1">
            <a:extLst>
              <a:ext uri="{FF2B5EF4-FFF2-40B4-BE49-F238E27FC236}">
                <a16:creationId xmlns:a16="http://schemas.microsoft.com/office/drawing/2014/main" id="{D5FA50D1-3310-B352-5160-04395224F43E}"/>
              </a:ext>
            </a:extLst>
          </p:cNvPr>
          <p:cNvSpPr txBox="1">
            <a:spLocks/>
          </p:cNvSpPr>
          <p:nvPr/>
        </p:nvSpPr>
        <p:spPr>
          <a:xfrm>
            <a:off x="313769" y="1281702"/>
            <a:ext cx="11473659" cy="3267061"/>
          </a:xfrm>
          <a:prstGeom prst="rect">
            <a:avLst/>
          </a:prstGeom>
        </p:spPr>
        <p:txBody>
          <a:bodyPr lIns="91440" tIns="45720" rIns="91440" bIns="45720" anchor="t"/>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42900" indent="-342900">
              <a:buClr>
                <a:srgbClr val="706CB2"/>
              </a:buClr>
              <a:buFont typeface="Arial" panose="020B0604020202020204" pitchFamily="34" charset="0"/>
              <a:buChar char="•"/>
            </a:pPr>
            <a:r>
              <a:rPr lang="en-GB" dirty="0">
                <a:latin typeface="Roboto Light"/>
                <a:ea typeface="Roboto Light"/>
                <a:cs typeface="Roboto Light"/>
              </a:rPr>
              <a:t>Apprenticeships are funded by the Government and/or the employer. This means that apprentices won’t have loans or tuition fees.</a:t>
            </a:r>
          </a:p>
          <a:p>
            <a:pPr>
              <a:buClr>
                <a:srgbClr val="706CB2"/>
              </a:buClr>
            </a:pPr>
            <a:endParaRPr lang="en-GB">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706CB2"/>
              </a:buClr>
              <a:buFont typeface="Arial" panose="020B0604020202020204" pitchFamily="34" charset="0"/>
              <a:buChar char="•"/>
            </a:pPr>
            <a:r>
              <a:rPr lang="en-GB" dirty="0">
                <a:latin typeface="Roboto Light"/>
                <a:ea typeface="Roboto Light"/>
                <a:cs typeface="Roboto Light"/>
              </a:rPr>
              <a:t>Apprentices have time away from their day-job protected for study this tends to equate to a about a day a week but can be delivered in different fashions like blocks of study time or in the work-place. This is called ‘off-the-job’ training and is facilitated by a college, independent training provider, or a university. </a:t>
            </a:r>
            <a:endParaRPr lang="en-GB" dirty="0">
              <a:latin typeface="Roboto Light" panose="02000000000000000000" pitchFamily="2" charset="0"/>
              <a:ea typeface="Roboto Light" panose="02000000000000000000" pitchFamily="2" charset="0"/>
              <a:cs typeface="Roboto Light" panose="02000000000000000000" pitchFamily="2" charset="0"/>
            </a:endParaRPr>
          </a:p>
          <a:p>
            <a:pPr>
              <a:buClr>
                <a:srgbClr val="706CB2"/>
              </a:buClr>
            </a:pPr>
            <a:endParaRPr lang="en-GB">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706CB2"/>
              </a:buClr>
              <a:buFont typeface="Arial" panose="020B0604020202020204" pitchFamily="34" charset="0"/>
              <a:buChar char="•"/>
            </a:pPr>
            <a:r>
              <a:rPr lang="en-GB" dirty="0">
                <a:latin typeface="Roboto Light"/>
                <a:ea typeface="Roboto Light"/>
                <a:cs typeface="Roboto Light"/>
              </a:rPr>
              <a:t>The off-the-job time is paid time and included within working hours.</a:t>
            </a:r>
          </a:p>
          <a:p>
            <a:pPr>
              <a:buClr>
                <a:srgbClr val="706CB2"/>
              </a:buClr>
            </a:pPr>
            <a:endParaRPr lang="en-GB">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706CB2"/>
              </a:buClr>
              <a:buFont typeface="Arial" panose="020B0604020202020204" pitchFamily="34" charset="0"/>
              <a:buChar char="•"/>
            </a:pPr>
            <a:r>
              <a:rPr lang="en-GB" dirty="0">
                <a:latin typeface="Roboto Light"/>
                <a:ea typeface="Roboto Light"/>
                <a:cs typeface="Roboto Light"/>
              </a:rPr>
              <a:t>What apprentices earn will depend on the industry, location and type of apprenticeship.</a:t>
            </a:r>
          </a:p>
          <a:p>
            <a:pPr>
              <a:buClr>
                <a:srgbClr val="706CB2"/>
              </a:buClr>
            </a:pPr>
            <a:endParaRPr lang="en-GB" sz="2286"/>
          </a:p>
          <a:p>
            <a:pPr>
              <a:buClr>
                <a:srgbClr val="706CB2"/>
              </a:buClr>
            </a:pPr>
            <a:endParaRPr lang="en-GB" sz="2286"/>
          </a:p>
        </p:txBody>
      </p:sp>
    </p:spTree>
    <p:extLst>
      <p:ext uri="{BB962C8B-B14F-4D97-AF65-F5344CB8AC3E}">
        <p14:creationId xmlns:p14="http://schemas.microsoft.com/office/powerpoint/2010/main" val="3577006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065F4CE-B90A-1002-5E28-6A2508A54CCF}"/>
              </a:ext>
            </a:extLst>
          </p:cNvPr>
          <p:cNvSpPr txBox="1">
            <a:spLocks/>
          </p:cNvSpPr>
          <p:nvPr/>
        </p:nvSpPr>
        <p:spPr>
          <a:xfrm>
            <a:off x="424801" y="489201"/>
            <a:ext cx="5635124" cy="1393388"/>
          </a:xfrm>
          <a:prstGeom prst="rect">
            <a:avLst/>
          </a:prstGeom>
        </p:spPr>
        <p:txBody>
          <a:bodyPr/>
          <a:lst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a:lstStyle>
          <a:p>
            <a:r>
              <a:rPr lang="en-GB" dirty="0"/>
              <a:t>A day in the life of an </a:t>
            </a:r>
            <a:br>
              <a:rPr lang="en-GB" dirty="0"/>
            </a:br>
            <a:r>
              <a:rPr lang="en-GB" dirty="0"/>
              <a:t>apprentice</a:t>
            </a:r>
          </a:p>
        </p:txBody>
      </p:sp>
      <p:sp>
        <p:nvSpPr>
          <p:cNvPr id="6" name="Text Placeholder 1">
            <a:extLst>
              <a:ext uri="{FF2B5EF4-FFF2-40B4-BE49-F238E27FC236}">
                <a16:creationId xmlns:a16="http://schemas.microsoft.com/office/drawing/2014/main" id="{87AB12D2-8E8C-0516-AC9E-E22DDBBD46D2}"/>
              </a:ext>
            </a:extLst>
          </p:cNvPr>
          <p:cNvSpPr>
            <a:spLocks noGrp="1"/>
          </p:cNvSpPr>
          <p:nvPr>
            <p:ph type="body" sz="quarter" idx="11"/>
          </p:nvPr>
        </p:nvSpPr>
        <p:spPr>
          <a:xfrm>
            <a:off x="424801" y="2436999"/>
            <a:ext cx="5975999" cy="2879725"/>
          </a:xfrm>
        </p:spPr>
        <p:txBody>
          <a:bodyPr/>
          <a:lstStyle/>
          <a:p>
            <a:pPr marL="0" indent="0">
              <a:buNone/>
            </a:pPr>
            <a:r>
              <a:rPr lang="en-GB" sz="3600" dirty="0"/>
              <a:t>Meet Sheona.</a:t>
            </a:r>
          </a:p>
          <a:p>
            <a:pPr marL="0" indent="0">
              <a:buNone/>
            </a:pPr>
            <a:r>
              <a:rPr lang="en-GB" sz="3600" dirty="0"/>
              <a:t>She’s doing a Level 4 Sales Apprenticeship.</a:t>
            </a:r>
          </a:p>
          <a:p>
            <a:pPr marL="0" indent="0">
              <a:buNone/>
            </a:pPr>
            <a:r>
              <a:rPr lang="en-GB" sz="3600" dirty="0"/>
              <a:t>She talks about her experience at Coca-Cola.</a:t>
            </a:r>
          </a:p>
          <a:p>
            <a:endParaRPr lang="en-GB" sz="800" dirty="0"/>
          </a:p>
        </p:txBody>
      </p:sp>
      <p:pic>
        <p:nvPicPr>
          <p:cNvPr id="7" name="Online Media 6" title="A day in the life of a Sales Apprentice">
            <a:hlinkClick r:id="" action="ppaction://media"/>
            <a:extLst>
              <a:ext uri="{FF2B5EF4-FFF2-40B4-BE49-F238E27FC236}">
                <a16:creationId xmlns:a16="http://schemas.microsoft.com/office/drawing/2014/main" id="{04C9072F-A53A-52CC-BEF6-A303BBD2BCFA}"/>
              </a:ext>
            </a:extLst>
          </p:cNvPr>
          <p:cNvPicPr>
            <a:picLocks noRot="1" noChangeAspect="1"/>
          </p:cNvPicPr>
          <p:nvPr>
            <a:videoFile r:link="rId1"/>
          </p:nvPr>
        </p:nvPicPr>
        <p:blipFill>
          <a:blip r:embed="rId3"/>
          <a:stretch>
            <a:fillRect/>
          </a:stretch>
        </p:blipFill>
        <p:spPr>
          <a:xfrm>
            <a:off x="7122962" y="2927731"/>
            <a:ext cx="4340410" cy="2452331"/>
          </a:xfrm>
          <a:prstGeom prst="rect">
            <a:avLst/>
          </a:prstGeom>
        </p:spPr>
      </p:pic>
      <p:pic>
        <p:nvPicPr>
          <p:cNvPr id="11" name="Picture 10">
            <a:extLst>
              <a:ext uri="{FF2B5EF4-FFF2-40B4-BE49-F238E27FC236}">
                <a16:creationId xmlns:a16="http://schemas.microsoft.com/office/drawing/2014/main" id="{7DD13B28-E151-C8AE-E896-750CF4C2AD33}"/>
              </a:ext>
            </a:extLst>
          </p:cNvPr>
          <p:cNvPicPr>
            <a:picLocks noChangeAspect="1"/>
          </p:cNvPicPr>
          <p:nvPr/>
        </p:nvPicPr>
        <p:blipFill>
          <a:blip r:embed="rId4"/>
          <a:stretch>
            <a:fillRect/>
          </a:stretch>
        </p:blipFill>
        <p:spPr>
          <a:xfrm>
            <a:off x="7122962" y="746286"/>
            <a:ext cx="2242419" cy="2053532"/>
          </a:xfrm>
          <a:prstGeom prst="rect">
            <a:avLst/>
          </a:prstGeom>
        </p:spPr>
      </p:pic>
      <p:sp>
        <p:nvSpPr>
          <p:cNvPr id="12" name="AutoShape 4" descr="Coca Cola | Best Apprenticeships">
            <a:extLst>
              <a:ext uri="{FF2B5EF4-FFF2-40B4-BE49-F238E27FC236}">
                <a16:creationId xmlns:a16="http://schemas.microsoft.com/office/drawing/2014/main" id="{0494155E-9994-24CA-BECA-86C75619EB0B}"/>
              </a:ext>
            </a:extLst>
          </p:cNvPr>
          <p:cNvSpPr>
            <a:spLocks noChangeAspect="1" noChangeArrowheads="1"/>
          </p:cNvSpPr>
          <p:nvPr/>
        </p:nvSpPr>
        <p:spPr bwMode="auto">
          <a:xfrm>
            <a:off x="6248400" y="34464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descr="A red and white logo&#10;&#10;Description automatically generated">
            <a:extLst>
              <a:ext uri="{FF2B5EF4-FFF2-40B4-BE49-F238E27FC236}">
                <a16:creationId xmlns:a16="http://schemas.microsoft.com/office/drawing/2014/main" id="{F3059ABB-6E1C-648E-7448-C40CF641840B}"/>
              </a:ext>
            </a:extLst>
          </p:cNvPr>
          <p:cNvPicPr>
            <a:picLocks noChangeAspect="1"/>
          </p:cNvPicPr>
          <p:nvPr/>
        </p:nvPicPr>
        <p:blipFill>
          <a:blip r:embed="rId5"/>
          <a:stretch>
            <a:fillRect/>
          </a:stretch>
        </p:blipFill>
        <p:spPr>
          <a:xfrm>
            <a:off x="9409839" y="746286"/>
            <a:ext cx="2053533" cy="2053533"/>
          </a:xfrm>
          <a:prstGeom prst="rect">
            <a:avLst/>
          </a:prstGeom>
          <a:ln>
            <a:solidFill>
              <a:schemeClr val="tx1"/>
            </a:solidFill>
          </a:ln>
        </p:spPr>
      </p:pic>
    </p:spTree>
    <p:extLst>
      <p:ext uri="{BB962C8B-B14F-4D97-AF65-F5344CB8AC3E}">
        <p14:creationId xmlns:p14="http://schemas.microsoft.com/office/powerpoint/2010/main" val="195305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9B6C-DE82-4567-0D69-1A56F8768CA1}"/>
              </a:ext>
            </a:extLst>
          </p:cNvPr>
          <p:cNvSpPr>
            <a:spLocks noGrp="1"/>
          </p:cNvSpPr>
          <p:nvPr>
            <p:ph type="title"/>
          </p:nvPr>
        </p:nvSpPr>
        <p:spPr/>
        <p:txBody>
          <a:bodyPr/>
          <a:lstStyle/>
          <a:p>
            <a:r>
              <a:rPr lang="en-GB" sz="5400" dirty="0">
                <a:solidFill>
                  <a:schemeClr val="tx1"/>
                </a:solidFill>
              </a:rPr>
              <a:t>Part 2: What is Early Connect?</a:t>
            </a:r>
          </a:p>
        </p:txBody>
      </p:sp>
      <p:sp>
        <p:nvSpPr>
          <p:cNvPr id="3" name="TextBox 2">
            <a:extLst>
              <a:ext uri="{FF2B5EF4-FFF2-40B4-BE49-F238E27FC236}">
                <a16:creationId xmlns:a16="http://schemas.microsoft.com/office/drawing/2014/main" id="{E0BE492C-5B25-60E2-4508-537A06005650}"/>
              </a:ext>
            </a:extLst>
          </p:cNvPr>
          <p:cNvSpPr txBox="1"/>
          <p:nvPr/>
        </p:nvSpPr>
        <p:spPr>
          <a:xfrm>
            <a:off x="423818" y="1824079"/>
            <a:ext cx="11337111" cy="3354765"/>
          </a:xfrm>
          <a:prstGeom prst="rect">
            <a:avLst/>
          </a:prstGeom>
          <a:noFill/>
        </p:spPr>
        <p:txBody>
          <a:bodyPr wrap="square" lIns="91440" tIns="45720" rIns="91440" bIns="45720" anchor="t">
            <a:spAutoFit/>
          </a:bodyPr>
          <a:lstStyle/>
          <a:p>
            <a:pPr marL="457200" indent="-457200">
              <a:lnSpc>
                <a:spcPct val="150000"/>
              </a:lnSpc>
              <a:buFont typeface="Arial" panose="020B0604020202020204" pitchFamily="34" charset="0"/>
              <a:buChar char="•"/>
            </a:pP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A</a:t>
            </a:r>
            <a:r>
              <a:rPr lang="en-GB" sz="2400" b="0" i="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 pilot being delivered in partnership between the Department for Education (DfE) and UCAS</a:t>
            </a: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a:t>
            </a:r>
            <a:endParaRPr lang="en-US" sz="2400">
              <a:latin typeface="Roboto Light" panose="02000000000000000000" pitchFamily="2" charset="0"/>
              <a:ea typeface="Roboto Light" panose="02000000000000000000" pitchFamily="2" charset="0"/>
              <a:cs typeface="Roboto Light" panose="02000000000000000000" pitchFamily="2" charset="0"/>
            </a:endParaRPr>
          </a:p>
          <a:p>
            <a:pPr marL="457200" indent="-457200">
              <a:lnSpc>
                <a:spcPct val="150000"/>
              </a:lnSpc>
              <a:buFont typeface="Arial" panose="020B0604020202020204" pitchFamily="34" charset="0"/>
              <a:buChar char="•"/>
            </a:pPr>
            <a:r>
              <a:rPr lang="en-GB" sz="2400" b="0" i="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Their aim is to support more young people onto apprenticeships and make it easier for employers to find apprentices.</a:t>
            </a:r>
          </a:p>
          <a:p>
            <a:pPr marL="457200" indent="-457200">
              <a:lnSpc>
                <a:spcPct val="150000"/>
              </a:lnSpc>
              <a:buFont typeface="Arial" panose="020B0604020202020204" pitchFamily="34" charset="0"/>
              <a:buChar char="•"/>
            </a:pP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To date a variety of employers have pledged over </a:t>
            </a:r>
            <a:r>
              <a:rPr lang="en-GB" sz="2400" b="1">
                <a:solidFill>
                  <a:srgbClr val="7030A0"/>
                </a:solidFill>
                <a:latin typeface="Roboto Light" panose="02000000000000000000" pitchFamily="2" charset="0"/>
                <a:ea typeface="Roboto Light" panose="02000000000000000000" pitchFamily="2" charset="0"/>
                <a:cs typeface="Roboto Light" panose="02000000000000000000" pitchFamily="2" charset="0"/>
              </a:rPr>
              <a:t>5,000 apprenticeship vacancies</a:t>
            </a:r>
            <a:r>
              <a:rPr lang="en-GB" sz="2400" b="1">
                <a:solidFill>
                  <a:srgbClr val="ED2881"/>
                </a:solidFill>
                <a:latin typeface="Roboto Light" panose="02000000000000000000" pitchFamily="2" charset="0"/>
                <a:ea typeface="Roboto Light" panose="02000000000000000000" pitchFamily="2" charset="0"/>
                <a:cs typeface="Roboto Light" panose="02000000000000000000" pitchFamily="2" charset="0"/>
              </a:rPr>
              <a:t> </a:t>
            </a: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in the three </a:t>
            </a:r>
            <a:r>
              <a:rPr lang="en-GB" sz="2400" b="1">
                <a:solidFill>
                  <a:srgbClr val="333333"/>
                </a:solidFill>
                <a:latin typeface="Roboto Light" panose="02000000000000000000" pitchFamily="2" charset="0"/>
                <a:ea typeface="Roboto Light" panose="02000000000000000000" pitchFamily="2" charset="0"/>
                <a:cs typeface="Roboto Light" panose="02000000000000000000" pitchFamily="2" charset="0"/>
              </a:rPr>
              <a:t>pilot</a:t>
            </a: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 regions.</a:t>
            </a:r>
            <a:endParaRPr lang="en-GB" sz="240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558576473"/>
      </p:ext>
    </p:extLst>
  </p:cSld>
  <p:clrMapOvr>
    <a:masterClrMapping/>
  </p:clrMapOvr>
</p:sld>
</file>

<file path=ppt/theme/theme1.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2.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5484b57-7140-4b0d-a7c8-8b41697e15a4">
      <UserInfo>
        <DisplayName>COLES, David</DisplayName>
        <AccountId>165</AccountId>
        <AccountType/>
      </UserInfo>
      <UserInfo>
        <DisplayName>ROSS, Seb</DisplayName>
        <AccountId>155</AccountId>
        <AccountType/>
      </UserInfo>
      <UserInfo>
        <DisplayName>BEGUM, Jasna</DisplayName>
        <AccountId>57</AccountId>
        <AccountType/>
      </UserInfo>
      <UserInfo>
        <DisplayName>OAKLEY, Eve</DisplayName>
        <AccountId>10</AccountId>
        <AccountType/>
      </UserInfo>
      <UserInfo>
        <DisplayName>SAVAGE, Carolyn</DisplayName>
        <AccountId>13</AccountId>
        <AccountType/>
      </UserInfo>
      <UserInfo>
        <DisplayName>HANDLEY, Richard</DisplayName>
        <AccountId>119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4D731FA3E2BD4E87940E2BD8581820" ma:contentTypeVersion="9" ma:contentTypeDescription="Create a new document." ma:contentTypeScope="" ma:versionID="a270b045da12b008d519d7054867fae7">
  <xsd:schema xmlns:xsd="http://www.w3.org/2001/XMLSchema" xmlns:xs="http://www.w3.org/2001/XMLSchema" xmlns:p="http://schemas.microsoft.com/office/2006/metadata/properties" xmlns:ns2="4f732cac-a017-495d-b3cd-e6c3a443e3a9" xmlns:ns3="b5484b57-7140-4b0d-a7c8-8b41697e15a4" targetNamespace="http://schemas.microsoft.com/office/2006/metadata/properties" ma:root="true" ma:fieldsID="a745e1e229fbe5b28dd125c63e8a8b92" ns2:_="" ns3:_="">
    <xsd:import namespace="4f732cac-a017-495d-b3cd-e6c3a443e3a9"/>
    <xsd:import namespace="b5484b57-7140-4b0d-a7c8-8b41697e15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32cac-a017-495d-b3cd-e6c3a443e3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484b57-7140-4b0d-a7c8-8b41697e15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FDCD6-A7AB-4E9A-8D34-6EB49E737799}">
  <ds:schemaRefs>
    <ds:schemaRef ds:uri="55603442-09ec-4cf3-b21f-b1c3f828b53a"/>
    <ds:schemaRef ds:uri="733dae14-92ee-43b7-ae23-1dcf711a5137"/>
    <ds:schemaRef ds:uri="7c335a06-be1f-4caa-a72e-ef957d3aaf2f"/>
    <ds:schemaRef ds:uri="7ea19176-5d6b-402f-9bd8-e7e810a315d5"/>
    <ds:schemaRef ds:uri="8c566321-f672-4e06-a901-b5e72b4c4357"/>
    <ds:schemaRef ds:uri="dfe26666-3b62-4408-8ca6-7aac6ba9166c"/>
    <ds:schemaRef ds:uri="f35157c8-20f5-4717-b29a-f8752fe0501a"/>
    <ds:schemaRef ds:uri="fa48a185-2363-4a1f-b2bd-1f749f7367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b5484b57-7140-4b0d-a7c8-8b41697e15a4"/>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CB71FE18-68D8-4191-AF4C-449619FA94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732cac-a017-495d-b3cd-e6c3a443e3a9"/>
    <ds:schemaRef ds:uri="b5484b57-7140-4b0d-a7c8-8b41697e15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68</TotalTime>
  <Words>1471</Words>
  <Application>Microsoft Office PowerPoint</Application>
  <PresentationFormat>Custom</PresentationFormat>
  <Paragraphs>157</Paragraphs>
  <Slides>18</Slides>
  <Notes>11</Notes>
  <HiddenSlides>0</HiddenSlides>
  <MMClips>2</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Confidential</vt:lpstr>
      <vt:lpstr>Confidential</vt:lpstr>
      <vt:lpstr>Introducing apprenticeships with Early Connect</vt:lpstr>
      <vt:lpstr>PowerPoint Presentation</vt:lpstr>
      <vt:lpstr>Part 1: What’s an  apprenticeship?</vt:lpstr>
      <vt:lpstr>3 key facts about apprenticeships </vt:lpstr>
      <vt:lpstr>How to understand the levels</vt:lpstr>
      <vt:lpstr>Types of apprenticeships</vt:lpstr>
      <vt:lpstr>How it works</vt:lpstr>
      <vt:lpstr>PowerPoint Presentation</vt:lpstr>
      <vt:lpstr>Part 2: What is Early Connect?</vt:lpstr>
      <vt:lpstr>PowerPoint Presentation</vt:lpstr>
      <vt:lpstr>What local support is available?</vt:lpstr>
      <vt:lpstr>Part 3: How can UCAS help?</vt:lpstr>
      <vt:lpstr>PowerPoint Presentation</vt:lpstr>
      <vt:lpstr>How to explore and apply for apprenticeships</vt:lpstr>
      <vt:lpstr>What do you need to do?</vt:lpstr>
      <vt:lpstr>Smart Alerts</vt:lpstr>
      <vt:lpstr>Discover Decide Apply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Siobhan Williams</cp:lastModifiedBy>
  <cp:revision>133</cp:revision>
  <dcterms:created xsi:type="dcterms:W3CDTF">2020-07-08T13:08:58Z</dcterms:created>
  <dcterms:modified xsi:type="dcterms:W3CDTF">2023-10-25T08:34:20Z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0x010100984D731FA3E2BD4E87940E2BD8581820</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