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4"/>
  </p:sldMasterIdLst>
  <p:notesMasterIdLst>
    <p:notesMasterId r:id="rId15"/>
  </p:notesMasterIdLst>
  <p:sldIdLst>
    <p:sldId id="389" r:id="rId5"/>
    <p:sldId id="388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</p:sldIdLst>
  <p:sldSz cx="12801600" cy="7199313"/>
  <p:notesSz cx="6858000" cy="9144000"/>
  <p:defaultTextStyle>
    <a:defPPr>
      <a:defRPr lang="en-US"/>
    </a:defPPr>
    <a:lvl1pPr marL="0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39989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79977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19966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59954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199943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39931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79920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19908" algn="l" defTabSz="639989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2990"/>
    <a:srgbClr val="139EA2"/>
    <a:srgbClr val="132433"/>
    <a:srgbClr val="00AEEF"/>
    <a:srgbClr val="15BCBC"/>
    <a:srgbClr val="57BF93"/>
    <a:srgbClr val="706CB2"/>
    <a:srgbClr val="ED2881"/>
    <a:srgbClr val="F37561"/>
    <a:srgbClr val="FCA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3"/>
    <p:restoredTop sz="94558"/>
  </p:normalViewPr>
  <p:slideViewPr>
    <p:cSldViewPr snapToGrid="0">
      <p:cViewPr varScale="1">
        <p:scale>
          <a:sx n="93" d="100"/>
          <a:sy n="93" d="100"/>
        </p:scale>
        <p:origin x="624" y="96"/>
      </p:cViewPr>
      <p:guideLst>
        <p:guide orient="horz" pos="2268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1CA7-1B1E-D848-BD01-B79781672929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106E-8D4E-4C4B-B3F1-B510A67D8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1pPr>
    <a:lvl2pPr marL="479991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2pPr>
    <a:lvl3pPr marL="959983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3pPr>
    <a:lvl4pPr marL="1439974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4pPr>
    <a:lvl5pPr marL="1919966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5pPr>
    <a:lvl6pPr marL="2399957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6pPr>
    <a:lvl7pPr marL="2879949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7pPr>
    <a:lvl8pPr marL="3359940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8pPr>
    <a:lvl9pPr marL="3839931" algn="l" defTabSz="959983" rtl="0" eaLnBrk="1" latinLnBrk="0" hangingPunct="1">
      <a:defRPr sz="12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3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7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5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3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89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73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9B106E-8D4E-4C4B-B3F1-B510A67D88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7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57BF9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57BF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0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FCAF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FCAF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C6284C7-D26E-3E4D-8B1A-19BE2F492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0A6F68-F73B-DBAF-A59D-62AD5C17D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186BA7-7499-3081-8670-1D274B8D7887}"/>
              </a:ext>
            </a:extLst>
          </p:cNvPr>
          <p:cNvSpPr/>
          <p:nvPr userDrawn="1"/>
        </p:nvSpPr>
        <p:spPr>
          <a:xfrm>
            <a:off x="261350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>
              <a:solidFill>
                <a:srgbClr val="13243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61D611-38B2-43AB-3470-81201B551346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pic>
        <p:nvPicPr>
          <p:cNvPr id="6" name="Picture 5" descr="UCAS Logo">
            <a:extLst>
              <a:ext uri="{FF2B5EF4-FFF2-40B4-BE49-F238E27FC236}">
                <a16:creationId xmlns:a16="http://schemas.microsoft.com/office/drawing/2014/main" id="{BDFE57DC-C127-6607-8E38-5838069CD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6607285-EC39-E0CC-015E-A7D6A300A712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pic>
        <p:nvPicPr>
          <p:cNvPr id="11" name="Picture 10" descr="Department for Education (DfE) Logo">
            <a:extLst>
              <a:ext uri="{FF2B5EF4-FFF2-40B4-BE49-F238E27FC236}">
                <a16:creationId xmlns:a16="http://schemas.microsoft.com/office/drawing/2014/main" id="{F432A6CD-988D-56E9-BFEF-5D3D9C347E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8D2B58-17B6-348F-FDB7-8A4595382FFD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63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234A6-D842-F56D-6D8B-89B81E3124B5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403551-6E97-A82E-A464-4A82DCFAA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D3539B2-CE26-12F3-CB02-20155976AD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AD7298E-C9DE-C384-4493-536F7A89CCE5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5C0D93-F5FA-2660-AC4C-A94649671FFE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7E5E9CFF-10A7-14EC-AE1B-B6D2F179FB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B6B071E1-99EC-55E8-3B20-3CF51D9894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2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1B1FCB-A341-237F-E2B9-4625176911F9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F8B6ED-A63E-7128-13C8-8517D59C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8D93C9-3436-AA83-C947-8845F658FE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F07E4D-2115-9EB7-27B3-12DBC3A4A011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82D1EA-D931-C767-3588-28E8CD85B2BF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43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243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075049DC-AA6E-C15F-53C0-2E1577DE9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26037AD5-EAB0-CFAC-CB3A-C152CDD75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72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8F36D9A-139D-8FC9-9762-990DAF13E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ABF86B2-BADC-51B9-6094-E42E81996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11CFFD-555C-50E1-FFED-46CB0E791D0B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12F7B-B32A-1B2E-81F0-47EF522DBA22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2AF0FA65-4668-2612-25E4-E8FABA354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39E651AD-C9FC-F36C-B91E-7776D7CC40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26CE98-5667-3B33-B83B-08B23D619B92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53077B-049A-C6A2-ABC9-4B9E08176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F43C2B9-7A8E-AE38-50E0-6944AC39E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B564D4-BFB7-E2CF-4530-DBFAA172C87D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3FC0AA-1757-3DDF-DE38-4FBE18F64B2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C3F851AC-7497-EA45-3E18-957CD5AD2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4E140119-D5C2-4FFA-DCB5-D3042C2BEA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0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F326C2-4ED6-5B6D-D09A-29887E1F515F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261E0E-9361-4B48-F2A9-43458CD7F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FA30D70-EF1D-B125-A30A-86E71A2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545EBA-77FF-BE67-5388-8CB109374A7D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6188A-BB5C-7022-9289-C3E8112F0815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43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243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E46BC5E7-11AE-A7F6-3DE3-D88D04A141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EAC4CF08-1C73-EBE9-9CE0-0A30A3CDB2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B5E930-50EC-A71F-219E-E3BB493E16C5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70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9CF6D0-82DC-3F38-95BE-3222A7780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F0E09C0-7072-903E-F70C-5C96B01C8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C13631-E82A-F22E-EA82-6E50C71C2A8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903A0-3DD6-1368-6818-539CB70695D1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773D3662-FE0B-B2C1-5AF6-0A0DDEC6E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967847A2-60DC-6110-7794-594C92653B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52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0F0EDE-E264-0D0D-BE80-3D131E9E0613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812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ACE449-8834-A3AD-D8CE-7D49C7D81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C557525-1EBA-21F2-91FD-6185FDC53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377A747-41AF-DBA8-AADB-319C01B0568C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A3B123-A0DB-3959-354B-9F08BFEBED8C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9493ADDF-A564-68ED-86A7-A31BDF181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A34895D8-6468-E85B-D05F-DEAAADD47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74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016A1-4F5E-9747-03FB-BF8863B2DBD7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ED2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6ED3E2-1341-3967-DECB-538BB1DE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F67F016-6378-ADC2-6EEB-552C5471CE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50D289-D129-08CF-74A7-A621CFC9349D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C50983-5D9A-2EA3-0D71-E072C51B2B46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EA514492-FDC5-A166-D71C-37510977A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9AD52134-F807-232F-A43A-88C80919F2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2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F3756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F375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91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BCA9F3-C5E8-6265-F3BF-0B629449B4D5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46DFBD-7039-CAD7-3589-CC41CF344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rgbClr val="132433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rgbClr val="132433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rgbClr val="13243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rgbClr val="132433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71C4076-D61D-6D36-3897-5F086C7B4A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4748D9-0D5A-F991-F64E-02499B74B72C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223B3-CACC-A649-F34F-A93C2FA88BF7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B286BCF2-A2C9-662E-8608-09F3B6957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09BEA4D6-F782-A3F2-EF0C-8D380880B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0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 1">
    <p:bg>
      <p:bgPr>
        <a:solidFill>
          <a:srgbClr val="57BF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C8C5D3-C192-75AA-163D-74B115C50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9411B4-878A-E573-04D0-EBDF360B7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 descr="UCAS Logo">
            <a:extLst>
              <a:ext uri="{FF2B5EF4-FFF2-40B4-BE49-F238E27FC236}">
                <a16:creationId xmlns:a16="http://schemas.microsoft.com/office/drawing/2014/main" id="{F0849678-61AC-ED2A-713F-123A51BC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5DB6695-190C-BFA1-07E8-AF0D9C238E2D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pic>
        <p:nvPicPr>
          <p:cNvPr id="12" name="Picture 11" descr="Department for Education (DfE) Logo">
            <a:extLst>
              <a:ext uri="{FF2B5EF4-FFF2-40B4-BE49-F238E27FC236}">
                <a16:creationId xmlns:a16="http://schemas.microsoft.com/office/drawing/2014/main" id="{8EE94070-C298-9968-9827-30144E9D51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9E7816-CE98-0072-9533-530AEDAF5A7F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72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 1">
    <p:bg>
      <p:bgPr>
        <a:solidFill>
          <a:srgbClr val="F37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61BE2A9-FCAF-0780-EB45-BE5623B1B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66F9E55-0751-1838-E642-EDD520128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3E3AA01-2025-57DA-4BA5-4B20682091D9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D5F0B-9B19-19F5-77A2-411439B8E0EF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30BFE16C-5E3B-1F36-8114-F9285D3B7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74BFF0A5-8D57-8CA6-BE7F-DF936D743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49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 1"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74E0078-92A9-9BB8-0CB7-76E13BB13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rgbClr val="132433"/>
              </a:buClr>
              <a:defRPr>
                <a:solidFill>
                  <a:srgbClr val="132433"/>
                </a:solidFill>
              </a:defRPr>
            </a:lvl1pPr>
            <a:lvl2pPr>
              <a:buClr>
                <a:srgbClr val="132433"/>
              </a:buClr>
              <a:defRPr>
                <a:solidFill>
                  <a:srgbClr val="132433"/>
                </a:solidFill>
              </a:defRPr>
            </a:lvl2pPr>
            <a:lvl3pPr>
              <a:buClr>
                <a:srgbClr val="132433"/>
              </a:buClr>
              <a:defRPr>
                <a:solidFill>
                  <a:srgbClr val="132433"/>
                </a:solidFill>
              </a:defRPr>
            </a:lvl3pPr>
            <a:lvl4pPr>
              <a:buClr>
                <a:srgbClr val="132433"/>
              </a:buClr>
              <a:defRPr>
                <a:solidFill>
                  <a:srgbClr val="132433"/>
                </a:solidFill>
              </a:defRPr>
            </a:lvl4pPr>
            <a:lvl5pPr>
              <a:buClr>
                <a:srgbClr val="13243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0436D7D5-3C9F-E5D3-D373-380CA16D6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6" name="Picture 15" descr="UCAS Logo">
            <a:extLst>
              <a:ext uri="{FF2B5EF4-FFF2-40B4-BE49-F238E27FC236}">
                <a16:creationId xmlns:a16="http://schemas.microsoft.com/office/drawing/2014/main" id="{3E2E5608-FB5B-D8CF-96AF-3BF7B1215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7106"/>
            <a:ext cx="1084003" cy="31471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43D6E76-38F9-F243-669E-7035955F412F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pic>
        <p:nvPicPr>
          <p:cNvPr id="18" name="Picture 17" descr="Department for Education (DfE) Logo">
            <a:extLst>
              <a:ext uri="{FF2B5EF4-FFF2-40B4-BE49-F238E27FC236}">
                <a16:creationId xmlns:a16="http://schemas.microsoft.com/office/drawing/2014/main" id="{544FE625-29D7-CEC0-F212-DBF3999BB8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C40DA8-6A59-AD64-FAD7-F8CA6BF7BF3E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43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243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36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0676B-CE6E-C625-41C7-58076E41C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3B7CFB3-847F-C176-A9B9-7058B8287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82D38C-D00E-FE2F-2FE2-2CF08D332AC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CE720-A620-F1B8-9C0A-A39A5117591F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E9AFAE53-B76A-BF84-5CA5-E5E378273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4" name="Picture 3" descr="Department for Education (DfE) Logo">
            <a:extLst>
              <a:ext uri="{FF2B5EF4-FFF2-40B4-BE49-F238E27FC236}">
                <a16:creationId xmlns:a16="http://schemas.microsoft.com/office/drawing/2014/main" id="{4D5E4BBA-7772-23A3-4EA8-B0E579EDE1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17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 1">
    <p:bg>
      <p:bgPr>
        <a:solidFill>
          <a:srgbClr val="139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F3F9B-3A86-91D2-5DC8-174AF390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3789168-8EF3-5567-B1D0-2390079C6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44DD79-6E21-3F4C-1083-DE016A255B23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E07DA-6827-2A88-757A-2AFE3A95E77D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44D41579-84B4-D02A-03DC-BF56FDB350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4" name="Picture 3" descr="Department for Education (DfE) Logo">
            <a:extLst>
              <a:ext uri="{FF2B5EF4-FFF2-40B4-BE49-F238E27FC236}">
                <a16:creationId xmlns:a16="http://schemas.microsoft.com/office/drawing/2014/main" id="{782F0634-F8FE-0EB2-7037-498FCD3259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3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 1">
    <p:bg>
      <p:bgPr>
        <a:solidFill>
          <a:srgbClr val="BFD7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277AD-C2CD-527E-FCFE-1108E328B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rgbClr val="132433"/>
              </a:buClr>
              <a:defRPr>
                <a:solidFill>
                  <a:srgbClr val="132433"/>
                </a:solidFill>
              </a:defRPr>
            </a:lvl1pPr>
            <a:lvl2pPr>
              <a:buClr>
                <a:srgbClr val="132433"/>
              </a:buClr>
              <a:defRPr>
                <a:solidFill>
                  <a:srgbClr val="132433"/>
                </a:solidFill>
              </a:defRPr>
            </a:lvl2pPr>
            <a:lvl3pPr>
              <a:buClr>
                <a:srgbClr val="132433"/>
              </a:buClr>
              <a:defRPr>
                <a:solidFill>
                  <a:srgbClr val="132433"/>
                </a:solidFill>
              </a:defRPr>
            </a:lvl3pPr>
            <a:lvl4pPr>
              <a:buClr>
                <a:srgbClr val="132433"/>
              </a:buClr>
              <a:defRPr>
                <a:solidFill>
                  <a:srgbClr val="132433"/>
                </a:solidFill>
              </a:defRPr>
            </a:lvl4pPr>
            <a:lvl5pPr>
              <a:buClr>
                <a:srgbClr val="132433"/>
              </a:buClr>
              <a:defRPr>
                <a:solidFill>
                  <a:srgbClr val="132433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C849979-010A-0730-87B9-6D477C156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UCAS Logo">
            <a:extLst>
              <a:ext uri="{FF2B5EF4-FFF2-40B4-BE49-F238E27FC236}">
                <a16:creationId xmlns:a16="http://schemas.microsoft.com/office/drawing/2014/main" id="{D6E0E579-FE2F-971E-3345-7487A1642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7106"/>
            <a:ext cx="1084003" cy="31471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E695B99-AC7A-DD07-7E66-26297758A3A2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pic>
        <p:nvPicPr>
          <p:cNvPr id="8" name="Picture 7" descr="Department for Education (DfE) Logo">
            <a:extLst>
              <a:ext uri="{FF2B5EF4-FFF2-40B4-BE49-F238E27FC236}">
                <a16:creationId xmlns:a16="http://schemas.microsoft.com/office/drawing/2014/main" id="{A819C9B0-497C-5500-9A8A-A06866FBA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7F304-5A5A-D6D2-A1C7-7C6DF8A81DCD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43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243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105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 1">
    <p:bg>
      <p:bgPr>
        <a:solidFill>
          <a:srgbClr val="706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76EF-4763-C700-6A9C-F935203AC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E8A65A0-8BAB-B12C-ECF8-7185A8E6E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A98051-A3BA-DAB2-02DF-039639B1844C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EFC25-AC2D-CC01-B44F-B8024D373C90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31A86618-1E0F-19BB-68B8-C6CC34D41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4" name="Picture 3" descr="Department for Education (DfE) Logo">
            <a:extLst>
              <a:ext uri="{FF2B5EF4-FFF2-40B4-BE49-F238E27FC236}">
                <a16:creationId xmlns:a16="http://schemas.microsoft.com/office/drawing/2014/main" id="{12CF70ED-27D3-FA15-CA31-9C22AFCF9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70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and Content 1">
    <p:bg>
      <p:bgPr>
        <a:solidFill>
          <a:srgbClr val="812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C8DAA-779B-5C97-C90A-612B40E8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4176F0E-085D-D302-AD32-97F775B0E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FE4FE9-BB7E-DB91-B584-A0692D4C95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4F0E7-944D-2F11-8B28-4BD90A8B7B4A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3C74E14A-4E2C-80A4-5AE5-837474867C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4" name="Picture 3" descr="Department for Education (DfE) Logo">
            <a:extLst>
              <a:ext uri="{FF2B5EF4-FFF2-40B4-BE49-F238E27FC236}">
                <a16:creationId xmlns:a16="http://schemas.microsoft.com/office/drawing/2014/main" id="{DA5CB031-457F-1D45-9113-2EF36750D3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6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and Content 1">
    <p:bg>
      <p:bgPr>
        <a:solidFill>
          <a:srgbClr val="ED2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18B58-473D-AAE0-A6D0-F911C6B86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D1EC6A-FEF1-F276-B8C5-7E48F3611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7A4C92-5C11-D815-0C6C-135783DFD870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7AC91-DD8A-5E62-5619-5120F3266CD1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1712A7BD-3A84-C483-4A21-292729169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4" name="Picture 3" descr="Department for Education (DfE) Logo">
            <a:extLst>
              <a:ext uri="{FF2B5EF4-FFF2-40B4-BE49-F238E27FC236}">
                <a16:creationId xmlns:a16="http://schemas.microsoft.com/office/drawing/2014/main" id="{82E59413-7357-4B13-8022-ADA868C25D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1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57BF9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57BF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25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and Content 1"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2168-236A-81A5-D3BE-302FA99B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2" y="2225444"/>
            <a:ext cx="12295396" cy="3601141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3"/>
              </a:buClr>
              <a:defRPr>
                <a:solidFill>
                  <a:srgbClr val="132433"/>
                </a:solidFill>
              </a:defRPr>
            </a:lvl6pPr>
            <a:lvl7pPr>
              <a:buClr>
                <a:schemeClr val="accent3"/>
              </a:buClr>
              <a:defRPr>
                <a:solidFill>
                  <a:srgbClr val="132433"/>
                </a:solidFill>
              </a:defRPr>
            </a:lvl7pPr>
            <a:lvl8pPr>
              <a:buClr>
                <a:schemeClr val="accent3"/>
              </a:buClr>
              <a:defRPr>
                <a:solidFill>
                  <a:srgbClr val="132433"/>
                </a:solidFill>
              </a:defRPr>
            </a:lvl8pPr>
            <a:lvl9pPr>
              <a:buClr>
                <a:schemeClr val="accent3"/>
              </a:buClr>
              <a:defRPr>
                <a:solidFill>
                  <a:srgbClr val="132433"/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B20B763-04D3-2BDC-AF17-7174A998C7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BCD55F-9360-3DC4-157F-AD6591A66C74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DAA25-164D-4056-2570-AB9C5D2C8A34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10B58C0D-656A-4B0B-0A4E-3DEBC19A03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pic>
        <p:nvPicPr>
          <p:cNvPr id="4" name="Picture 3" descr="Department for Education (DfE) Logo">
            <a:extLst>
              <a:ext uri="{FF2B5EF4-FFF2-40B4-BE49-F238E27FC236}">
                <a16:creationId xmlns:a16="http://schemas.microsoft.com/office/drawing/2014/main" id="{D9776830-3073-5718-7024-00DCA402C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43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2A400F59-A8EB-33E1-00BA-CAF6D622D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03ED25-6724-D11D-8A2B-08973263473C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E4CAB-0464-2B01-C734-09D3E0313E36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9CB4154F-EDA5-E227-D5EB-A9B39B02E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5552DED1-A060-8104-41D6-09BA5EBF0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8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BA26C3F-F190-14F3-1C6F-067D8C035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CF81BF-4D11-AFBB-D8D4-BCAFA7522F81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E9953-5D8D-F9E6-AB80-4184498CA8FF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7467EE6E-DD1F-AC26-DFE1-0EA321749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CAAFFA98-9106-2CEB-882A-5C6C46E721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72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3629F0C-3C0B-3C8F-F44D-92DE768EB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B78B89-D409-D1AD-0D6F-72E9FA7A646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FD819-C9CE-6763-56C8-F3FE0BC733D6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43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243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B6466D6F-0434-E8F4-FC97-A8226694B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46618A8E-ED33-9185-6353-A262C32F8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6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9AE666E-F190-AB41-72B9-8F6B81CAB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3408E4-52DE-058A-F071-092BD0275C3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26A5B-1CDA-D7F2-E374-915E7F752D84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58D6D2F6-11CE-DC30-28AC-0603DF927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1F757C93-354B-E41D-6DDD-EEC1D5894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45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9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6FF1BEED-D55F-7ADA-C1AA-2F1D7584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2F8BD7-27B8-C2B0-F712-0A49F182A4B7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BECB8-B50D-B7E8-6360-B7CF15C03185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E6235871-5F51-45E5-B5F0-439196265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65671072-2B19-D335-3D68-27E4B491D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48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B6D5D4-B156-E271-F250-1A8184FF74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8774FF-D188-8C64-B3C6-BDC716080DDD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4AEA6A-A666-EF5E-A373-0F459CDF49DD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243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3243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A5B6B09B-A649-92BE-62F8-ACC7E6967C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10D14092-30E6-5346-921D-45007AA2EC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6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70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4D046E9-C1A4-E474-E899-0F3ED0302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5D39B1-5E11-CA62-A771-0D6B0ABC62B3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48EDF-19AE-56A1-326D-2692418B5F30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F6B5CDFF-D3BD-2FE5-C8DD-2D6465308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47E047E0-9B95-4673-676E-DA54AA20BE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7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812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6D49ACF-F35E-1DBC-659B-6326FF77FC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4FB452-7C72-25BE-E1F2-591068A427FA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79568-E7B2-F969-8217-A1892FD76DD0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513B1587-774C-0358-C7AD-1654D2F91D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1A39626A-21A1-F8EF-A5F7-4200C5640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37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ED2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BFB4DAA-6962-CFDC-25B5-9FC24656A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807516-6C22-B527-7AA1-4BCD5FCE25EE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1A42EB-27D4-5EE6-C717-3AA14F35E135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UCAS Logo">
            <a:extLst>
              <a:ext uri="{FF2B5EF4-FFF2-40B4-BE49-F238E27FC236}">
                <a16:creationId xmlns:a16="http://schemas.microsoft.com/office/drawing/2014/main" id="{CD17E7E7-EED6-D0D1-359B-4815C959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3" name="Picture 2" descr="Department for Education (DfE) Logo">
            <a:extLst>
              <a:ext uri="{FF2B5EF4-FFF2-40B4-BE49-F238E27FC236}">
                <a16:creationId xmlns:a16="http://schemas.microsoft.com/office/drawing/2014/main" id="{76E1A2A7-3678-0B2E-A79E-1E50DE8D32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139EA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139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21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5">
    <p:bg>
      <p:bgPr>
        <a:solidFill>
          <a:srgbClr val="132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772" y="1318236"/>
            <a:ext cx="12305987" cy="2281420"/>
          </a:xfrm>
          <a:prstGeom prst="rect">
            <a:avLst/>
          </a:prstGeom>
          <a:noFill/>
        </p:spPr>
        <p:txBody>
          <a:bodyPr anchor="b"/>
          <a:lstStyle>
            <a:lvl1pPr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772" y="3787177"/>
            <a:ext cx="12305987" cy="22814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19">
                <a:solidFill>
                  <a:schemeClr val="bg1"/>
                </a:solidFill>
              </a:defRPr>
            </a:lvl1pPr>
            <a:lvl2pPr marL="4799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1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87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2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78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7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657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UCAS Logo">
            <a:extLst>
              <a:ext uri="{FF2B5EF4-FFF2-40B4-BE49-F238E27FC236}">
                <a16:creationId xmlns:a16="http://schemas.microsoft.com/office/drawing/2014/main" id="{BF14E3EE-7916-94C2-746D-931D2C5FA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460756" y="311861"/>
            <a:ext cx="1084003" cy="32520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94B050-5F70-551B-0814-3BA40AD83A8E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pic>
        <p:nvPicPr>
          <p:cNvPr id="9" name="Picture 8" descr="Department for Education (DfE) Logo">
            <a:extLst>
              <a:ext uri="{FF2B5EF4-FFF2-40B4-BE49-F238E27FC236}">
                <a16:creationId xmlns:a16="http://schemas.microsoft.com/office/drawing/2014/main" id="{5D5E0B12-1C89-FBA3-E603-EE8A1774D8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8772" y="234802"/>
            <a:ext cx="1216880" cy="735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D8E730-A4DC-F852-FBE9-9F41F600FA25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38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0A6F68-F73B-DBAF-A59D-62AD5C17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186BA7-7499-3081-8670-1D274B8D7887}"/>
              </a:ext>
            </a:extLst>
          </p:cNvPr>
          <p:cNvSpPr/>
          <p:nvPr/>
        </p:nvSpPr>
        <p:spPr>
          <a:xfrm>
            <a:off x="261350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>
              <a:solidFill>
                <a:srgbClr val="13243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B0EA39-3ED7-856E-A30E-5260886E3BE1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911D5C6-9206-08E0-F327-6670C7A7F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C0E7716-0950-9A18-F821-5F999769FF93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810C2E-8076-1962-495B-748FFE66C924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 descr="UCAS Logo">
            <a:extLst>
              <a:ext uri="{FF2B5EF4-FFF2-40B4-BE49-F238E27FC236}">
                <a16:creationId xmlns:a16="http://schemas.microsoft.com/office/drawing/2014/main" id="{376FD6C3-A686-9F74-FDC8-7F338657E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pic>
        <p:nvPicPr>
          <p:cNvPr id="6" name="Picture 5" descr="Department for Education (DfE) Logo">
            <a:extLst>
              <a:ext uri="{FF2B5EF4-FFF2-40B4-BE49-F238E27FC236}">
                <a16:creationId xmlns:a16="http://schemas.microsoft.com/office/drawing/2014/main" id="{F50A741F-09E9-1DCD-9826-F97D49ED0F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95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43A0D-CFC1-7236-AAE2-2143D87B88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801600" cy="624078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75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A4EDFC0-7281-79D9-A7BB-2A7EDE14DBB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97181" y="1274164"/>
            <a:ext cx="11941002" cy="466943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06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DE7905A0-F411-58D5-9DC8-EBD1451EACF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320674" y="2233534"/>
            <a:ext cx="12242153" cy="356274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media</a:t>
            </a:r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10F7C7A-E557-C041-FF32-33F80BCBEDA3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12301478" cy="620092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29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723D319-9755-1A45-FF40-A6933AFEAF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1"/>
            <a:ext cx="5943600" cy="7199312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CBCADA-08BE-A45E-7503-8A3350D24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350" y="2938072"/>
            <a:ext cx="6107700" cy="28801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30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1D2D648-B4DC-BFD8-7250-E13C00F4BA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297112"/>
            <a:ext cx="5803900" cy="3521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B1D1170-5544-D644-4246-881B1EFAA4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86550" y="2297112"/>
            <a:ext cx="5707380" cy="3521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23CB411-2C3F-B647-3490-520D8D0BDB7B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12132580" cy="720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82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B2F5A89-0B15-B9D8-3C7D-DAA15A1242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450" y="2297113"/>
            <a:ext cx="5803900" cy="3521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hart Placeholder 2">
            <a:extLst>
              <a:ext uri="{FF2B5EF4-FFF2-40B4-BE49-F238E27FC236}">
                <a16:creationId xmlns:a16="http://schemas.microsoft.com/office/drawing/2014/main" id="{87394D3B-9A08-1CFE-4163-A9B6F17910C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77026" y="489201"/>
            <a:ext cx="5470234" cy="53289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3EA415C-96D8-43F5-23C9-13D3E130E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800" y="489201"/>
            <a:ext cx="5943601" cy="1393388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>
              <a:defRPr b="1" i="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817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C1486FF-7004-19A1-3796-24646B50CB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943600" cy="6253017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6A09790-B814-9847-FB31-2E06889790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799" y="989351"/>
            <a:ext cx="6100997" cy="48849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47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97835"/>
            <a:ext cx="12801600" cy="2945945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the icon to add a full image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700FE1C-5E0A-2629-3630-FEB5DD722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824" y="1214202"/>
            <a:ext cx="6010904" cy="17538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E57503-C168-DFC0-97F2-8B1723EDA04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585527" y="1214202"/>
            <a:ext cx="5946249" cy="1753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46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DCB89-9685-B572-DBA9-13BBF5446601}"/>
              </a:ext>
            </a:extLst>
          </p:cNvPr>
          <p:cNvSpPr/>
          <p:nvPr userDrawn="1"/>
        </p:nvSpPr>
        <p:spPr>
          <a:xfrm>
            <a:off x="0" y="-1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433DE79-5030-51A7-93F8-1D8DBEFA4A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6F3CD-8F8B-F6BD-2209-872067A3C7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2F25413-AFC1-47AB-B924-8D5F9462A1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00AEE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42D263-F4BA-32B3-350A-BD2824CBB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BD029C-47AB-4082-8CB2-0E9ABBBFBF9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220D26-E870-7692-9E97-221EFEBAD240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4433795-3F5E-6C0D-ED0E-395E8A0E6C5A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07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801600" cy="3288143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the icon to add a full bleed image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700FE1C-5E0A-2629-3630-FEB5DD722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274" y="3599656"/>
            <a:ext cx="5878453" cy="233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E57503-C168-DFC0-97F2-8B1723EDA04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585527" y="3599655"/>
            <a:ext cx="5878453" cy="2330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3452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052F4AF-71B6-5C7C-CE96-A101E041D04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14CB1A5-21D2-631F-E0CF-EF697E69F0EC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A434567-D1D6-F126-689E-F8CDDFAD3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AAD74F2-6C3A-92ED-AA51-48AA31204491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2E494-6D19-5101-83C0-520CDB31004C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57B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44ACD5E-4DD3-A481-0CF9-41DE49C2B4AA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1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373C271-F1E3-50BD-4D6B-3269EAEDD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698A3F4-57B3-EBAD-E4A0-E38093BA7FAF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6BD63-B38A-E53B-DADD-3BF710905DE2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A34A340-D9BC-439D-5DCF-11B9C1B8C7E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79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9E60D-0417-B6B6-A49E-518E3DA48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93CE55A-E45C-4C89-D05F-C230381FE7E9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575172-976B-52A4-17FC-3AC6CC0285EA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F37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F10F0E4-7028-3DCC-9E26-1E9120C1327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9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6B60C11-9B0D-3EE3-1032-7FDCA565D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604378D-D976-D4CA-AD3E-8E6E175C896A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BA4191-CFE3-D8F1-8D2D-A9EB834DA960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706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A93D0B3-8168-DD71-FB35-BE3741F4E32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372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92B9E8B-995C-28EE-0DA7-1F5EAC65D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8A4F101-759D-1322-C3D0-8E161021C562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766CA0-FDAF-2188-6DBF-7663E26E6F86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E9CB233-830C-A796-1636-9AF9B7E2FC88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65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0ED37E9-8C3E-07F1-3693-C249D4DFB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0F0C9D5-7443-8B6C-3F83-EF81AD13BB34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0E30B4-68D1-5BF3-DE60-D86E0C13DC35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812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0035D37-9178-1B58-C666-73AB5FA286CC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0674903-5BAF-F179-7F98-DFA43DEBB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350" y="3043003"/>
            <a:ext cx="5776047" cy="28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/>
            </a:lvl1pPr>
            <a:lvl2pPr marL="479957" indent="0">
              <a:buNone/>
              <a:defRPr sz="1470"/>
            </a:lvl2pPr>
            <a:lvl3pPr marL="959914" indent="0">
              <a:buNone/>
              <a:defRPr sz="1260"/>
            </a:lvl3pPr>
            <a:lvl4pPr marL="1439871" indent="0">
              <a:buNone/>
              <a:defRPr sz="1050"/>
            </a:lvl4pPr>
            <a:lvl5pPr marL="1919829" indent="0">
              <a:buNone/>
              <a:defRPr sz="1050"/>
            </a:lvl5pPr>
            <a:lvl6pPr marL="2399786" indent="0">
              <a:buNone/>
              <a:defRPr sz="1050"/>
            </a:lvl6pPr>
            <a:lvl7pPr marL="2879743" indent="0">
              <a:buNone/>
              <a:defRPr sz="1050"/>
            </a:lvl7pPr>
            <a:lvl8pPr marL="3359700" indent="0">
              <a:buNone/>
              <a:defRPr sz="1050"/>
            </a:lvl8pPr>
            <a:lvl9pPr marL="3839657" indent="0">
              <a:buNone/>
              <a:defRPr sz="10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55C1705-6554-EEBB-5AEE-F9759BA6261A}"/>
              </a:ext>
            </a:extLst>
          </p:cNvPr>
          <p:cNvSpPr txBox="1">
            <a:spLocks/>
          </p:cNvSpPr>
          <p:nvPr userDrawn="1"/>
        </p:nvSpPr>
        <p:spPr>
          <a:xfrm>
            <a:off x="261350" y="1272732"/>
            <a:ext cx="5776047" cy="14554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6729A-4096-56E6-B5E9-581B98CB01EB}"/>
              </a:ext>
            </a:extLst>
          </p:cNvPr>
          <p:cNvSpPr/>
          <p:nvPr userDrawn="1"/>
        </p:nvSpPr>
        <p:spPr>
          <a:xfrm>
            <a:off x="6400800" y="1272732"/>
            <a:ext cx="6139450" cy="4651645"/>
          </a:xfrm>
          <a:prstGeom prst="rect">
            <a:avLst/>
          </a:prstGeom>
          <a:solidFill>
            <a:srgbClr val="ED2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FCB77D0-5EBE-00E2-6866-B2706AAB326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6764204" y="1558977"/>
            <a:ext cx="5460996" cy="40337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479957" indent="0">
              <a:buNone/>
              <a:defRPr sz="2939"/>
            </a:lvl2pPr>
            <a:lvl3pPr marL="959914" indent="0">
              <a:buNone/>
              <a:defRPr sz="2519"/>
            </a:lvl3pPr>
            <a:lvl4pPr marL="1439871" indent="0">
              <a:buNone/>
              <a:defRPr sz="2100"/>
            </a:lvl4pPr>
            <a:lvl5pPr marL="1919829" indent="0">
              <a:buNone/>
              <a:defRPr sz="2100"/>
            </a:lvl5pPr>
            <a:lvl6pPr marL="2399786" indent="0">
              <a:buNone/>
              <a:defRPr sz="2100"/>
            </a:lvl6pPr>
            <a:lvl7pPr marL="2879743" indent="0">
              <a:buNone/>
              <a:defRPr sz="2100"/>
            </a:lvl7pPr>
            <a:lvl8pPr marL="3359700" indent="0">
              <a:buNone/>
              <a:defRPr sz="2100"/>
            </a:lvl8pPr>
            <a:lvl9pPr marL="3839657" indent="0">
              <a:buNone/>
              <a:defRPr sz="21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1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81299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8129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4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ED288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ED28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0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706CB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706C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3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/>
        </p:nvSpPr>
        <p:spPr>
          <a:xfrm>
            <a:off x="0" y="0"/>
            <a:ext cx="6858000" cy="719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ED2628-2B32-1F17-9E97-1E17C93E1C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0"/>
            <a:ext cx="5943600" cy="7199313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CAF47B-F206-8B60-B95F-23561DCBDC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8107" y="3767344"/>
            <a:ext cx="5992693" cy="826588"/>
          </a:xfrm>
          <a:prstGeom prst="rect">
            <a:avLst/>
          </a:prstGeom>
        </p:spPr>
        <p:txBody>
          <a:bodyPr lIns="0" tIns="108000" rIns="0" bIns="108000">
            <a:normAutofit/>
          </a:bodyPr>
          <a:lstStyle>
            <a:lvl1pPr marL="0" indent="0" algn="l">
              <a:buNone/>
              <a:defRPr sz="1960" b="0" i="0">
                <a:solidFill>
                  <a:srgbClr val="BFD73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79957" indent="0" algn="ctr">
              <a:buNone/>
              <a:defRPr sz="2100"/>
            </a:lvl2pPr>
            <a:lvl3pPr marL="959914" indent="0" algn="ctr">
              <a:buNone/>
              <a:defRPr sz="1890"/>
            </a:lvl3pPr>
            <a:lvl4pPr marL="1439871" indent="0" algn="ctr">
              <a:buNone/>
              <a:defRPr sz="1680"/>
            </a:lvl4pPr>
            <a:lvl5pPr marL="1919829" indent="0" algn="ctr">
              <a:buNone/>
              <a:defRPr sz="1680"/>
            </a:lvl5pPr>
            <a:lvl6pPr marL="2399786" indent="0" algn="ctr">
              <a:buNone/>
              <a:defRPr sz="1680"/>
            </a:lvl6pPr>
            <a:lvl7pPr marL="2879743" indent="0" algn="ctr">
              <a:buNone/>
              <a:defRPr sz="1680"/>
            </a:lvl7pPr>
            <a:lvl8pPr marL="3359700" indent="0" algn="ctr">
              <a:buNone/>
              <a:defRPr sz="1680"/>
            </a:lvl8pPr>
            <a:lvl9pPr marL="3839657" indent="0" algn="ctr">
              <a:buNone/>
              <a:defRPr sz="168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BAD2E-52F3-2B5A-72D1-5456A7EE0D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106" y="364313"/>
            <a:ext cx="5992694" cy="2880000"/>
          </a:xfrm>
          <a:prstGeom prst="rect">
            <a:avLst/>
          </a:prstGeom>
        </p:spPr>
        <p:txBody>
          <a:bodyPr wrap="square" bIns="0" anchor="b"/>
          <a:lstStyle>
            <a:lvl1pPr algn="l">
              <a:defRPr sz="6299" b="1" i="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dirty="0"/>
              <a:t>Chapter / </a:t>
            </a:r>
            <a:br>
              <a:rPr lang="en-GB" dirty="0"/>
            </a:br>
            <a:r>
              <a:rPr lang="en-GB" dirty="0"/>
              <a:t>section title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E21C30-9836-D603-BEC5-A16FA060A7CC}"/>
              </a:ext>
            </a:extLst>
          </p:cNvPr>
          <p:cNvCxnSpPr/>
          <p:nvPr userDrawn="1"/>
        </p:nvCxnSpPr>
        <p:spPr>
          <a:xfrm>
            <a:off x="408107" y="3499968"/>
            <a:ext cx="1544871" cy="0"/>
          </a:xfrm>
          <a:prstGeom prst="line">
            <a:avLst/>
          </a:prstGeom>
          <a:ln w="76200" cmpd="sng">
            <a:solidFill>
              <a:srgbClr val="BFD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99C89B-5BFE-A5A8-A072-5484346904F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C31D84-EFFB-730C-BF82-CED12D25A2A6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2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E0359A-80BF-E683-393F-CB58BC9996B2}"/>
              </a:ext>
            </a:extLst>
          </p:cNvPr>
          <p:cNvSpPr/>
          <p:nvPr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BA7CD5-C31F-F7EF-59A0-DC3DC6859C1D}"/>
              </a:ext>
            </a:extLst>
          </p:cNvPr>
          <p:cNvPicPr>
            <a:picLocks noChangeAspect="1"/>
          </p:cNvPicPr>
          <p:nvPr/>
        </p:nvPicPr>
        <p:blipFill>
          <a:blip r:embed="rId60"/>
          <a:srcRect/>
          <a:stretch/>
        </p:blipFill>
        <p:spPr>
          <a:xfrm>
            <a:off x="11351120" y="6549706"/>
            <a:ext cx="1120140" cy="3377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5E7C845-D1B3-7BAF-123B-0151D0A10BA2}"/>
              </a:ext>
            </a:extLst>
          </p:cNvPr>
          <p:cNvSpPr/>
          <p:nvPr/>
        </p:nvSpPr>
        <p:spPr>
          <a:xfrm>
            <a:off x="238772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>
              <a:solidFill>
                <a:srgbClr val="13243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02FA9-312B-FCF5-44A6-2F60F73E8EC0}"/>
              </a:ext>
            </a:extLst>
          </p:cNvPr>
          <p:cNvSpPr/>
          <p:nvPr userDrawn="1"/>
        </p:nvSpPr>
        <p:spPr>
          <a:xfrm>
            <a:off x="0" y="6257365"/>
            <a:ext cx="12801600" cy="941947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7">
              <a:solidFill>
                <a:schemeClr val="tx1"/>
              </a:solidFill>
            </a:endParaRPr>
          </a:p>
        </p:txBody>
      </p:sp>
      <p:pic>
        <p:nvPicPr>
          <p:cNvPr id="8" name="Picture 7" descr="UCAS Logo">
            <a:extLst>
              <a:ext uri="{FF2B5EF4-FFF2-40B4-BE49-F238E27FC236}">
                <a16:creationId xmlns:a16="http://schemas.microsoft.com/office/drawing/2014/main" id="{252BC079-2553-9EFB-B9FC-284C04139EED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rcRect/>
          <a:stretch/>
        </p:blipFill>
        <p:spPr>
          <a:xfrm>
            <a:off x="11442688" y="311861"/>
            <a:ext cx="1120140" cy="3252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24D7C2-46F3-8BB8-FCF9-390369419160}"/>
              </a:ext>
            </a:extLst>
          </p:cNvPr>
          <p:cNvSpPr/>
          <p:nvPr userDrawn="1"/>
        </p:nvSpPr>
        <p:spPr>
          <a:xfrm>
            <a:off x="12070964" y="6472647"/>
            <a:ext cx="491864" cy="491864"/>
          </a:xfrm>
          <a:prstGeom prst="ellipse">
            <a:avLst/>
          </a:prstGeom>
          <a:solidFill>
            <a:schemeClr val="bg1"/>
          </a:solidFill>
          <a:ln w="950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/>
            <a:fld id="{90FD3757-2AEE-564F-AF0D-F4A256116179}" type="slidenum">
              <a:rPr lang="en-US" sz="1050" smtClean="0">
                <a:solidFill>
                  <a:srgbClr val="132433"/>
                </a:solidFill>
              </a:rPr>
              <a:t>‹#›</a:t>
            </a:fld>
            <a:endParaRPr lang="en-US" sz="1050" dirty="0">
              <a:solidFill>
                <a:srgbClr val="132433"/>
              </a:solidFill>
            </a:endParaRPr>
          </a:p>
        </p:txBody>
      </p:sp>
      <p:pic>
        <p:nvPicPr>
          <p:cNvPr id="13" name="Picture 12" descr="Department for Education (DfE) Logo">
            <a:extLst>
              <a:ext uri="{FF2B5EF4-FFF2-40B4-BE49-F238E27FC236}">
                <a16:creationId xmlns:a16="http://schemas.microsoft.com/office/drawing/2014/main" id="{398996B1-C7A7-8D8A-C295-453FDD4721DF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238772" y="234802"/>
            <a:ext cx="1216881" cy="7353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73E045-B473-25F2-3AF3-401F7A3F3C99}"/>
              </a:ext>
            </a:extLst>
          </p:cNvPr>
          <p:cNvSpPr txBox="1"/>
          <p:nvPr userDrawn="1"/>
        </p:nvSpPr>
        <p:spPr>
          <a:xfrm>
            <a:off x="330340" y="6605462"/>
            <a:ext cx="66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39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DfE/UCAS Apprenticeship Pilot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3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3962" r:id="rId2"/>
    <p:sldLayoutId id="2147484024" r:id="rId3"/>
    <p:sldLayoutId id="2147484025" r:id="rId4"/>
    <p:sldLayoutId id="2147483965" r:id="rId5"/>
    <p:sldLayoutId id="2147484026" r:id="rId6"/>
    <p:sldLayoutId id="2147484027" r:id="rId7"/>
    <p:sldLayoutId id="2147484029" r:id="rId8"/>
    <p:sldLayoutId id="2147484028" r:id="rId9"/>
    <p:sldLayoutId id="214748403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  <p:sldLayoutId id="2147483983" r:id="rId23"/>
    <p:sldLayoutId id="2147483984" r:id="rId24"/>
    <p:sldLayoutId id="2147483985" r:id="rId25"/>
    <p:sldLayoutId id="2147483986" r:id="rId26"/>
    <p:sldLayoutId id="2147483987" r:id="rId27"/>
    <p:sldLayoutId id="2147483988" r:id="rId28"/>
    <p:sldLayoutId id="2147483989" r:id="rId29"/>
    <p:sldLayoutId id="2147483990" r:id="rId30"/>
    <p:sldLayoutId id="2147483991" r:id="rId31"/>
    <p:sldLayoutId id="2147483992" r:id="rId32"/>
    <p:sldLayoutId id="2147483993" r:id="rId33"/>
    <p:sldLayoutId id="2147483994" r:id="rId34"/>
    <p:sldLayoutId id="2147483995" r:id="rId35"/>
    <p:sldLayoutId id="2147483996" r:id="rId36"/>
    <p:sldLayoutId id="2147483997" r:id="rId37"/>
    <p:sldLayoutId id="2147483998" r:id="rId38"/>
    <p:sldLayoutId id="2147483999" r:id="rId39"/>
    <p:sldLayoutId id="2147484000" r:id="rId40"/>
    <p:sldLayoutId id="2147484001" r:id="rId41"/>
    <p:sldLayoutId id="2147484002" r:id="rId42"/>
    <p:sldLayoutId id="2147484003" r:id="rId43"/>
    <p:sldLayoutId id="2147484004" r:id="rId44"/>
    <p:sldLayoutId id="2147484005" r:id="rId45"/>
    <p:sldLayoutId id="2147484006" r:id="rId46"/>
    <p:sldLayoutId id="2147484007" r:id="rId47"/>
    <p:sldLayoutId id="2147484008" r:id="rId48"/>
    <p:sldLayoutId id="2147484009" r:id="rId49"/>
    <p:sldLayoutId id="2147484010" r:id="rId50"/>
    <p:sldLayoutId id="2147484011" r:id="rId51"/>
    <p:sldLayoutId id="2147484012" r:id="rId52"/>
    <p:sldLayoutId id="2147484013" r:id="rId53"/>
    <p:sldLayoutId id="2147484014" r:id="rId54"/>
    <p:sldLayoutId id="2147484015" r:id="rId55"/>
    <p:sldLayoutId id="2147484016" r:id="rId56"/>
    <p:sldLayoutId id="2147484017" r:id="rId57"/>
    <p:sldLayoutId id="2147484018" r:id="rId58"/>
  </p:sldLayoutIdLst>
  <p:hf hdr="0"/>
  <p:txStyles>
    <p:titleStyle>
      <a:lvl1pPr algn="l" defTabSz="959914" rtl="0" eaLnBrk="1" latinLnBrk="0" hangingPunct="1">
        <a:lnSpc>
          <a:spcPct val="90000"/>
        </a:lnSpc>
        <a:spcBef>
          <a:spcPct val="0"/>
        </a:spcBef>
        <a:buNone/>
        <a:defRPr sz="5599" b="0" i="0" kern="1200" spc="-210">
          <a:solidFill>
            <a:srgbClr val="132433"/>
          </a:solidFill>
          <a:latin typeface="Oswald Medium" pitchFamily="2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39979" indent="-239979" algn="l" defTabSz="959914" rtl="0" eaLnBrk="1" latinLnBrk="0" hangingPunct="1">
        <a:lnSpc>
          <a:spcPct val="100000"/>
        </a:lnSpc>
        <a:spcBef>
          <a:spcPts val="1050"/>
        </a:spcBef>
        <a:buClr>
          <a:schemeClr val="tx1"/>
        </a:buClr>
        <a:buFont typeface="Wingdings" pitchFamily="2" charset="2"/>
        <a:buChar char="§"/>
        <a:defRPr sz="2939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719936" indent="-239979" algn="l" defTabSz="959914" rtl="0" eaLnBrk="1" latinLnBrk="0" hangingPunct="1">
        <a:lnSpc>
          <a:spcPct val="100000"/>
        </a:lnSpc>
        <a:spcBef>
          <a:spcPts val="525"/>
        </a:spcBef>
        <a:buClr>
          <a:schemeClr val="tx1"/>
        </a:buClr>
        <a:buFont typeface="Wingdings" pitchFamily="2" charset="2"/>
        <a:buChar char="§"/>
        <a:defRPr sz="2519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99893" indent="-239979" algn="l" defTabSz="959914" rtl="0" eaLnBrk="1" latinLnBrk="0" hangingPunct="1">
        <a:lnSpc>
          <a:spcPct val="100000"/>
        </a:lnSpc>
        <a:spcBef>
          <a:spcPts val="525"/>
        </a:spcBef>
        <a:buClr>
          <a:schemeClr val="tx1"/>
        </a:buClr>
        <a:buFont typeface="Wingdings" pitchFamily="2" charset="2"/>
        <a:buChar char="§"/>
        <a:defRPr sz="21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79850" indent="-239979" algn="l" defTabSz="959914" rtl="0" eaLnBrk="1" latinLnBrk="0" hangingPunct="1">
        <a:lnSpc>
          <a:spcPct val="100000"/>
        </a:lnSpc>
        <a:spcBef>
          <a:spcPts val="525"/>
        </a:spcBef>
        <a:buClr>
          <a:schemeClr val="tx1"/>
        </a:buClr>
        <a:buFont typeface="Wingdings" pitchFamily="2" charset="2"/>
        <a:buChar char="§"/>
        <a:defRPr sz="189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159807" indent="-239979" algn="l" defTabSz="959914" rtl="0" eaLnBrk="1" latinLnBrk="0" hangingPunct="1">
        <a:lnSpc>
          <a:spcPct val="100000"/>
        </a:lnSpc>
        <a:spcBef>
          <a:spcPts val="525"/>
        </a:spcBef>
        <a:buClr>
          <a:schemeClr val="tx1"/>
        </a:buClr>
        <a:buFont typeface="Wingdings" pitchFamily="2" charset="2"/>
        <a:buChar char="§"/>
        <a:defRPr sz="189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639764" indent="-239979" algn="l" defTabSz="959914" rtl="0" eaLnBrk="1" latinLnBrk="0" hangingPunct="1">
        <a:lnSpc>
          <a:spcPct val="100000"/>
        </a:lnSpc>
        <a:spcBef>
          <a:spcPts val="525"/>
        </a:spcBef>
        <a:buFont typeface="Wingdings" pitchFamily="2" charset="2"/>
        <a:buChar char="§"/>
        <a:defRPr sz="189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6pPr>
      <a:lvl7pPr marL="3119721" indent="-239979" algn="l" defTabSz="959914" rtl="0" eaLnBrk="1" latinLnBrk="0" hangingPunct="1">
        <a:lnSpc>
          <a:spcPct val="100000"/>
        </a:lnSpc>
        <a:spcBef>
          <a:spcPts val="525"/>
        </a:spcBef>
        <a:buFont typeface="Wingdings" pitchFamily="2" charset="2"/>
        <a:buChar char="§"/>
        <a:defRPr sz="189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7pPr>
      <a:lvl8pPr marL="3599678" indent="-239979" algn="l" defTabSz="959914" rtl="0" eaLnBrk="1" latinLnBrk="0" hangingPunct="1">
        <a:lnSpc>
          <a:spcPct val="100000"/>
        </a:lnSpc>
        <a:spcBef>
          <a:spcPts val="525"/>
        </a:spcBef>
        <a:buFont typeface="Wingdings" pitchFamily="2" charset="2"/>
        <a:buChar char="§"/>
        <a:defRPr sz="189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8pPr>
      <a:lvl9pPr marL="4079636" indent="-239979" algn="l" defTabSz="959914" rtl="0" eaLnBrk="1" latinLnBrk="0" hangingPunct="1">
        <a:lnSpc>
          <a:spcPct val="100000"/>
        </a:lnSpc>
        <a:spcBef>
          <a:spcPts val="525"/>
        </a:spcBef>
        <a:buFont typeface="Wingdings" pitchFamily="2" charset="2"/>
        <a:buChar char="§"/>
        <a:defRPr sz="189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9pPr>
    </p:bodyStyle>
    <p:otherStyle>
      <a:defPPr>
        <a:defRPr lang="en-US"/>
      </a:defPPr>
      <a:lvl1pPr marL="0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57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14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71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29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786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743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00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657" algn="l" defTabSz="959914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8">
          <p15:clr>
            <a:srgbClr val="F26B43"/>
          </p15:clr>
        </p15:guide>
        <p15:guide id="2" pos="4032">
          <p15:clr>
            <a:srgbClr val="F26B43"/>
          </p15:clr>
        </p15:guide>
        <p15:guide id="3" orient="horz" pos="300">
          <p15:clr>
            <a:srgbClr val="F26B43"/>
          </p15:clr>
        </p15:guide>
        <p15:guide id="5" orient="horz" pos="1442">
          <p15:clr>
            <a:srgbClr val="F26B43"/>
          </p15:clr>
        </p15:guide>
        <p15:guide id="7" pos="253">
          <p15:clr>
            <a:srgbClr val="F26B43"/>
          </p15:clr>
        </p15:guide>
        <p15:guide id="8" pos="7811">
          <p15:clr>
            <a:srgbClr val="F26B43"/>
          </p15:clr>
        </p15:guide>
        <p15:guide id="9" orient="horz" pos="42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on the floor using a computer">
            <a:extLst>
              <a:ext uri="{FF2B5EF4-FFF2-40B4-BE49-F238E27FC236}">
                <a16:creationId xmlns:a16="http://schemas.microsoft.com/office/drawing/2014/main" id="{4A30E024-1DAC-D0D7-25EC-2C442342AF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086" r="23086"/>
          <a:stretch>
            <a:fillRect/>
          </a:stretch>
        </p:blipFill>
        <p:spPr/>
      </p:pic>
      <p:pic>
        <p:nvPicPr>
          <p:cNvPr id="5" name="Picture 4" descr="Delivered in Partnership between Department for Education and UCAS Logo">
            <a:extLst>
              <a:ext uri="{FF2B5EF4-FFF2-40B4-BE49-F238E27FC236}">
                <a16:creationId xmlns:a16="http://schemas.microsoft.com/office/drawing/2014/main" id="{AF69CE50-4888-7585-96C0-E4636EDB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05" y="5812063"/>
            <a:ext cx="2436695" cy="9462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FB5A39-4045-93D1-E1F6-54D69DC1F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Early </a:t>
            </a:r>
            <a:br>
              <a:rPr kumimoji="0" lang="en-GB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Connect </a:t>
            </a:r>
            <a:br>
              <a:rPr kumimoji="0" lang="en-GB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16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A59EA61-9112-3C4C-D56D-288CC18D8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5817"/>
            <a:ext cx="12801600" cy="1761344"/>
          </a:xfrm>
          <a:prstGeom prst="rect">
            <a:avLst/>
          </a:prstGeom>
          <a:solidFill>
            <a:srgbClr val="812990"/>
          </a:solidFill>
          <a:ln w="9508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CEF5D6-7F8D-4E75-A955-90835002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41640" y="2420097"/>
            <a:ext cx="1215320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00F959-626C-033E-1F57-8EBF1C340DA8}"/>
              </a:ext>
            </a:extLst>
          </p:cNvPr>
          <p:cNvSpPr txBox="1"/>
          <p:nvPr/>
        </p:nvSpPr>
        <p:spPr>
          <a:xfrm>
            <a:off x="261350" y="5415672"/>
            <a:ext cx="5339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Sign up to participate in the pilot as soon as possible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554DDB1-3190-25F6-C8CB-82DA3053F032}"/>
              </a:ext>
            </a:extLst>
          </p:cNvPr>
          <p:cNvSpPr txBox="1">
            <a:spLocks/>
          </p:cNvSpPr>
          <p:nvPr/>
        </p:nvSpPr>
        <p:spPr>
          <a:xfrm>
            <a:off x="261350" y="4733710"/>
            <a:ext cx="5434912" cy="56152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sz="4000" dirty="0"/>
              <a:t>What do I do right now?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9DE59-6626-A3C4-BBF9-FF016B549739}"/>
              </a:ext>
            </a:extLst>
          </p:cNvPr>
          <p:cNvSpPr txBox="1"/>
          <p:nvPr/>
        </p:nvSpPr>
        <p:spPr>
          <a:xfrm>
            <a:off x="10709383" y="2778593"/>
            <a:ext cx="1266295" cy="1250596"/>
          </a:xfrm>
          <a:prstGeom prst="roundRect">
            <a:avLst/>
          </a:prstGeom>
          <a:noFill/>
          <a:ln w="25400">
            <a:solidFill>
              <a:srgbClr val="15BCBC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Focus groups / advisory group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AEB0E-B96F-5F11-D53F-B235FF406FEB}"/>
              </a:ext>
            </a:extLst>
          </p:cNvPr>
          <p:cNvSpPr txBox="1"/>
          <p:nvPr/>
        </p:nvSpPr>
        <p:spPr>
          <a:xfrm>
            <a:off x="7741307" y="2778593"/>
            <a:ext cx="2322747" cy="1250597"/>
          </a:xfrm>
          <a:prstGeom prst="roundRect">
            <a:avLst/>
          </a:prstGeom>
          <a:noFill/>
          <a:ln w="25400">
            <a:solidFill>
              <a:srgbClr val="00AEE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DfE and UCAS will circulate resources and CPD programme late October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5178-1CD5-4C8D-9DBC-103700BA3F02}"/>
              </a:ext>
            </a:extLst>
          </p:cNvPr>
          <p:cNvSpPr txBox="1"/>
          <p:nvPr/>
        </p:nvSpPr>
        <p:spPr>
          <a:xfrm>
            <a:off x="5189595" y="2778605"/>
            <a:ext cx="1906383" cy="1238760"/>
          </a:xfrm>
          <a:prstGeom prst="roundRect">
            <a:avLst/>
          </a:prstGeom>
          <a:noFill/>
          <a:ln w="25400">
            <a:solidFill>
              <a:srgbClr val="812990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DfE/UCAS to send further information about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80659-DFFB-6F64-D49D-D882D0DB9FEB}"/>
              </a:ext>
            </a:extLst>
          </p:cNvPr>
          <p:cNvSpPr txBox="1"/>
          <p:nvPr/>
        </p:nvSpPr>
        <p:spPr>
          <a:xfrm>
            <a:off x="3240829" y="2784222"/>
            <a:ext cx="1385454" cy="1238774"/>
          </a:xfrm>
          <a:prstGeom prst="roundRect">
            <a:avLst/>
          </a:prstGeom>
          <a:noFill/>
          <a:ln w="25400">
            <a:solidFill>
              <a:srgbClr val="FCAF17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 up </a:t>
            </a: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 soon as possible on </a:t>
            </a:r>
            <a:r>
              <a:rPr lang="en-GB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ucas.com</a:t>
            </a:r>
            <a:endParaRPr lang="en-GB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8C143-E883-C802-3A15-763E27811B3E}"/>
              </a:ext>
            </a:extLst>
          </p:cNvPr>
          <p:cNvSpPr txBox="1"/>
          <p:nvPr/>
        </p:nvSpPr>
        <p:spPr>
          <a:xfrm>
            <a:off x="607647" y="2778603"/>
            <a:ext cx="2069870" cy="1243841"/>
          </a:xfrm>
          <a:prstGeom prst="roundRect">
            <a:avLst/>
          </a:prstGeom>
          <a:noFill/>
          <a:ln w="25400">
            <a:solidFill>
              <a:srgbClr val="57BF93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 will circulate slides, recording &amp; information this week 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8EA796A-71AA-B0F6-8C91-A4C4D0F65E11}"/>
              </a:ext>
            </a:extLst>
          </p:cNvPr>
          <p:cNvSpPr txBox="1">
            <a:spLocks/>
          </p:cNvSpPr>
          <p:nvPr/>
        </p:nvSpPr>
        <p:spPr>
          <a:xfrm>
            <a:off x="534216" y="2206286"/>
            <a:ext cx="2069870" cy="427622"/>
          </a:xfrm>
          <a:prstGeom prst="rect">
            <a:avLst/>
          </a:prstGeom>
          <a:solidFill>
            <a:srgbClr val="132433"/>
          </a:solidFill>
        </p:spPr>
        <p:txBody>
          <a:bodyPr vert="horz" wrap="none" lIns="108000" tIns="108000" rIns="108000" bIns="108000" rtlCol="0" anchor="ctr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sz="2400" dirty="0"/>
              <a:t>October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9329F-79E2-A144-1998-2EE22414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7572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D1EA6D-512A-8C2B-FB11-2C9F0365F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9581" y="2887338"/>
            <a:ext cx="2693789" cy="1839685"/>
          </a:xfrm>
          <a:prstGeom prst="rect">
            <a:avLst/>
          </a:prstGeom>
          <a:noFill/>
          <a:ln w="25400" cap="sq">
            <a:solidFill>
              <a:srgbClr val="F37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B05F3D-4CD3-C49D-54A8-12275832E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30627" y="2887338"/>
            <a:ext cx="2624183" cy="1839685"/>
          </a:xfrm>
          <a:prstGeom prst="rect">
            <a:avLst/>
          </a:prstGeom>
          <a:noFill/>
          <a:ln w="25400" cap="sq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715B9-63DB-7579-0873-67DF716C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82061" y="2887338"/>
            <a:ext cx="2624183" cy="1839685"/>
          </a:xfrm>
          <a:prstGeom prst="rect">
            <a:avLst/>
          </a:prstGeom>
          <a:noFill/>
          <a:ln w="25400" cap="sq">
            <a:solidFill>
              <a:srgbClr val="812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5A6A4F-7D46-97C5-FA07-2E7D8C1A5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99" y="2891102"/>
            <a:ext cx="2624183" cy="1835921"/>
          </a:xfrm>
          <a:prstGeom prst="rect">
            <a:avLst/>
          </a:prstGeom>
          <a:noFill/>
          <a:ln w="25400" cap="sq">
            <a:solidFill>
              <a:srgbClr val="57B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Chevron 33">
            <a:extLst>
              <a:ext uri="{FF2B5EF4-FFF2-40B4-BE49-F238E27FC236}">
                <a16:creationId xmlns:a16="http://schemas.microsoft.com/office/drawing/2014/main" id="{D61E5BC2-CA3E-1920-9BCF-A83903C46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2618" y="3554156"/>
            <a:ext cx="293280" cy="513533"/>
          </a:xfrm>
          <a:prstGeom prst="chevron">
            <a:avLst/>
          </a:prstGeom>
          <a:solidFill>
            <a:srgbClr val="132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Arrow: Chevron 34">
            <a:extLst>
              <a:ext uri="{FF2B5EF4-FFF2-40B4-BE49-F238E27FC236}">
                <a16:creationId xmlns:a16="http://schemas.microsoft.com/office/drawing/2014/main" id="{992FDB2A-ED1E-DE83-953B-D852C06CE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78629" y="3522525"/>
            <a:ext cx="293280" cy="513533"/>
          </a:xfrm>
          <a:prstGeom prst="chevron">
            <a:avLst/>
          </a:prstGeom>
          <a:solidFill>
            <a:srgbClr val="132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Arrow: Chevron 33">
            <a:extLst>
              <a:ext uri="{FF2B5EF4-FFF2-40B4-BE49-F238E27FC236}">
                <a16:creationId xmlns:a16="http://schemas.microsoft.com/office/drawing/2014/main" id="{D68B96D7-D246-E6C7-1124-DFFEB3B64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40506" y="3554156"/>
            <a:ext cx="293280" cy="513533"/>
          </a:xfrm>
          <a:prstGeom prst="chevron">
            <a:avLst/>
          </a:prstGeom>
          <a:solidFill>
            <a:srgbClr val="132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26237-F34C-C131-D734-89034292C46D}"/>
              </a:ext>
            </a:extLst>
          </p:cNvPr>
          <p:cNvSpPr txBox="1"/>
          <p:nvPr/>
        </p:nvSpPr>
        <p:spPr>
          <a:xfrm>
            <a:off x="9882059" y="4972731"/>
            <a:ext cx="2624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 Hub to display vacancies from Find an apprenticeship</a:t>
            </a:r>
          </a:p>
        </p:txBody>
      </p:sp>
      <p:pic>
        <p:nvPicPr>
          <p:cNvPr id="36" name="Picture 35" descr="A person with a magnifying glass icon">
            <a:extLst>
              <a:ext uri="{FF2B5EF4-FFF2-40B4-BE49-F238E27FC236}">
                <a16:creationId xmlns:a16="http://schemas.microsoft.com/office/drawing/2014/main" id="{980F4727-868A-7258-ADE8-FCFE761FA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590" y="3102059"/>
            <a:ext cx="1975988" cy="13979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C444F9-F299-EDCF-7FE0-1F4ADFDC27B0}"/>
              </a:ext>
            </a:extLst>
          </p:cNvPr>
          <p:cNvSpPr txBox="1"/>
          <p:nvPr/>
        </p:nvSpPr>
        <p:spPr>
          <a:xfrm>
            <a:off x="9865487" y="2428433"/>
            <a:ext cx="2645447" cy="338554"/>
          </a:xfrm>
          <a:prstGeom prst="rect">
            <a:avLst/>
          </a:prstGeom>
          <a:solidFill>
            <a:srgbClr val="812990">
              <a:alpha val="35191"/>
            </a:srgbClr>
          </a:solidFill>
          <a:ln w="25400">
            <a:solidFill>
              <a:srgbClr val="812990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Further exposure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0E90A-1BAC-2240-390A-DEFBBCE59A4A}"/>
              </a:ext>
            </a:extLst>
          </p:cNvPr>
          <p:cNvSpPr txBox="1"/>
          <p:nvPr/>
        </p:nvSpPr>
        <p:spPr>
          <a:xfrm>
            <a:off x="6725933" y="4972731"/>
            <a:ext cx="2624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 key </a:t>
            </a:r>
            <a:b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stakeholder </a:t>
            </a:r>
            <a:b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Year 13 students</a:t>
            </a:r>
          </a:p>
        </p:txBody>
      </p:sp>
      <p:pic>
        <p:nvPicPr>
          <p:cNvPr id="29" name="Picture 28" descr="UCAS Logo">
            <a:extLst>
              <a:ext uri="{FF2B5EF4-FFF2-40B4-BE49-F238E27FC236}">
                <a16:creationId xmlns:a16="http://schemas.microsoft.com/office/drawing/2014/main" id="{2D8CCFB7-A5DF-AB29-57FA-81A2F8D05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729" y="3505599"/>
            <a:ext cx="1824609" cy="5473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D0D1C2-96D7-615E-FE04-025327CB7D85}"/>
              </a:ext>
            </a:extLst>
          </p:cNvPr>
          <p:cNvSpPr txBox="1"/>
          <p:nvPr/>
        </p:nvSpPr>
        <p:spPr>
          <a:xfrm>
            <a:off x="6717466" y="2428433"/>
            <a:ext cx="2637342" cy="338554"/>
          </a:xfrm>
          <a:prstGeom prst="rect">
            <a:avLst/>
          </a:prstGeom>
          <a:solidFill>
            <a:srgbClr val="00AEEF">
              <a:alpha val="35191"/>
            </a:srgbClr>
          </a:solidFill>
          <a:ln w="25400">
            <a:solidFill>
              <a:srgbClr val="00AEEF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Outreach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EBDF6-64F4-C776-2F78-653857A48CAC}"/>
              </a:ext>
            </a:extLst>
          </p:cNvPr>
          <p:cNvSpPr txBox="1"/>
          <p:nvPr/>
        </p:nvSpPr>
        <p:spPr>
          <a:xfrm>
            <a:off x="3481467" y="4973458"/>
            <a:ext cx="2693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DfE aim to increase apprenticeship starts </a:t>
            </a:r>
            <a:b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by young people </a:t>
            </a:r>
          </a:p>
        </p:txBody>
      </p:sp>
      <p:pic>
        <p:nvPicPr>
          <p:cNvPr id="33" name="Picture 32" descr="A group of people with a arrow pointing up">
            <a:extLst>
              <a:ext uri="{FF2B5EF4-FFF2-40B4-BE49-F238E27FC236}">
                <a16:creationId xmlns:a16="http://schemas.microsoft.com/office/drawing/2014/main" id="{145B3480-7531-DB1B-BF54-DF5D097C2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57" y="3081590"/>
            <a:ext cx="1992871" cy="15009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E9B9F1-78A2-5F38-9851-03B8C466F6CA}"/>
              </a:ext>
            </a:extLst>
          </p:cNvPr>
          <p:cNvSpPr txBox="1"/>
          <p:nvPr/>
        </p:nvSpPr>
        <p:spPr>
          <a:xfrm>
            <a:off x="3486159" y="2429717"/>
            <a:ext cx="2707211" cy="338554"/>
          </a:xfrm>
          <a:prstGeom prst="rect">
            <a:avLst/>
          </a:prstGeom>
          <a:solidFill>
            <a:srgbClr val="F37561">
              <a:alpha val="35191"/>
            </a:srgbClr>
          </a:solidFill>
          <a:ln w="25400">
            <a:solidFill>
              <a:srgbClr val="F37561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 challenges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546A9-9805-A14E-6534-570F5B61F2BE}"/>
              </a:ext>
            </a:extLst>
          </p:cNvPr>
          <p:cNvSpPr txBox="1"/>
          <p:nvPr/>
        </p:nvSpPr>
        <p:spPr>
          <a:xfrm>
            <a:off x="306607" y="4972731"/>
            <a:ext cx="2624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Significant growth in awareness and interest in apprenticeships</a:t>
            </a:r>
          </a:p>
        </p:txBody>
      </p:sp>
      <p:pic>
        <p:nvPicPr>
          <p:cNvPr id="31" name="Picture 30" descr="Apprenticeships UK Logo">
            <a:extLst>
              <a:ext uri="{FF2B5EF4-FFF2-40B4-BE49-F238E27FC236}">
                <a16:creationId xmlns:a16="http://schemas.microsoft.com/office/drawing/2014/main" id="{24E0A030-AE28-A2BF-1F2C-2BAA61AD1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52" y="3466700"/>
            <a:ext cx="2171795" cy="6718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2D3D69-15D0-E837-D609-CEA0AF8698CD}"/>
              </a:ext>
            </a:extLst>
          </p:cNvPr>
          <p:cNvSpPr txBox="1"/>
          <p:nvPr/>
        </p:nvSpPr>
        <p:spPr>
          <a:xfrm>
            <a:off x="292623" y="2429717"/>
            <a:ext cx="2669440" cy="338554"/>
          </a:xfrm>
          <a:prstGeom prst="rect">
            <a:avLst/>
          </a:prstGeom>
          <a:solidFill>
            <a:srgbClr val="57BF93">
              <a:alpha val="35191"/>
            </a:srgbClr>
          </a:solidFill>
          <a:ln w="25400">
            <a:solidFill>
              <a:srgbClr val="57BF93"/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F9B6C-DE82-4567-0D69-1A56F8768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87906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8A4759E-1038-E527-7E2D-ECF552E0F265}"/>
              </a:ext>
            </a:extLst>
          </p:cNvPr>
          <p:cNvSpPr/>
          <p:nvPr/>
        </p:nvSpPr>
        <p:spPr>
          <a:xfrm>
            <a:off x="10480875" y="2322929"/>
            <a:ext cx="1948583" cy="1948583"/>
          </a:xfrm>
          <a:prstGeom prst="ellipse">
            <a:avLst/>
          </a:prstGeom>
          <a:noFill/>
          <a:ln w="69850" cap="flat">
            <a:solidFill>
              <a:srgbClr val="FCAF17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October 2023 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</a:t>
            </a:r>
            <a:b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July 2024 </a:t>
            </a:r>
            <a:endParaRPr lang="en-GB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A127B3-B30E-4AC0-C804-7C7EAFE6B0B4}"/>
              </a:ext>
            </a:extLst>
          </p:cNvPr>
          <p:cNvSpPr/>
          <p:nvPr/>
        </p:nvSpPr>
        <p:spPr>
          <a:xfrm>
            <a:off x="7635045" y="3297220"/>
            <a:ext cx="2771867" cy="2772000"/>
          </a:xfrm>
          <a:prstGeom prst="ellipse">
            <a:avLst/>
          </a:prstGeom>
          <a:noFill/>
          <a:ln w="69850" cap="flat">
            <a:solidFill>
              <a:srgbClr val="00AEEF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Aim to </a:t>
            </a:r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 number of young people</a:t>
            </a: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starting apprenticeships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DBAC65-D154-5AB2-66FD-AFF099214C05}"/>
              </a:ext>
            </a:extLst>
          </p:cNvPr>
          <p:cNvSpPr/>
          <p:nvPr/>
        </p:nvSpPr>
        <p:spPr>
          <a:xfrm>
            <a:off x="5426508" y="2322929"/>
            <a:ext cx="1948583" cy="1948583"/>
          </a:xfrm>
          <a:prstGeom prst="ellipse">
            <a:avLst/>
          </a:prstGeom>
          <a:noFill/>
          <a:ln w="69850" cap="flat">
            <a:solidFill>
              <a:srgbClr val="81299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 regions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Lancashire, North East &amp; London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11E6EC-294F-F72D-9E8C-A7FEDEBE0085}"/>
              </a:ext>
            </a:extLst>
          </p:cNvPr>
          <p:cNvSpPr/>
          <p:nvPr/>
        </p:nvSpPr>
        <p:spPr>
          <a:xfrm>
            <a:off x="2394687" y="3297220"/>
            <a:ext cx="2771867" cy="2772000"/>
          </a:xfrm>
          <a:prstGeom prst="ellipse">
            <a:avLst/>
          </a:prstGeom>
          <a:noFill/>
          <a:ln w="69850" cap="flat">
            <a:solidFill>
              <a:srgbClr val="F3756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Supporting schools/colleges 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help Year 13 students to </a:t>
            </a:r>
            <a:b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apply for apprenticeships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22DBD17-4B55-4B4B-E620-463A67A866F7}"/>
              </a:ext>
            </a:extLst>
          </p:cNvPr>
          <p:cNvSpPr/>
          <p:nvPr/>
        </p:nvSpPr>
        <p:spPr>
          <a:xfrm>
            <a:off x="372142" y="2281221"/>
            <a:ext cx="1754202" cy="1754202"/>
          </a:xfrm>
          <a:prstGeom prst="ellipse">
            <a:avLst/>
          </a:prstGeom>
          <a:noFill/>
          <a:ln w="69850" cap="flat">
            <a:solidFill>
              <a:srgbClr val="5DB88D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year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 programme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ECAF55-DEC0-1EBF-C466-6CFCDE8B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200" dirty="0"/>
              <a:t>Apprentice Early Connect – Pilot project</a:t>
            </a:r>
          </a:p>
        </p:txBody>
      </p:sp>
    </p:spTree>
    <p:extLst>
      <p:ext uri="{BB962C8B-B14F-4D97-AF65-F5344CB8AC3E}">
        <p14:creationId xmlns:p14="http://schemas.microsoft.com/office/powerpoint/2010/main" val="8861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B6AEAC7-B589-F251-328E-1C8F33EB976E}"/>
              </a:ext>
            </a:extLst>
          </p:cNvPr>
          <p:cNvSpPr txBox="1">
            <a:spLocks/>
          </p:cNvSpPr>
          <p:nvPr/>
        </p:nvSpPr>
        <p:spPr>
          <a:xfrm>
            <a:off x="6205844" y="2696547"/>
            <a:ext cx="6356983" cy="3230033"/>
          </a:xfrm>
          <a:prstGeom prst="rect">
            <a:avLst/>
          </a:prstGeom>
          <a:solidFill>
            <a:srgbClr val="132433">
              <a:alpha val="9961"/>
            </a:srgbClr>
          </a:solidFill>
          <a:ln w="38100">
            <a:noFill/>
          </a:ln>
        </p:spPr>
        <p:txBody>
          <a:bodyPr lIns="180000" tIns="180000" rIns="180000" bIns="180000">
            <a:normAutofit/>
          </a:bodyPr>
          <a:lstStyle>
            <a:lvl1pPr marL="239979" indent="-239979" algn="l" defTabSz="959914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tx1"/>
              </a:buClr>
              <a:buFont typeface="Wingdings" pitchFamily="2" charset="2"/>
              <a:buChar char="§"/>
              <a:defRPr sz="293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7199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51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99893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79850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159807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639764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3119721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599678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40796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Exclusive resources </a:t>
            </a:r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promote Early Connect and apprenticeships in your school/college</a:t>
            </a:r>
          </a:p>
          <a:p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CPD training </a:t>
            </a:r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understand the offer and apprenticeships</a:t>
            </a:r>
          </a:p>
          <a:p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 to regional</a:t>
            </a:r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enhanced support</a:t>
            </a:r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your students to help them secure a vacancy</a:t>
            </a:r>
          </a:p>
          <a:p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Proactive </a:t>
            </a:r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employer engagement </a:t>
            </a:r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increase vacancies &amp; align recruitment</a:t>
            </a:r>
          </a:p>
          <a:p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Students can sign up to UCAS Smart Alerts to match them to relevant apprenticeship opportunities.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3D717-B4A9-6A6F-AF10-CD1404EDC326}"/>
              </a:ext>
            </a:extLst>
          </p:cNvPr>
          <p:cNvSpPr txBox="1"/>
          <p:nvPr/>
        </p:nvSpPr>
        <p:spPr>
          <a:xfrm>
            <a:off x="6205845" y="2286863"/>
            <a:ext cx="2805151" cy="400110"/>
          </a:xfrm>
          <a:prstGeom prst="rect">
            <a:avLst/>
          </a:prstGeom>
          <a:solidFill>
            <a:srgbClr val="132433"/>
          </a:solidFill>
          <a:ln>
            <a:solidFill>
              <a:srgbClr val="1324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 region offer</a:t>
            </a:r>
          </a:p>
        </p:txBody>
      </p:sp>
      <p:sp>
        <p:nvSpPr>
          <p:cNvPr id="7" name="Arrow: Chevron 18" descr="Arrow icon">
            <a:extLst>
              <a:ext uri="{FF2B5EF4-FFF2-40B4-BE49-F238E27FC236}">
                <a16:creationId xmlns:a16="http://schemas.microsoft.com/office/drawing/2014/main" id="{3B6F722B-F04D-3E79-5F58-B265901ABE89}"/>
              </a:ext>
            </a:extLst>
          </p:cNvPr>
          <p:cNvSpPr/>
          <p:nvPr/>
        </p:nvSpPr>
        <p:spPr>
          <a:xfrm>
            <a:off x="5741276" y="3840818"/>
            <a:ext cx="251693" cy="513533"/>
          </a:xfrm>
          <a:prstGeom prst="chevron">
            <a:avLst/>
          </a:prstGeom>
          <a:solidFill>
            <a:srgbClr val="132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9AB43504-31B1-22FF-2404-CA7AE7153D99}"/>
              </a:ext>
            </a:extLst>
          </p:cNvPr>
          <p:cNvSpPr txBox="1">
            <a:spLocks/>
          </p:cNvSpPr>
          <p:nvPr/>
        </p:nvSpPr>
        <p:spPr>
          <a:xfrm>
            <a:off x="305789" y="2696547"/>
            <a:ext cx="5181600" cy="3230033"/>
          </a:xfrm>
          <a:prstGeom prst="rect">
            <a:avLst/>
          </a:prstGeom>
          <a:solidFill>
            <a:srgbClr val="132433">
              <a:alpha val="9961"/>
            </a:srgbClr>
          </a:solidFill>
          <a:ln w="38100">
            <a:noFill/>
          </a:ln>
        </p:spPr>
        <p:txBody>
          <a:bodyPr lIns="180000" tIns="180000" rIns="180000" bIns="180000">
            <a:normAutofit/>
          </a:bodyPr>
          <a:lstStyle>
            <a:lvl1pPr marL="239979" indent="-239979" algn="l" defTabSz="959914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tx1"/>
              </a:buClr>
              <a:buFont typeface="Wingdings" pitchFamily="2" charset="2"/>
              <a:buChar char="§"/>
              <a:defRPr sz="293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7199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51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99893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79850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159807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639764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3119721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599678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40796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Students can see Find an apprenticeship vacancies on </a:t>
            </a:r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 Hub </a:t>
            </a:r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all levels</a:t>
            </a:r>
          </a:p>
          <a:p>
            <a:r>
              <a:rPr lang="en-GB" sz="1600" b="1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Career Finder </a:t>
            </a:r>
            <a:r>
              <a:rPr lang="en-GB" sz="1600" dirty="0">
                <a:solidFill>
                  <a:srgbClr val="1324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students can search for apprenticeship, graduate and internship opportunities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2FB9A-1C01-D36D-E68E-2077EB342E5D}"/>
              </a:ext>
            </a:extLst>
          </p:cNvPr>
          <p:cNvSpPr txBox="1"/>
          <p:nvPr/>
        </p:nvSpPr>
        <p:spPr>
          <a:xfrm>
            <a:off x="305788" y="2283282"/>
            <a:ext cx="2454037" cy="400110"/>
          </a:xfrm>
          <a:prstGeom prst="rect">
            <a:avLst/>
          </a:prstGeom>
          <a:solidFill>
            <a:srgbClr val="132433"/>
          </a:solidFill>
          <a:ln>
            <a:solidFill>
              <a:srgbClr val="1324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National offer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B364E-8FB3-A641-18E4-8A6483CF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will it work?</a:t>
            </a:r>
          </a:p>
        </p:txBody>
      </p:sp>
    </p:spTree>
    <p:extLst>
      <p:ext uri="{BB962C8B-B14F-4D97-AF65-F5344CB8AC3E}">
        <p14:creationId xmlns:p14="http://schemas.microsoft.com/office/powerpoint/2010/main" val="347783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 descr="Arrow pointing right showing year / timeline">
            <a:extLst>
              <a:ext uri="{FF2B5EF4-FFF2-40B4-BE49-F238E27FC236}">
                <a16:creationId xmlns:a16="http://schemas.microsoft.com/office/drawing/2014/main" id="{03CEF5D6-7F8D-4E75-A955-908350022445}"/>
              </a:ext>
            </a:extLst>
          </p:cNvPr>
          <p:cNvCxnSpPr/>
          <p:nvPr/>
        </p:nvCxnSpPr>
        <p:spPr>
          <a:xfrm>
            <a:off x="349135" y="4106488"/>
            <a:ext cx="12153207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63FD8E-6B21-72B7-7807-0ED532D0C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38206" y="3538898"/>
            <a:ext cx="0" cy="497442"/>
          </a:xfrm>
          <a:prstGeom prst="line">
            <a:avLst/>
          </a:prstGeom>
          <a:ln w="28575" cap="rnd" cmpd="sng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15BEE-D2B6-FDD7-2685-865251E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61270" y="4216400"/>
            <a:ext cx="0" cy="1485592"/>
          </a:xfrm>
          <a:prstGeom prst="line">
            <a:avLst/>
          </a:prstGeom>
          <a:ln w="28575" cap="rnd" cmpd="sng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A77EB9-A2F8-5EFB-2BE9-5DF463958EBA}"/>
              </a:ext>
            </a:extLst>
          </p:cNvPr>
          <p:cNvSpPr txBox="1"/>
          <p:nvPr/>
        </p:nvSpPr>
        <p:spPr>
          <a:xfrm>
            <a:off x="10782318" y="4449993"/>
            <a:ext cx="1385454" cy="978218"/>
          </a:xfrm>
          <a:prstGeom prst="roundRect">
            <a:avLst/>
          </a:prstGeom>
          <a:noFill/>
          <a:ln w="25400">
            <a:solidFill>
              <a:srgbClr val="F37561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an application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9DE59-6626-A3C4-BBF9-FF016B549739}"/>
              </a:ext>
            </a:extLst>
          </p:cNvPr>
          <p:cNvSpPr txBox="1"/>
          <p:nvPr/>
        </p:nvSpPr>
        <p:spPr>
          <a:xfrm>
            <a:off x="9026257" y="4449994"/>
            <a:ext cx="1266295" cy="978218"/>
          </a:xfrm>
          <a:prstGeom prst="roundRect">
            <a:avLst/>
          </a:prstGeom>
          <a:noFill/>
          <a:ln w="25400">
            <a:solidFill>
              <a:srgbClr val="15BCBC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Search </a:t>
            </a:r>
            <a:b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vacancies</a:t>
            </a:r>
          </a:p>
        </p:txBody>
      </p:sp>
      <p:sp>
        <p:nvSpPr>
          <p:cNvPr id="22" name="Rounded Rectangle 21" descr="Female student laughing">
            <a:extLst>
              <a:ext uri="{FF2B5EF4-FFF2-40B4-BE49-F238E27FC236}">
                <a16:creationId xmlns:a16="http://schemas.microsoft.com/office/drawing/2014/main" id="{95C3D4EA-F93E-7FA2-3B00-90C735968B38}"/>
              </a:ext>
            </a:extLst>
          </p:cNvPr>
          <p:cNvSpPr/>
          <p:nvPr/>
        </p:nvSpPr>
        <p:spPr>
          <a:xfrm flipH="1">
            <a:off x="5328177" y="5775259"/>
            <a:ext cx="1398905" cy="110143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5400" cap="flat">
            <a:solidFill>
              <a:srgbClr val="ED288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AEB0E-B96F-5F11-D53F-B235FF406FEB}"/>
              </a:ext>
            </a:extLst>
          </p:cNvPr>
          <p:cNvSpPr txBox="1"/>
          <p:nvPr/>
        </p:nvSpPr>
        <p:spPr>
          <a:xfrm>
            <a:off x="7151037" y="4449994"/>
            <a:ext cx="1385454" cy="978218"/>
          </a:xfrm>
          <a:prstGeom prst="roundRect">
            <a:avLst/>
          </a:prstGeom>
          <a:noFill/>
          <a:ln w="25400">
            <a:solidFill>
              <a:srgbClr val="00AEE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A5178-1CD5-4C8D-9DBC-103700BA3F02}"/>
              </a:ext>
            </a:extLst>
          </p:cNvPr>
          <p:cNvSpPr txBox="1"/>
          <p:nvPr/>
        </p:nvSpPr>
        <p:spPr>
          <a:xfrm>
            <a:off x="4820699" y="4450005"/>
            <a:ext cx="1906383" cy="978218"/>
          </a:xfrm>
          <a:prstGeom prst="roundRect">
            <a:avLst/>
          </a:prstGeom>
          <a:noFill/>
          <a:ln w="25400">
            <a:solidFill>
              <a:srgbClr val="812990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Explore undergraduate &amp; apprenticeships</a:t>
            </a:r>
          </a:p>
        </p:txBody>
      </p:sp>
      <p:sp>
        <p:nvSpPr>
          <p:cNvPr id="21" name="Rounded Rectangle 20" descr="Student sat on a sofa using her laptop">
            <a:extLst>
              <a:ext uri="{FF2B5EF4-FFF2-40B4-BE49-F238E27FC236}">
                <a16:creationId xmlns:a16="http://schemas.microsoft.com/office/drawing/2014/main" id="{4217F0FE-E8C5-0F49-0177-4594B9043EB2}"/>
              </a:ext>
            </a:extLst>
          </p:cNvPr>
          <p:cNvSpPr/>
          <p:nvPr/>
        </p:nvSpPr>
        <p:spPr>
          <a:xfrm flipH="1">
            <a:off x="5646791" y="2352507"/>
            <a:ext cx="1977153" cy="110143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5400" cap="flat">
            <a:solidFill>
              <a:srgbClr val="ED2881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DEBB0B-1B4F-6709-5A8F-452398B0EC12}"/>
              </a:ext>
            </a:extLst>
          </p:cNvPr>
          <p:cNvSpPr txBox="1"/>
          <p:nvPr/>
        </p:nvSpPr>
        <p:spPr>
          <a:xfrm>
            <a:off x="1277736" y="2352511"/>
            <a:ext cx="4720940" cy="1101434"/>
          </a:xfrm>
          <a:prstGeom prst="roundRect">
            <a:avLst/>
          </a:prstGeom>
          <a:solidFill>
            <a:srgbClr val="132433"/>
          </a:solidFill>
          <a:ln w="25400">
            <a:solidFill>
              <a:srgbClr val="ED2881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Alerts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 defines interests and can sign up to get matched to potential employers in their area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80659-DFFB-6F64-D49D-D882D0DB9FEB}"/>
              </a:ext>
            </a:extLst>
          </p:cNvPr>
          <p:cNvSpPr txBox="1"/>
          <p:nvPr/>
        </p:nvSpPr>
        <p:spPr>
          <a:xfrm>
            <a:off x="2945479" y="4455622"/>
            <a:ext cx="1385454" cy="978218"/>
          </a:xfrm>
          <a:prstGeom prst="roundRect">
            <a:avLst/>
          </a:prstGeom>
          <a:noFill/>
          <a:ln w="25400">
            <a:solidFill>
              <a:srgbClr val="FCAF17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 </a:t>
            </a:r>
            <a:b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registers in UCAS Hub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8C143-E883-C802-3A15-763E27811B3E}"/>
              </a:ext>
            </a:extLst>
          </p:cNvPr>
          <p:cNvSpPr txBox="1"/>
          <p:nvPr/>
        </p:nvSpPr>
        <p:spPr>
          <a:xfrm>
            <a:off x="615142" y="4450003"/>
            <a:ext cx="1906382" cy="978211"/>
          </a:xfrm>
          <a:prstGeom prst="roundRect">
            <a:avLst/>
          </a:prstGeom>
          <a:noFill/>
          <a:ln w="25400">
            <a:solidFill>
              <a:srgbClr val="57BF93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Schools signpost Year 13s to UCAS Hub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8EA796A-71AA-B0F6-8C91-A4C4D0F65E11}"/>
              </a:ext>
            </a:extLst>
          </p:cNvPr>
          <p:cNvSpPr txBox="1">
            <a:spLocks/>
          </p:cNvSpPr>
          <p:nvPr/>
        </p:nvSpPr>
        <p:spPr>
          <a:xfrm>
            <a:off x="541711" y="3892677"/>
            <a:ext cx="2069870" cy="427622"/>
          </a:xfrm>
          <a:prstGeom prst="rect">
            <a:avLst/>
          </a:prstGeom>
          <a:solidFill>
            <a:srgbClr val="132433"/>
          </a:solidFill>
        </p:spPr>
        <p:txBody>
          <a:bodyPr vert="horz" wrap="none" lIns="108000" tIns="108000" rIns="108000" bIns="108000" rtlCol="0" anchor="ctr" anchorCtr="0">
            <a:noAutofit/>
          </a:bodyPr>
          <a:lstStyle>
            <a:lvl1pPr algn="l" defTabSz="9599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99" b="1" i="0" kern="1200" spc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sz="2400" dirty="0"/>
              <a:t>October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9329F-79E2-A144-1998-2EE22414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journey – The Hub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A945D0-95D2-E017-847D-B5788B39FF95}"/>
              </a:ext>
            </a:extLst>
          </p:cNvPr>
          <p:cNvSpPr txBox="1"/>
          <p:nvPr/>
        </p:nvSpPr>
        <p:spPr>
          <a:xfrm>
            <a:off x="6400800" y="5775258"/>
            <a:ext cx="4720940" cy="1101434"/>
          </a:xfrm>
          <a:prstGeom prst="roundRect">
            <a:avLst/>
          </a:prstGeom>
          <a:solidFill>
            <a:srgbClr val="132433"/>
          </a:solidFill>
          <a:ln w="25400">
            <a:solidFill>
              <a:srgbClr val="ED2881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Alerts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 defines interests and can sign up to get matched to potential employers in their area</a:t>
            </a:r>
          </a:p>
        </p:txBody>
      </p:sp>
    </p:spTree>
    <p:extLst>
      <p:ext uri="{BB962C8B-B14F-4D97-AF65-F5344CB8AC3E}">
        <p14:creationId xmlns:p14="http://schemas.microsoft.com/office/powerpoint/2010/main" val="366469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75F00C-A5E8-EE4D-CB90-2D092B99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52493" y="4162006"/>
            <a:ext cx="471331" cy="0"/>
          </a:xfrm>
          <a:prstGeom prst="straightConnector1">
            <a:avLst/>
          </a:prstGeom>
          <a:ln w="25400">
            <a:solidFill>
              <a:srgbClr val="1324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20E3AE-D0FB-6D4F-89AE-8D84D6B1B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02468" y="4162006"/>
            <a:ext cx="471331" cy="0"/>
          </a:xfrm>
          <a:prstGeom prst="straightConnector1">
            <a:avLst/>
          </a:prstGeom>
          <a:ln w="25400">
            <a:solidFill>
              <a:srgbClr val="1324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82A509-63CA-59EC-45CF-9E538A809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27372" y="4162006"/>
            <a:ext cx="471331" cy="0"/>
          </a:xfrm>
          <a:prstGeom prst="straightConnector1">
            <a:avLst/>
          </a:prstGeom>
          <a:ln w="25400">
            <a:solidFill>
              <a:srgbClr val="1324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645186-74B4-E789-94F5-DD87D9709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74998" y="2811876"/>
            <a:ext cx="0" cy="674535"/>
          </a:xfrm>
          <a:prstGeom prst="line">
            <a:avLst/>
          </a:prstGeom>
          <a:ln w="28575" cap="rnd" cmpd="sng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E83804-5A9C-7EB4-8748-33B8FCCB3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026015" y="2811876"/>
            <a:ext cx="0" cy="674535"/>
          </a:xfrm>
          <a:prstGeom prst="line">
            <a:avLst/>
          </a:prstGeom>
          <a:ln w="28575" cap="rnd" cmpd="sng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Greater London Authority Logo">
            <a:extLst>
              <a:ext uri="{FF2B5EF4-FFF2-40B4-BE49-F238E27FC236}">
                <a16:creationId xmlns:a16="http://schemas.microsoft.com/office/drawing/2014/main" id="{E31A2F4C-640F-5CA4-53CD-A7104E7A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862" y="5224480"/>
            <a:ext cx="1236153" cy="749808"/>
          </a:xfrm>
          <a:prstGeom prst="rect">
            <a:avLst/>
          </a:prstGeom>
        </p:spPr>
      </p:pic>
      <p:pic>
        <p:nvPicPr>
          <p:cNvPr id="29" name="Picture 28" descr="Lancashire Enterprise Partnership Logo">
            <a:extLst>
              <a:ext uri="{FF2B5EF4-FFF2-40B4-BE49-F238E27FC236}">
                <a16:creationId xmlns:a16="http://schemas.microsoft.com/office/drawing/2014/main" id="{49926BF5-A5BB-784D-E2D7-21A5D8632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72" y="5223280"/>
            <a:ext cx="2867482" cy="751007"/>
          </a:xfrm>
          <a:prstGeom prst="rect">
            <a:avLst/>
          </a:prstGeom>
        </p:spPr>
      </p:pic>
      <p:pic>
        <p:nvPicPr>
          <p:cNvPr id="33" name="Picture 32" descr="The Ask Programme, Apprenticeships, Traineeships and T Levels Logo">
            <a:extLst>
              <a:ext uri="{FF2B5EF4-FFF2-40B4-BE49-F238E27FC236}">
                <a16:creationId xmlns:a16="http://schemas.microsoft.com/office/drawing/2014/main" id="{99B37244-DF1D-7F03-AFDD-90C343DFD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391" y="5140583"/>
            <a:ext cx="1236154" cy="901177"/>
          </a:xfrm>
          <a:prstGeom prst="rect">
            <a:avLst/>
          </a:prstGeom>
        </p:spPr>
      </p:pic>
      <p:pic>
        <p:nvPicPr>
          <p:cNvPr id="31" name="Picture 30" descr="North East Local Enterprise Partnership Logo">
            <a:extLst>
              <a:ext uri="{FF2B5EF4-FFF2-40B4-BE49-F238E27FC236}">
                <a16:creationId xmlns:a16="http://schemas.microsoft.com/office/drawing/2014/main" id="{985F17AC-F10F-F985-86E2-069A5FADC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077" y="5204617"/>
            <a:ext cx="2084517" cy="752862"/>
          </a:xfrm>
          <a:prstGeom prst="rect">
            <a:avLst/>
          </a:prstGeom>
        </p:spPr>
      </p:pic>
      <p:pic>
        <p:nvPicPr>
          <p:cNvPr id="25" name="Picture 24" descr="The careers and Enterprise Company Logo">
            <a:extLst>
              <a:ext uri="{FF2B5EF4-FFF2-40B4-BE49-F238E27FC236}">
                <a16:creationId xmlns:a16="http://schemas.microsoft.com/office/drawing/2014/main" id="{672801BC-5323-901F-40B6-D719DC86B1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61" y="5224482"/>
            <a:ext cx="1765708" cy="7498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A11763-2977-D7E4-0788-1DB362D781CC}"/>
              </a:ext>
            </a:extLst>
          </p:cNvPr>
          <p:cNvSpPr txBox="1"/>
          <p:nvPr/>
        </p:nvSpPr>
        <p:spPr>
          <a:xfrm>
            <a:off x="9823008" y="3508896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</a:t>
            </a:r>
            <a:b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network </a:t>
            </a:r>
            <a:b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 service</a:t>
            </a:r>
          </a:p>
        </p:txBody>
      </p:sp>
      <p:sp>
        <p:nvSpPr>
          <p:cNvPr id="39" name="Oval 38" descr="Student sat at a desk">
            <a:extLst>
              <a:ext uri="{FF2B5EF4-FFF2-40B4-BE49-F238E27FC236}">
                <a16:creationId xmlns:a16="http://schemas.microsoft.com/office/drawing/2014/main" id="{C7BD46F9-4D88-2C17-E1A4-66061F3708FC}"/>
              </a:ext>
            </a:extLst>
          </p:cNvPr>
          <p:cNvSpPr/>
          <p:nvPr/>
        </p:nvSpPr>
        <p:spPr>
          <a:xfrm>
            <a:off x="10504158" y="2875222"/>
            <a:ext cx="827381" cy="827381"/>
          </a:xfrm>
          <a:prstGeom prst="ellipse">
            <a:avLst/>
          </a:prstGeom>
          <a:blipFill>
            <a:blip r:embed="rId8"/>
            <a:stretch>
              <a:fillRect l="-8433" t="-2494" r="-49873" b="906"/>
            </a:stretch>
          </a:blip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D775B1-03EE-04E2-B46C-E8C461F0E5F7}"/>
              </a:ext>
            </a:extLst>
          </p:cNvPr>
          <p:cNvSpPr txBox="1"/>
          <p:nvPr/>
        </p:nvSpPr>
        <p:spPr>
          <a:xfrm>
            <a:off x="6689317" y="3508897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DfE link student to relevant local networks</a:t>
            </a:r>
          </a:p>
        </p:txBody>
      </p:sp>
      <p:sp>
        <p:nvSpPr>
          <p:cNvPr id="38" name="Oval 37" descr="2 students looking at computers">
            <a:extLst>
              <a:ext uri="{FF2B5EF4-FFF2-40B4-BE49-F238E27FC236}">
                <a16:creationId xmlns:a16="http://schemas.microsoft.com/office/drawing/2014/main" id="{95615911-CA08-1600-1B2E-F19C40772E76}"/>
              </a:ext>
            </a:extLst>
          </p:cNvPr>
          <p:cNvSpPr/>
          <p:nvPr/>
        </p:nvSpPr>
        <p:spPr>
          <a:xfrm>
            <a:off x="7377130" y="2875223"/>
            <a:ext cx="827381" cy="827381"/>
          </a:xfrm>
          <a:prstGeom prst="ellipse">
            <a:avLst/>
          </a:prstGeom>
          <a:blipFill>
            <a:blip r:embed="rId9"/>
            <a:stretch>
              <a:fillRect l="-90361" t="-11249" r="-74237" b="2331"/>
            </a:stretch>
          </a:blip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6C05F-C873-BF1B-E075-846D14CC1034}"/>
              </a:ext>
            </a:extLst>
          </p:cNvPr>
          <p:cNvSpPr txBox="1"/>
          <p:nvPr/>
        </p:nvSpPr>
        <p:spPr>
          <a:xfrm>
            <a:off x="3568952" y="3523667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 </a:t>
            </a:r>
            <a:b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requested in </a:t>
            </a:r>
            <a:b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UCAS Hub</a:t>
            </a:r>
          </a:p>
        </p:txBody>
      </p:sp>
      <p:sp>
        <p:nvSpPr>
          <p:cNvPr id="37" name="Oval 36" descr="UCAS Hub screenshot">
            <a:extLst>
              <a:ext uri="{FF2B5EF4-FFF2-40B4-BE49-F238E27FC236}">
                <a16:creationId xmlns:a16="http://schemas.microsoft.com/office/drawing/2014/main" id="{641A8CC5-408C-DD2E-F5DB-14DF0B95C8E1}"/>
              </a:ext>
            </a:extLst>
          </p:cNvPr>
          <p:cNvSpPr/>
          <p:nvPr/>
        </p:nvSpPr>
        <p:spPr>
          <a:xfrm>
            <a:off x="4250102" y="2875223"/>
            <a:ext cx="827381" cy="827381"/>
          </a:xfrm>
          <a:prstGeom prst="ellipse">
            <a:avLst/>
          </a:prstGeom>
          <a:blipFill>
            <a:blip r:embed="rId10"/>
            <a:stretch>
              <a:fillRect l="-78910" t="-8453" r="-5032" b="-19906"/>
            </a:stretch>
          </a:blip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2FA92-9DDC-A291-7569-215F5A0055FE}"/>
              </a:ext>
            </a:extLst>
          </p:cNvPr>
          <p:cNvSpPr txBox="1"/>
          <p:nvPr/>
        </p:nvSpPr>
        <p:spPr>
          <a:xfrm>
            <a:off x="435261" y="3523667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 does not secure apprenticeship opportunity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33D0D2-8CD3-8140-4025-C030353B357A}"/>
              </a:ext>
            </a:extLst>
          </p:cNvPr>
          <p:cNvSpPr txBox="1"/>
          <p:nvPr/>
        </p:nvSpPr>
        <p:spPr>
          <a:xfrm>
            <a:off x="3564412" y="2286000"/>
            <a:ext cx="8461603" cy="452853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Education/UCAS Apprenticeship Pilot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B364E-8FB3-A641-18E4-8A6483CF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 journey – Additional support</a:t>
            </a:r>
          </a:p>
        </p:txBody>
      </p:sp>
    </p:spTree>
    <p:extLst>
      <p:ext uri="{BB962C8B-B14F-4D97-AF65-F5344CB8AC3E}">
        <p14:creationId xmlns:p14="http://schemas.microsoft.com/office/powerpoint/2010/main" val="429027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75F00C-A5E8-EE4D-CB90-2D092B99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52493" y="4326896"/>
            <a:ext cx="471331" cy="0"/>
          </a:xfrm>
          <a:prstGeom prst="straightConnector1">
            <a:avLst/>
          </a:prstGeom>
          <a:ln w="25400">
            <a:solidFill>
              <a:srgbClr val="1324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20E3AE-D0FB-6D4F-89AE-8D84D6B1B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02468" y="4326896"/>
            <a:ext cx="471331" cy="0"/>
          </a:xfrm>
          <a:prstGeom prst="straightConnector1">
            <a:avLst/>
          </a:prstGeom>
          <a:ln w="25400">
            <a:solidFill>
              <a:srgbClr val="1324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82A509-63CA-59EC-45CF-9E538A809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27372" y="4326896"/>
            <a:ext cx="471331" cy="0"/>
          </a:xfrm>
          <a:prstGeom prst="straightConnector1">
            <a:avLst/>
          </a:prstGeom>
          <a:ln w="25400">
            <a:solidFill>
              <a:srgbClr val="1324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645186-74B4-E789-94F5-DD87D9709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0095" y="2826866"/>
            <a:ext cx="0" cy="787780"/>
          </a:xfrm>
          <a:prstGeom prst="line">
            <a:avLst/>
          </a:prstGeom>
          <a:ln w="28575" cap="rnd" cmpd="sng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E83804-5A9C-7EB4-8748-33B8FCCB3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026015" y="2811876"/>
            <a:ext cx="0" cy="802770"/>
          </a:xfrm>
          <a:prstGeom prst="line">
            <a:avLst/>
          </a:prstGeom>
          <a:ln w="28575" cap="rnd" cmpd="sng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Unipres Logo">
            <a:extLst>
              <a:ext uri="{FF2B5EF4-FFF2-40B4-BE49-F238E27FC236}">
                <a16:creationId xmlns:a16="http://schemas.microsoft.com/office/drawing/2014/main" id="{63C967C6-A8F9-A930-EF1F-5BB89E7E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748" y="5525565"/>
            <a:ext cx="781267" cy="500141"/>
          </a:xfrm>
          <a:prstGeom prst="rect">
            <a:avLst/>
          </a:prstGeom>
        </p:spPr>
      </p:pic>
      <p:pic>
        <p:nvPicPr>
          <p:cNvPr id="24" name="Picture 23" descr="Metropolitan Police Logo">
            <a:extLst>
              <a:ext uri="{FF2B5EF4-FFF2-40B4-BE49-F238E27FC236}">
                <a16:creationId xmlns:a16="http://schemas.microsoft.com/office/drawing/2014/main" id="{0F1597CE-78BA-DBBD-50B0-4672D36B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026" y="5514445"/>
            <a:ext cx="1703422" cy="522382"/>
          </a:xfrm>
          <a:prstGeom prst="rect">
            <a:avLst/>
          </a:prstGeom>
        </p:spPr>
      </p:pic>
      <p:pic>
        <p:nvPicPr>
          <p:cNvPr id="21" name="Picture 20" descr="Lancashire County Council Logo">
            <a:extLst>
              <a:ext uri="{FF2B5EF4-FFF2-40B4-BE49-F238E27FC236}">
                <a16:creationId xmlns:a16="http://schemas.microsoft.com/office/drawing/2014/main" id="{DC607B16-2E0F-9B37-CCD5-E7CE11F25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318" y="5506758"/>
            <a:ext cx="1210336" cy="578013"/>
          </a:xfrm>
          <a:prstGeom prst="rect">
            <a:avLst/>
          </a:prstGeom>
        </p:spPr>
      </p:pic>
      <p:pic>
        <p:nvPicPr>
          <p:cNvPr id="19" name="Picture 18" descr="Amazon Logo">
            <a:extLst>
              <a:ext uri="{FF2B5EF4-FFF2-40B4-BE49-F238E27FC236}">
                <a16:creationId xmlns:a16="http://schemas.microsoft.com/office/drawing/2014/main" id="{5E4A28D0-C1AB-19AE-8E40-E3676659B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911" y="5586508"/>
            <a:ext cx="1486037" cy="479443"/>
          </a:xfrm>
          <a:prstGeom prst="rect">
            <a:avLst/>
          </a:prstGeom>
        </p:spPr>
      </p:pic>
      <p:pic>
        <p:nvPicPr>
          <p:cNvPr id="17" name="Picture 16" descr="JP Morgan Logo">
            <a:extLst>
              <a:ext uri="{FF2B5EF4-FFF2-40B4-BE49-F238E27FC236}">
                <a16:creationId xmlns:a16="http://schemas.microsoft.com/office/drawing/2014/main" id="{1AE11E09-6435-CC1A-C84E-99DFA1CF5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426" y="5536731"/>
            <a:ext cx="1893091" cy="480014"/>
          </a:xfrm>
          <a:prstGeom prst="rect">
            <a:avLst/>
          </a:prstGeom>
        </p:spPr>
      </p:pic>
      <p:pic>
        <p:nvPicPr>
          <p:cNvPr id="10" name="Picture 9" descr="PWC logo">
            <a:extLst>
              <a:ext uri="{FF2B5EF4-FFF2-40B4-BE49-F238E27FC236}">
                <a16:creationId xmlns:a16="http://schemas.microsoft.com/office/drawing/2014/main" id="{BABBC167-58D7-79B5-9047-F1E8BA395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166" y="5451911"/>
            <a:ext cx="688866" cy="522838"/>
          </a:xfrm>
          <a:prstGeom prst="rect">
            <a:avLst/>
          </a:prstGeom>
        </p:spPr>
      </p:pic>
      <p:pic>
        <p:nvPicPr>
          <p:cNvPr id="6" name="Picture 5" descr="Sunderland City Council Logo">
            <a:extLst>
              <a:ext uri="{FF2B5EF4-FFF2-40B4-BE49-F238E27FC236}">
                <a16:creationId xmlns:a16="http://schemas.microsoft.com/office/drawing/2014/main" id="{8EFD615D-F691-E614-02C9-CD7BFAE9C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236" y="5402703"/>
            <a:ext cx="1171538" cy="619665"/>
          </a:xfrm>
          <a:prstGeom prst="rect">
            <a:avLst/>
          </a:prstGeom>
        </p:spPr>
      </p:pic>
      <p:pic>
        <p:nvPicPr>
          <p:cNvPr id="4" name="Picture 3" descr="Nissan logo">
            <a:extLst>
              <a:ext uri="{FF2B5EF4-FFF2-40B4-BE49-F238E27FC236}">
                <a16:creationId xmlns:a16="http://schemas.microsoft.com/office/drawing/2014/main" id="{5F1D64D8-D2CE-8688-DD49-1F95EA848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262" y="5514446"/>
            <a:ext cx="618581" cy="507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A11763-2977-D7E4-0788-1DB362D781CC}"/>
              </a:ext>
            </a:extLst>
          </p:cNvPr>
          <p:cNvSpPr txBox="1"/>
          <p:nvPr/>
        </p:nvSpPr>
        <p:spPr>
          <a:xfrm>
            <a:off x="9823008" y="3673786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Advertise on UCAS/DfE and run Smart Alerts</a:t>
            </a:r>
          </a:p>
        </p:txBody>
      </p:sp>
      <p:sp>
        <p:nvSpPr>
          <p:cNvPr id="39" name="Oval 38" descr="Group of people stood together">
            <a:extLst>
              <a:ext uri="{FF2B5EF4-FFF2-40B4-BE49-F238E27FC236}">
                <a16:creationId xmlns:a16="http://schemas.microsoft.com/office/drawing/2014/main" id="{C7BD46F9-4D88-2C17-E1A4-66061F3708FC}"/>
              </a:ext>
            </a:extLst>
          </p:cNvPr>
          <p:cNvSpPr/>
          <p:nvPr/>
        </p:nvSpPr>
        <p:spPr>
          <a:xfrm>
            <a:off x="10504158" y="3040112"/>
            <a:ext cx="827381" cy="827381"/>
          </a:xfrm>
          <a:prstGeom prst="ellipse">
            <a:avLst/>
          </a:prstGeom>
          <a:blipFill>
            <a:blip r:embed="rId11"/>
            <a:stretch>
              <a:fillRect l="-28348" t="-2494" r="-29958" b="906"/>
            </a:stretch>
          </a:blip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D775B1-03EE-04E2-B46C-E8C461F0E5F7}"/>
              </a:ext>
            </a:extLst>
          </p:cNvPr>
          <p:cNvSpPr txBox="1"/>
          <p:nvPr/>
        </p:nvSpPr>
        <p:spPr>
          <a:xfrm>
            <a:off x="6689317" y="3673787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Employer pledges</a:t>
            </a:r>
          </a:p>
        </p:txBody>
      </p:sp>
      <p:sp>
        <p:nvSpPr>
          <p:cNvPr id="38" name="Oval 37" descr="Two students looking for apprenticeships on a computer">
            <a:extLst>
              <a:ext uri="{FF2B5EF4-FFF2-40B4-BE49-F238E27FC236}">
                <a16:creationId xmlns:a16="http://schemas.microsoft.com/office/drawing/2014/main" id="{95615911-CA08-1600-1B2E-F19C40772E76}"/>
              </a:ext>
            </a:extLst>
          </p:cNvPr>
          <p:cNvSpPr/>
          <p:nvPr/>
        </p:nvSpPr>
        <p:spPr>
          <a:xfrm>
            <a:off x="7377130" y="3040113"/>
            <a:ext cx="827381" cy="827381"/>
          </a:xfrm>
          <a:prstGeom prst="ellipse">
            <a:avLst/>
          </a:prstGeom>
          <a:blipFill>
            <a:blip r:embed="rId12"/>
            <a:stretch>
              <a:fillRect l="-20219" r="-68657" b="-3060"/>
            </a:stretch>
          </a:blip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6C05F-C873-BF1B-E075-846D14CC1034}"/>
              </a:ext>
            </a:extLst>
          </p:cNvPr>
          <p:cNvSpPr txBox="1"/>
          <p:nvPr/>
        </p:nvSpPr>
        <p:spPr>
          <a:xfrm>
            <a:off x="3568952" y="3688557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network engagement plan</a:t>
            </a:r>
          </a:p>
        </p:txBody>
      </p:sp>
      <p:sp>
        <p:nvSpPr>
          <p:cNvPr id="37" name="Oval 36" descr="Young student at an career event">
            <a:extLst>
              <a:ext uri="{FF2B5EF4-FFF2-40B4-BE49-F238E27FC236}">
                <a16:creationId xmlns:a16="http://schemas.microsoft.com/office/drawing/2014/main" id="{641A8CC5-408C-DD2E-F5DB-14DF0B95C8E1}"/>
              </a:ext>
            </a:extLst>
          </p:cNvPr>
          <p:cNvSpPr/>
          <p:nvPr/>
        </p:nvSpPr>
        <p:spPr>
          <a:xfrm>
            <a:off x="4250102" y="3040113"/>
            <a:ext cx="827381" cy="827381"/>
          </a:xfrm>
          <a:prstGeom prst="ellipse">
            <a:avLst/>
          </a:prstGeom>
          <a:blipFill>
            <a:blip r:embed="rId13"/>
            <a:stretch>
              <a:fillRect l="-15498" t="-9461" r="-68444" b="-18898"/>
            </a:stretch>
          </a:blip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2FA92-9DDC-A291-7569-215F5A0055FE}"/>
              </a:ext>
            </a:extLst>
          </p:cNvPr>
          <p:cNvSpPr txBox="1"/>
          <p:nvPr/>
        </p:nvSpPr>
        <p:spPr>
          <a:xfrm>
            <a:off x="435261" y="3688557"/>
            <a:ext cx="2203008" cy="1306221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 data report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33D0D2-8CD3-8140-4025-C030353B357A}"/>
              </a:ext>
            </a:extLst>
          </p:cNvPr>
          <p:cNvSpPr txBox="1"/>
          <p:nvPr/>
        </p:nvSpPr>
        <p:spPr>
          <a:xfrm>
            <a:off x="435262" y="2286000"/>
            <a:ext cx="11590754" cy="452853"/>
          </a:xfrm>
          <a:prstGeom prst="roundRect">
            <a:avLst>
              <a:gd name="adj" fmla="val 0"/>
            </a:avLst>
          </a:prstGeom>
          <a:solidFill>
            <a:srgbClr val="132433"/>
          </a:solidFill>
          <a:ln w="25400">
            <a:noFill/>
          </a:ln>
        </p:spPr>
        <p:txBody>
          <a:bodyPr wrap="square" lIns="108000" tIns="108000" rIns="108000" bIns="108000" rtlCol="0" anchor="ctr" anchorCtr="0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Department of Education/UCAS Apprenticeship Pilot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B364E-8FB3-A641-18E4-8A6483CF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Employer engagement plan</a:t>
            </a:r>
          </a:p>
        </p:txBody>
      </p:sp>
    </p:spTree>
    <p:extLst>
      <p:ext uri="{BB962C8B-B14F-4D97-AF65-F5344CB8AC3E}">
        <p14:creationId xmlns:p14="http://schemas.microsoft.com/office/powerpoint/2010/main" val="187069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EE40F72D-94EA-B465-B542-EAC358715178}"/>
              </a:ext>
            </a:extLst>
          </p:cNvPr>
          <p:cNvSpPr txBox="1">
            <a:spLocks/>
          </p:cNvSpPr>
          <p:nvPr/>
        </p:nvSpPr>
        <p:spPr>
          <a:xfrm>
            <a:off x="8596858" y="2710518"/>
            <a:ext cx="3898952" cy="3230033"/>
          </a:xfrm>
          <a:prstGeom prst="rect">
            <a:avLst/>
          </a:prstGeom>
          <a:solidFill>
            <a:srgbClr val="132433">
              <a:alpha val="9961"/>
            </a:srgbClr>
          </a:solidFill>
          <a:ln w="38100">
            <a:noFill/>
          </a:ln>
        </p:spPr>
        <p:txBody>
          <a:bodyPr lIns="180000" tIns="180000" rIns="180000" bIns="180000">
            <a:normAutofit/>
          </a:bodyPr>
          <a:lstStyle>
            <a:lvl1pPr marL="239979" indent="-239979" algn="l" defTabSz="959914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tx1"/>
              </a:buClr>
              <a:buFont typeface="Wingdings" pitchFamily="2" charset="2"/>
              <a:buChar char="§"/>
              <a:defRPr sz="293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7199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51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99893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79850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159807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639764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3119721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599678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40796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 to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wider pool of talent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employers</a:t>
            </a:r>
          </a:p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Understanding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regional student interest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apprenticeships </a:t>
            </a:r>
          </a:p>
          <a:p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Collaborative approach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increase starts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598011-81BB-F9A2-9EB0-B26A595B9656}"/>
              </a:ext>
            </a:extLst>
          </p:cNvPr>
          <p:cNvSpPr txBox="1"/>
          <p:nvPr/>
        </p:nvSpPr>
        <p:spPr>
          <a:xfrm>
            <a:off x="8596857" y="2297253"/>
            <a:ext cx="1588959" cy="400110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Sector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32AC15B9-4BD1-3711-ABC4-A54624EF2E27}"/>
              </a:ext>
            </a:extLst>
          </p:cNvPr>
          <p:cNvSpPr txBox="1">
            <a:spLocks/>
          </p:cNvSpPr>
          <p:nvPr/>
        </p:nvSpPr>
        <p:spPr>
          <a:xfrm>
            <a:off x="4451324" y="2697363"/>
            <a:ext cx="3898952" cy="3230033"/>
          </a:xfrm>
          <a:prstGeom prst="rect">
            <a:avLst/>
          </a:prstGeom>
          <a:solidFill>
            <a:srgbClr val="132433">
              <a:alpha val="9961"/>
            </a:srgbClr>
          </a:solidFill>
          <a:ln w="38100">
            <a:noFill/>
          </a:ln>
        </p:spPr>
        <p:txBody>
          <a:bodyPr lIns="180000" tIns="180000" rIns="180000" bIns="180000">
            <a:normAutofit/>
          </a:bodyPr>
          <a:lstStyle>
            <a:lvl1pPr marL="239979" indent="-239979" algn="l" defTabSz="959914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tx1"/>
              </a:buClr>
              <a:buFont typeface="Wingdings" pitchFamily="2" charset="2"/>
              <a:buChar char="§"/>
              <a:defRPr sz="293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7199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51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99893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79850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159807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639764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3119721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599678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40796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exposure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more regional vacancies</a:t>
            </a:r>
          </a:p>
          <a:p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Localised support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apprenticeship applicants in navigating application 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639A5-D9DC-75C9-A9A7-1AD968BD8DA4}"/>
              </a:ext>
            </a:extLst>
          </p:cNvPr>
          <p:cNvSpPr txBox="1"/>
          <p:nvPr/>
        </p:nvSpPr>
        <p:spPr>
          <a:xfrm>
            <a:off x="4451323" y="2284098"/>
            <a:ext cx="1852041" cy="400110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Students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9AB43504-31B1-22FF-2404-CA7AE7153D99}"/>
              </a:ext>
            </a:extLst>
          </p:cNvPr>
          <p:cNvSpPr txBox="1">
            <a:spLocks/>
          </p:cNvSpPr>
          <p:nvPr/>
        </p:nvSpPr>
        <p:spPr>
          <a:xfrm>
            <a:off x="305789" y="2696547"/>
            <a:ext cx="3898952" cy="3230033"/>
          </a:xfrm>
          <a:prstGeom prst="rect">
            <a:avLst/>
          </a:prstGeom>
          <a:solidFill>
            <a:srgbClr val="132433">
              <a:alpha val="9961"/>
            </a:srgbClr>
          </a:solidFill>
          <a:ln w="38100">
            <a:noFill/>
          </a:ln>
        </p:spPr>
        <p:txBody>
          <a:bodyPr lIns="180000" tIns="180000" rIns="180000" bIns="180000">
            <a:normAutofit/>
          </a:bodyPr>
          <a:lstStyle>
            <a:lvl1pPr marL="239979" indent="-239979" algn="l" defTabSz="959914" rtl="0" eaLnBrk="1" latinLnBrk="0" hangingPunct="1">
              <a:lnSpc>
                <a:spcPct val="100000"/>
              </a:lnSpc>
              <a:spcBef>
                <a:spcPts val="1050"/>
              </a:spcBef>
              <a:buClr>
                <a:schemeClr val="tx1"/>
              </a:buClr>
              <a:buFont typeface="Wingdings" pitchFamily="2" charset="2"/>
              <a:buChar char="§"/>
              <a:defRPr sz="293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7199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519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99893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79850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159807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Clr>
                <a:schemeClr val="tx1"/>
              </a:buClr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639764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3119721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599678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4079636" indent="-239979" algn="l" defTabSz="959914" rtl="0" eaLnBrk="1" latinLnBrk="0" hangingPunct="1">
              <a:lnSpc>
                <a:spcPct val="100000"/>
              </a:lnSpc>
              <a:spcBef>
                <a:spcPts val="525"/>
              </a:spcBef>
              <a:buFont typeface="Wingdings" pitchFamily="2" charset="2"/>
              <a:buChar char="§"/>
              <a:defRPr sz="189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 to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fully funded 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 for your students</a:t>
            </a:r>
          </a:p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Receive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exclusive resources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CPD</a:t>
            </a:r>
          </a:p>
          <a:p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Support the achievement of </a:t>
            </a:r>
            <a:r>
              <a:rPr lang="en-GB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Gatsby Benchmarks</a:t>
            </a:r>
            <a:r>
              <a:rPr lang="en-GB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unbiased careers provision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2FB9A-1C01-D36D-E68E-2077EB342E5D}"/>
              </a:ext>
            </a:extLst>
          </p:cNvPr>
          <p:cNvSpPr txBox="1"/>
          <p:nvPr/>
        </p:nvSpPr>
        <p:spPr>
          <a:xfrm>
            <a:off x="305788" y="2283282"/>
            <a:ext cx="3007038" cy="400110"/>
          </a:xfrm>
          <a:prstGeom prst="rect">
            <a:avLst/>
          </a:prstGeom>
          <a:solidFill>
            <a:srgbClr val="132433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Schools / Colleges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B364E-8FB3-A641-18E4-8A6483CF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for all</a:t>
            </a:r>
          </a:p>
        </p:txBody>
      </p:sp>
    </p:spTree>
    <p:extLst>
      <p:ext uri="{BB962C8B-B14F-4D97-AF65-F5344CB8AC3E}">
        <p14:creationId xmlns:p14="http://schemas.microsoft.com/office/powerpoint/2010/main" val="272250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itting on a bench">
            <a:extLst>
              <a:ext uri="{FF2B5EF4-FFF2-40B4-BE49-F238E27FC236}">
                <a16:creationId xmlns:a16="http://schemas.microsoft.com/office/drawing/2014/main" id="{3A5BC6E6-611C-0591-5B55-7D3934845E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481" r="22481"/>
          <a:stretch>
            <a:fillRect/>
          </a:stretch>
        </p:blipFill>
        <p:spPr>
          <a:xfrm>
            <a:off x="6858000" y="0"/>
            <a:ext cx="5943600" cy="625089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9BC13-6B82-1533-2C18-6B6CF2EBD6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349" y="2204567"/>
            <a:ext cx="6049510" cy="3766984"/>
          </a:xfrm>
        </p:spPr>
        <p:txBody>
          <a:bodyPr/>
          <a:lstStyle/>
          <a:p>
            <a:r>
              <a:rPr lang="en-GB" sz="2100" dirty="0"/>
              <a:t>Encourage your students to </a:t>
            </a:r>
            <a:r>
              <a:rPr lang="en-GB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a UCAS Hub account</a:t>
            </a:r>
            <a:r>
              <a:rPr lang="en-GB" sz="2100" dirty="0"/>
              <a:t> and </a:t>
            </a:r>
            <a:r>
              <a:rPr lang="en-GB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sign up for Smart Alerts </a:t>
            </a:r>
            <a:r>
              <a:rPr lang="en-GB" sz="2100" dirty="0"/>
              <a:t>to discover their next step in education – whether they are interested in exploring university OR apprenticeships – ideally by the end of October or as soon as possible.</a:t>
            </a:r>
          </a:p>
          <a:p>
            <a:r>
              <a:rPr lang="en-GB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Look out for an email </a:t>
            </a:r>
            <a:r>
              <a:rPr lang="en-GB" sz="2100" dirty="0"/>
              <a:t>giving you access to exclusive careers resources and training. </a:t>
            </a:r>
          </a:p>
          <a:p>
            <a:r>
              <a:rPr lang="en-GB" sz="21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the news!</a:t>
            </a:r>
            <a:r>
              <a:rPr lang="en-GB" sz="2100" dirty="0"/>
              <a:t> Talk about the Early Connect pilot with colleagues in your schools and colleges.</a:t>
            </a:r>
          </a:p>
          <a:p>
            <a:endParaRPr lang="en-GB" sz="12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F49A8E-7464-6084-83CB-61606661EA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433" y="1227762"/>
            <a:ext cx="6049510" cy="788415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latin typeface="Roboto" panose="02000000000000000000" pitchFamily="2" charset="0"/>
              </a:rPr>
              <a:t>How you</a:t>
            </a:r>
            <a:r>
              <a:rPr lang="en-GB" b="1" baseline="0" dirty="0">
                <a:latin typeface="Roboto" panose="02000000000000000000" pitchFamily="2" charset="0"/>
              </a:rPr>
              <a:t> can help…</a:t>
            </a:r>
            <a:endParaRPr lang="en-GB" b="1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24253"/>
      </p:ext>
    </p:extLst>
  </p:cSld>
  <p:clrMapOvr>
    <a:masterClrMapping/>
  </p:clrMapOvr>
</p:sld>
</file>

<file path=ppt/theme/theme1.xml><?xml version="1.0" encoding="utf-8"?>
<a:theme xmlns:a="http://schemas.openxmlformats.org/drawingml/2006/main" name="Confidential">
  <a:themeElements>
    <a:clrScheme name="UCAS 2023">
      <a:dk1>
        <a:srgbClr val="132433"/>
      </a:dk1>
      <a:lt1>
        <a:srgbClr val="FFFFFF"/>
      </a:lt1>
      <a:dk2>
        <a:srgbClr val="132433"/>
      </a:dk2>
      <a:lt2>
        <a:srgbClr val="E7E6E6"/>
      </a:lt2>
      <a:accent1>
        <a:srgbClr val="F37561"/>
      </a:accent1>
      <a:accent2>
        <a:srgbClr val="FCAF17"/>
      </a:accent2>
      <a:accent3>
        <a:srgbClr val="57BF93"/>
      </a:accent3>
      <a:accent4>
        <a:srgbClr val="00AEEF"/>
      </a:accent4>
      <a:accent5>
        <a:srgbClr val="BFD730"/>
      </a:accent5>
      <a:accent6>
        <a:srgbClr val="706CB2"/>
      </a:accent6>
      <a:hlink>
        <a:srgbClr val="177EBF"/>
      </a:hlink>
      <a:folHlink>
        <a:srgbClr val="15BCB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000"/>
        </a:solidFill>
        <a:ln w="9508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Confidential" id="{BB002AC7-3FFA-B546-9726-18A973771FA4}" vid="{E00D3107-637A-294C-9054-73F9D8992F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603442-09ec-4cf3-b21f-b1c3f828b53a" xsi:nil="true"/>
    <SharedWithUsers xmlns="7ea19176-5d6b-402f-9bd8-e7e810a315d5">
      <UserInfo>
        <DisplayName>Kay Harper</DisplayName>
        <AccountId>165</AccountId>
        <AccountType/>
      </UserInfo>
      <UserInfo>
        <DisplayName>Camilla Meeuwissen-True</DisplayName>
        <AccountId>155</AccountId>
        <AccountType/>
      </UserInfo>
    </SharedWithUsers>
    <lcf76f155ced4ddcb4097134ff3c332f xmlns="fa48a185-2363-4a1f-b2bd-1f749f7367a2">
      <Terms xmlns="http://schemas.microsoft.com/office/infopath/2007/PartnerControls"/>
    </lcf76f155ced4ddcb4097134ff3c332f>
    <_ip_UnifiedCompliancePolicyUIAction xmlns="http://schemas.microsoft.com/sharepoint/v3" xsi:nil="true"/>
    <_Flow_SignoffStatus xmlns="fa48a185-2363-4a1f-b2bd-1f749f7367a2" xsi:nil="true"/>
    <_ip_UnifiedCompliancePolicyProperties xmlns="http://schemas.microsoft.com/sharepoint/v3" xsi:nil="true"/>
    <test xmlns="fa48a185-2363-4a1f-b2bd-1f749f7367a2">
      <Url xsi:nil="true"/>
      <Description xsi:nil="true"/>
    </test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DA095EB19ACD43AD49FBCB4CBA8B27" ma:contentTypeVersion="22" ma:contentTypeDescription="Create a new document." ma:contentTypeScope="" ma:versionID="20c1aec915c11649230a5f9ff2c283f1">
  <xsd:schema xmlns:xsd="http://www.w3.org/2001/XMLSchema" xmlns:xs="http://www.w3.org/2001/XMLSchema" xmlns:p="http://schemas.microsoft.com/office/2006/metadata/properties" xmlns:ns1="http://schemas.microsoft.com/sharepoint/v3" xmlns:ns2="fa48a185-2363-4a1f-b2bd-1f749f7367a2" xmlns:ns3="7ea19176-5d6b-402f-9bd8-e7e810a315d5" xmlns:ns4="55603442-09ec-4cf3-b21f-b1c3f828b53a" targetNamespace="http://schemas.microsoft.com/office/2006/metadata/properties" ma:root="true" ma:fieldsID="485e6456abeef4478ed3df6bc4057646" ns1:_="" ns2:_="" ns3:_="" ns4:_="">
    <xsd:import namespace="http://schemas.microsoft.com/sharepoint/v3"/>
    <xsd:import namespace="fa48a185-2363-4a1f-b2bd-1f749f7367a2"/>
    <xsd:import namespace="7ea19176-5d6b-402f-9bd8-e7e810a315d5"/>
    <xsd:import namespace="55603442-09ec-4cf3-b21f-b1c3f828b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test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8a185-2363-4a1f-b2bd-1f749f736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_Flow_SignoffStatus" ma:index="17" nillable="true" ma:displayName="Sign-off status" ma:internalName="Sign_x002d_off_x0020_status">
      <xsd:simpleType>
        <xsd:restriction base="dms:Text"/>
      </xsd:simpleType>
    </xsd:element>
    <xsd:element name="test" ma:index="18" nillable="true" ma:displayName="test" ma:description="test" ma:format="Image" ma:internalName="tes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80052e2-7a6d-497f-9711-5471179560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19176-5d6b-402f-9bd8-e7e810a315d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03442-09ec-4cf3-b21f-b1c3f828b53a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f377601-a32d-4649-a656-f925262e09d9}" ma:internalName="TaxCatchAll" ma:showField="CatchAllData" ma:web="7ea19176-5d6b-402f-9bd8-e7e810a315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0FDCD6-A7AB-4E9A-8D34-6EB49E737799}">
  <ds:schemaRefs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55603442-09ec-4cf3-b21f-b1c3f828b53a"/>
    <ds:schemaRef ds:uri="7ea19176-5d6b-402f-9bd8-e7e810a315d5"/>
    <ds:schemaRef ds:uri="fa48a185-2363-4a1f-b2bd-1f749f7367a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E61C9A-8ABF-4146-B06B-7B87FCB3F7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A943CD-2855-40FA-965B-9E40DA2E80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a48a185-2363-4a1f-b2bd-1f749f7367a2"/>
    <ds:schemaRef ds:uri="7ea19176-5d6b-402f-9bd8-e7e810a315d5"/>
    <ds:schemaRef ds:uri="55603442-09ec-4cf3-b21f-b1c3f828b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7507</TotalTime>
  <Words>556</Words>
  <Application>Microsoft Office PowerPoint</Application>
  <PresentationFormat>Custom</PresentationFormat>
  <Paragraphs>88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Oswald Medium</vt:lpstr>
      <vt:lpstr>Roboto</vt:lpstr>
      <vt:lpstr>Roboto Light</vt:lpstr>
      <vt:lpstr>Wingdings</vt:lpstr>
      <vt:lpstr>Confidential</vt:lpstr>
      <vt:lpstr>Early  Connect  Pilot</vt:lpstr>
      <vt:lpstr>Background to the project</vt:lpstr>
      <vt:lpstr>Apprentice Early Connect – Pilot project</vt:lpstr>
      <vt:lpstr>How will it work?</vt:lpstr>
      <vt:lpstr>Student journey – The Hub</vt:lpstr>
      <vt:lpstr>Student journey – Additional support</vt:lpstr>
      <vt:lpstr>Employer engagement plan</vt:lpstr>
      <vt:lpstr>Benefits for all</vt:lpstr>
      <vt:lpstr>How you can help…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Armstrong</dc:creator>
  <cp:lastModifiedBy>Siobhan Williams</cp:lastModifiedBy>
  <cp:revision>78</cp:revision>
  <dcterms:created xsi:type="dcterms:W3CDTF">2020-07-08T13:08:58Z</dcterms:created>
  <dcterms:modified xsi:type="dcterms:W3CDTF">2023-10-25T12:43:37Z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0x0101007DE8FBAFBDFF3F4182543FFB7F188DCC</vt:lpwstr>
  </property>
  <property fmtid="{D5CDD505-2E9C-101B-9397-08002B2CF9AE}" pid="3" name="MediaServiceImageTags">
    <vt:lpwstr/>
  </property>
  <property fmtid="{D5CDD505-2E9C-101B-9397-08002B2CF9AE}" pid="4" name="MSIP_Label_119c747e-0609-44bc-a84a-379ba7e92455_Method">
    <vt:lpwstr>Standard</vt:lpwstr>
  </property>
  <property fmtid="{D5CDD505-2E9C-101B-9397-08002B2CF9AE}" pid="5" name="MSIP_Label_119c747e-0609-44bc-a84a-379ba7e92455_ActionId">
    <vt:lpwstr>8b88bc88-b7bf-4612-af20-1a75b0116e1e</vt:lpwstr>
  </property>
  <property fmtid="{D5CDD505-2E9C-101B-9397-08002B2CF9AE}" pid="6" name="MSIP_Label_119c747e-0609-44bc-a84a-379ba7e92455_Name">
    <vt:lpwstr>Confidential</vt:lpwstr>
  </property>
  <property fmtid="{D5CDD505-2E9C-101B-9397-08002B2CF9AE}" pid="7" name="MSIP_Label_119c747e-0609-44bc-a84a-379ba7e92455_Enabled">
    <vt:lpwstr>true</vt:lpwstr>
  </property>
  <property fmtid="{D5CDD505-2E9C-101B-9397-08002B2CF9AE}" pid="8" name="MSIP_Label_119c747e-0609-44bc-a84a-379ba7e92455_SetDate">
    <vt:lpwstr>2022-03-25T16:48:21Z</vt:lpwstr>
  </property>
  <property fmtid="{D5CDD505-2E9C-101B-9397-08002B2CF9AE}" pid="9" name="MSIP_Label_119c747e-0609-44bc-a84a-379ba7e92455_ContentBits">
    <vt:lpwstr>0</vt:lpwstr>
  </property>
  <property fmtid="{D5CDD505-2E9C-101B-9397-08002B2CF9AE}" pid="10" name="MSIP_Label_119c747e-0609-44bc-a84a-379ba7e92455_SiteId">
    <vt:lpwstr>c62bca44-70cb-457b-a355-deaa5cb7e689</vt:lpwstr>
  </property>
</Properties>
</file>