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4"/>
  </p:notesMasterIdLst>
  <p:sldIdLst>
    <p:sldId id="357" r:id="rId5"/>
    <p:sldId id="373" r:id="rId6"/>
    <p:sldId id="4297" r:id="rId7"/>
    <p:sldId id="414" r:id="rId8"/>
    <p:sldId id="443" r:id="rId9"/>
    <p:sldId id="444" r:id="rId10"/>
    <p:sldId id="446" r:id="rId11"/>
    <p:sldId id="445" r:id="rId12"/>
    <p:sldId id="374" r:id="rId13"/>
    <p:sldId id="375" r:id="rId14"/>
    <p:sldId id="4192" r:id="rId15"/>
    <p:sldId id="4296" r:id="rId16"/>
    <p:sldId id="403" r:id="rId17"/>
    <p:sldId id="391" r:id="rId18"/>
    <p:sldId id="404" r:id="rId19"/>
    <p:sldId id="441" r:id="rId20"/>
    <p:sldId id="405" r:id="rId21"/>
    <p:sldId id="406" r:id="rId22"/>
    <p:sldId id="407" r:id="rId23"/>
    <p:sldId id="4188" r:id="rId24"/>
    <p:sldId id="387" r:id="rId25"/>
    <p:sldId id="408" r:id="rId26"/>
    <p:sldId id="409" r:id="rId27"/>
    <p:sldId id="448" r:id="rId28"/>
    <p:sldId id="4354" r:id="rId29"/>
    <p:sldId id="380" r:id="rId30"/>
    <p:sldId id="376" r:id="rId31"/>
    <p:sldId id="411" r:id="rId32"/>
    <p:sldId id="412"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88D"/>
    <a:srgbClr val="E31873"/>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461" y="72"/>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a:t>16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a:t>UCAS Undergraduate application opens for 2024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a:t>5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a:t>First day UCAS can receive a completed application to process.</a:t>
          </a:r>
          <a:endParaRPr lang="en-US"/>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16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31 January 2024</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a:t>28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43B413B2-2F62-435E-9DDB-371F75A82645}">
      <dgm:prSet/>
      <dgm:spPr/>
      <dgm:t>
        <a:bodyPr/>
        <a:lstStyle/>
        <a:p>
          <a:pPr>
            <a:defRPr b="1"/>
          </a:pPr>
          <a:r>
            <a:rPr lang="en-GB"/>
            <a:t>2 May 2023 </a:t>
          </a:r>
        </a:p>
      </dgm:t>
    </dgm:pt>
    <dgm:pt modelId="{17DD022C-7D16-42D4-9274-6511BE348058}" type="parTrans" cxnId="{D4979FFA-A795-4F53-9A7F-68C6CDB99A7E}">
      <dgm:prSet/>
      <dgm:spPr/>
      <dgm:t>
        <a:bodyPr/>
        <a:lstStyle/>
        <a:p>
          <a:endParaRPr lang="en-GB"/>
        </a:p>
      </dgm:t>
    </dgm:pt>
    <dgm:pt modelId="{AD3E5FA2-CA75-48C0-95E2-DFF0476C0C8E}" type="sibTrans" cxnId="{D4979FFA-A795-4F53-9A7F-68C6CDB99A7E}">
      <dgm:prSet/>
      <dgm:spPr/>
      <dgm:t>
        <a:bodyPr/>
        <a:lstStyle/>
        <a:p>
          <a:endParaRPr lang="en-GB"/>
        </a:p>
      </dgm:t>
    </dgm:pt>
    <dgm:pt modelId="{EBCFCD5D-88C6-49F7-BC9D-A18E6AA4325B}">
      <dgm:prSet/>
      <dgm:spPr/>
      <dgm:t>
        <a:bodyPr/>
        <a:lstStyle/>
        <a:p>
          <a:r>
            <a:rPr lang="en-GB" b="0" i="0"/>
            <a:t>UCAS search tool displays 2024 courses.</a:t>
          </a:r>
          <a:endParaRPr lang="en-GB"/>
        </a:p>
      </dgm:t>
    </dgm:pt>
    <dgm:pt modelId="{49563317-76BC-4B95-A7F6-54187F58B19D}" type="parTrans" cxnId="{D07D2E13-6198-416F-989F-976B14BF26C7}">
      <dgm:prSet/>
      <dgm:spPr/>
      <dgm:t>
        <a:bodyPr/>
        <a:lstStyle/>
        <a:p>
          <a:endParaRPr lang="en-GB"/>
        </a:p>
      </dgm:t>
    </dgm:pt>
    <dgm:pt modelId="{EB818B48-DE8C-4154-B634-204F9E78C6C8}" type="sibTrans" cxnId="{D07D2E13-6198-416F-989F-976B14BF26C7}">
      <dgm:prSet/>
      <dgm:spPr/>
      <dgm:t>
        <a:bodyPr/>
        <a:lstStyle/>
        <a:p>
          <a:endParaRPr lang="en-GB"/>
        </a:p>
      </dgm:t>
    </dgm:pt>
    <dgm:pt modelId="{B9731211-E19F-4C11-81C5-B11F7D139A40}">
      <dgm:prSet/>
      <dgm:spPr/>
      <dgm:t>
        <a:bodyPr/>
        <a:lstStyle/>
        <a:p>
          <a:pPr>
            <a:defRPr b="1"/>
          </a:pPr>
          <a:r>
            <a:rPr lang="en-GB"/>
            <a:t>5 July</a:t>
          </a:r>
        </a:p>
      </dgm:t>
    </dgm:pt>
    <dgm:pt modelId="{FC62AC47-030F-49C7-94DB-C5E4FD200564}" type="parTrans" cxnId="{23F0B2BB-EA58-4EE1-BF47-B3FE67571A4A}">
      <dgm:prSet/>
      <dgm:spPr/>
      <dgm:t>
        <a:bodyPr/>
        <a:lstStyle/>
        <a:p>
          <a:endParaRPr lang="en-GB"/>
        </a:p>
      </dgm:t>
    </dgm:pt>
    <dgm:pt modelId="{9E87E6F2-2913-4636-8D43-FC53D5A4D6CE}" type="sibTrans" cxnId="{23F0B2BB-EA58-4EE1-BF47-B3FE67571A4A}">
      <dgm:prSet/>
      <dgm:spPr/>
      <dgm:t>
        <a:bodyPr/>
        <a:lstStyle/>
        <a:p>
          <a:endParaRPr lang="en-GB"/>
        </a:p>
      </dgm:t>
    </dgm:pt>
    <dgm:pt modelId="{799C49C3-A000-48EC-B0BF-6ED6997C53D4}">
      <dgm:prSet/>
      <dgm:spPr/>
      <dgm:t>
        <a:bodyPr/>
        <a:lstStyle/>
        <a:p>
          <a:r>
            <a:rPr lang="en-GB" dirty="0"/>
            <a:t>Clearing opens. </a:t>
          </a:r>
        </a:p>
      </dgm:t>
    </dgm:pt>
    <dgm:pt modelId="{CD311C46-1F7E-4ECE-B344-79C120B2DBD3}" type="parTrans" cxnId="{A49A1A94-F129-40AE-8C6D-2A8F6085D25C}">
      <dgm:prSet/>
      <dgm:spPr/>
      <dgm:t>
        <a:bodyPr/>
        <a:lstStyle/>
        <a:p>
          <a:endParaRPr lang="en-GB"/>
        </a:p>
      </dgm:t>
    </dgm:pt>
    <dgm:pt modelId="{A623BC93-EAE5-43A4-A4CE-989E7022F8E6}" type="sibTrans" cxnId="{A49A1A94-F129-40AE-8C6D-2A8F6085D25C}">
      <dgm:prSet/>
      <dgm:spPr/>
      <dgm:t>
        <a:bodyPr/>
        <a:lstStyle/>
        <a:p>
          <a:endParaRPr lang="en-GB"/>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6FF59469-C93A-4567-A1F0-86092D2A5678}" type="pres">
      <dgm:prSet presAssocID="{43B413B2-2F62-435E-9DDB-371F75A82645}" presName="composite" presStyleCnt="0"/>
      <dgm:spPr/>
    </dgm:pt>
    <dgm:pt modelId="{44D13FDF-4A9E-46DD-B0B6-851749889033}" type="pres">
      <dgm:prSet presAssocID="{43B413B2-2F62-435E-9DDB-371F75A82645}" presName="L1TextContainer" presStyleLbl="revTx" presStyleIdx="0" presStyleCnt="8">
        <dgm:presLayoutVars>
          <dgm:chMax val="1"/>
          <dgm:chPref val="1"/>
          <dgm:bulletEnabled val="1"/>
        </dgm:presLayoutVars>
      </dgm:prSet>
      <dgm:spPr/>
    </dgm:pt>
    <dgm:pt modelId="{A13E0600-541A-45F1-A672-70DC094380F8}" type="pres">
      <dgm:prSet presAssocID="{43B413B2-2F62-435E-9DDB-371F75A82645}" presName="L2TextContainerWrapper" presStyleCnt="0">
        <dgm:presLayoutVars>
          <dgm:chMax val="0"/>
          <dgm:chPref val="0"/>
          <dgm:bulletEnabled val="1"/>
        </dgm:presLayoutVars>
      </dgm:prSet>
      <dgm:spPr/>
    </dgm:pt>
    <dgm:pt modelId="{3FDF7E8D-DA83-41CA-9C71-FA5110A44656}" type="pres">
      <dgm:prSet presAssocID="{43B413B2-2F62-435E-9DDB-371F75A82645}" presName="L2TextContainer" presStyleLbl="bgAccFollowNode1" presStyleIdx="0" presStyleCnt="8"/>
      <dgm:spPr/>
    </dgm:pt>
    <dgm:pt modelId="{6EA128CF-315F-40FC-8BC4-1D3E63C75EBF}" type="pres">
      <dgm:prSet presAssocID="{43B413B2-2F62-435E-9DDB-371F75A82645}" presName="FlexibleEmptyPlaceHolder" presStyleCnt="0"/>
      <dgm:spPr/>
    </dgm:pt>
    <dgm:pt modelId="{9ED8B2F6-B4DB-487F-9BCB-2218317092F0}" type="pres">
      <dgm:prSet presAssocID="{43B413B2-2F62-435E-9DDB-371F75A82645}" presName="ConnectLine" presStyleLbl="alignNode1" presStyleIdx="0" presStyleCnt="8"/>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A1D47A7-2B11-4A1C-9C24-AF142E5ACA79}" type="pres">
      <dgm:prSet presAssocID="{43B413B2-2F62-435E-9DDB-371F75A82645}"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6DFA7940-079A-4D8C-9E7E-0773A6C8997C}" type="pres">
      <dgm:prSet presAssocID="{43B413B2-2F62-435E-9DDB-371F75A82645}" presName="EmptyPlaceHolder" presStyleCnt="0"/>
      <dgm:spPr/>
    </dgm:pt>
    <dgm:pt modelId="{BC55372D-C8B9-434B-8EA1-0F2B5F8F071C}" type="pres">
      <dgm:prSet presAssocID="{AD3E5FA2-CA75-48C0-95E2-DFF0476C0C8E}" presName="spaceBetweenRectangles" presStyleCnt="0"/>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1" presStyleCnt="8">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1" presStyleCnt="8"/>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1" presStyleCnt="8"/>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2" presStyleCnt="8">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2" presStyleCnt="8"/>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2"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3" presStyleCnt="8">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3" presStyleCnt="8" custScaleX="152889"/>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3" presStyleCnt="8"/>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4" presStyleCnt="8">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4" presStyleCnt="8"/>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4" presStyleCnt="8"/>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5" presStyleCnt="8">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5" presStyleCnt="8"/>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5" presStyleCnt="8"/>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6" presStyleCnt="8">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6" presStyleCnt="8"/>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6" presStyleCnt="8"/>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 modelId="{38918659-24C9-4798-BFD2-AB292F374BEE}" type="pres">
      <dgm:prSet presAssocID="{F0F231A9-D5BD-4A2B-BD18-053283DDF1D2}" presName="spaceBetweenRectangles" presStyleCnt="0"/>
      <dgm:spPr/>
    </dgm:pt>
    <dgm:pt modelId="{22CFC797-47F7-42DD-AE6D-A33FFCFC25D5}" type="pres">
      <dgm:prSet presAssocID="{B9731211-E19F-4C11-81C5-B11F7D139A40}" presName="composite" presStyleCnt="0"/>
      <dgm:spPr/>
    </dgm:pt>
    <dgm:pt modelId="{D3C98391-4342-4C52-8579-398548EFBA73}" type="pres">
      <dgm:prSet presAssocID="{B9731211-E19F-4C11-81C5-B11F7D139A40}" presName="L1TextContainer" presStyleLbl="revTx" presStyleIdx="7" presStyleCnt="8">
        <dgm:presLayoutVars>
          <dgm:chMax val="1"/>
          <dgm:chPref val="1"/>
          <dgm:bulletEnabled val="1"/>
        </dgm:presLayoutVars>
      </dgm:prSet>
      <dgm:spPr/>
    </dgm:pt>
    <dgm:pt modelId="{4C2D9A22-4762-440E-8ACC-A40871E15289}" type="pres">
      <dgm:prSet presAssocID="{B9731211-E19F-4C11-81C5-B11F7D139A40}" presName="L2TextContainerWrapper" presStyleCnt="0">
        <dgm:presLayoutVars>
          <dgm:chMax val="0"/>
          <dgm:chPref val="0"/>
          <dgm:bulletEnabled val="1"/>
        </dgm:presLayoutVars>
      </dgm:prSet>
      <dgm:spPr/>
    </dgm:pt>
    <dgm:pt modelId="{910427C9-DC09-467B-B1A1-1B21199AD566}" type="pres">
      <dgm:prSet presAssocID="{B9731211-E19F-4C11-81C5-B11F7D139A40}" presName="L2TextContainer" presStyleLbl="bgAccFollowNode1" presStyleIdx="7" presStyleCnt="8" custScaleX="129619"/>
      <dgm:spPr/>
    </dgm:pt>
    <dgm:pt modelId="{EF993CA1-3485-46D0-89B9-3584AE53CBEA}" type="pres">
      <dgm:prSet presAssocID="{B9731211-E19F-4C11-81C5-B11F7D139A40}" presName="FlexibleEmptyPlaceHolder" presStyleCnt="0"/>
      <dgm:spPr/>
    </dgm:pt>
    <dgm:pt modelId="{7C8804E5-9F8B-4B8A-83D2-B355480CE897}" type="pres">
      <dgm:prSet presAssocID="{B9731211-E19F-4C11-81C5-B11F7D139A40}" presName="ConnectLine" presStyleLbl="alignNode1" presStyleIdx="7"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C01EA4B-B379-498D-A5FE-8038F39BEA44}" type="pres">
      <dgm:prSet presAssocID="{B9731211-E19F-4C11-81C5-B11F7D139A40}"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0615C6AB-B3A3-4217-A701-990323C532FB}" type="pres">
      <dgm:prSet presAssocID="{B9731211-E19F-4C11-81C5-B11F7D139A40}" presName="EmptyPlaceHolder" presStyleCnt="0"/>
      <dgm:spPr/>
    </dgm:pt>
  </dgm:ptLst>
  <dgm:cxnLst>
    <dgm:cxn modelId="{90C34205-C4C5-42E6-A393-9479B57BF29F}" srcId="{CB7D4C34-F285-4338-B5B0-CECEDB17EB8C}" destId="{3C5D053E-F86D-42CA-B50F-35F236E683CE}" srcOrd="1"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D07D2E13-6198-416F-989F-976B14BF26C7}" srcId="{43B413B2-2F62-435E-9DDB-371F75A82645}" destId="{EBCFCD5D-88C6-49F7-BC9D-A18E6AA4325B}" srcOrd="0" destOrd="0" parTransId="{49563317-76BC-4B95-A7F6-54187F58B19D}" sibTransId="{EB818B48-DE8C-4154-B634-204F9E78C6C8}"/>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F5A14121-6947-48D5-B8C6-E88BE3FC2510}" type="presOf" srcId="{43B413B2-2F62-435E-9DDB-371F75A82645}" destId="{44D13FDF-4A9E-46DD-B0B6-851749889033}" srcOrd="0" destOrd="0" presId="urn:microsoft.com/office/officeart/2017/3/layout/HorizontalPathTimeline"/>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F4A75D4A-A660-4F86-BEFB-B30652174A1E}" type="presOf" srcId="{EBCFCD5D-88C6-49F7-BC9D-A18E6AA4325B}" destId="{3FDF7E8D-DA83-41CA-9C71-FA5110A44656}" srcOrd="0" destOrd="0" presId="urn:microsoft.com/office/officeart/2017/3/layout/HorizontalPathTimeline"/>
    <dgm:cxn modelId="{74071F52-95D7-4BB2-8463-01BE0A0D7411}" type="presOf" srcId="{B9731211-E19F-4C11-81C5-B11F7D139A40}" destId="{D3C98391-4342-4C52-8579-398548EFBA73}" srcOrd="0" destOrd="0" presId="urn:microsoft.com/office/officeart/2017/3/layout/HorizontalPathTimeline"/>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A49A1A94-F129-40AE-8C6D-2A8F6085D25C}" srcId="{B9731211-E19F-4C11-81C5-B11F7D139A40}" destId="{799C49C3-A000-48EC-B0BF-6ED6997C53D4}" srcOrd="0" destOrd="0" parTransId="{CD311C46-1F7E-4ECE-B344-79C120B2DBD3}" sibTransId="{A623BC93-EAE5-43A4-A4CE-989E7022F8E6}"/>
    <dgm:cxn modelId="{5F823CA2-9A79-4DD4-B757-8B42286D3271}" srcId="{CB7D4C34-F285-4338-B5B0-CECEDB17EB8C}" destId="{C68AE64F-9762-4C86-8AE4-1BC276CD0A55}" srcOrd="3"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6"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5F9658BA-F8EF-424E-8F49-E959EB94E689}" type="presOf" srcId="{799C49C3-A000-48EC-B0BF-6ED6997C53D4}" destId="{910427C9-DC09-467B-B1A1-1B21199AD566}" srcOrd="0" destOrd="0" presId="urn:microsoft.com/office/officeart/2017/3/layout/HorizontalPathTimeline"/>
    <dgm:cxn modelId="{23F0B2BB-EA58-4EE1-BF47-B3FE67571A4A}" srcId="{CB7D4C34-F285-4338-B5B0-CECEDB17EB8C}" destId="{B9731211-E19F-4C11-81C5-B11F7D139A40}" srcOrd="7" destOrd="0" parTransId="{FC62AC47-030F-49C7-94DB-C5E4FD200564}" sibTransId="{9E87E6F2-2913-4636-8D43-FC53D5A4D6CE}"/>
    <dgm:cxn modelId="{B5FFEEC4-1C4F-4E4F-937F-7A10702AE118}" srcId="{CB7D4C34-F285-4338-B5B0-CECEDB17EB8C}" destId="{980E7C75-6CEC-4D6B-BA76-2D73E471542A}" srcOrd="5"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2"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D4979FFA-A795-4F53-9A7F-68C6CDB99A7E}" srcId="{CB7D4C34-F285-4338-B5B0-CECEDB17EB8C}" destId="{43B413B2-2F62-435E-9DDB-371F75A82645}" srcOrd="0" destOrd="0" parTransId="{17DD022C-7D16-42D4-9274-6511BE348058}" sibTransId="{AD3E5FA2-CA75-48C0-95E2-DFF0476C0C8E}"/>
    <dgm:cxn modelId="{A2EF5CFB-9BF9-408F-8B5E-DD463D5DEF2F}" srcId="{CB7D4C34-F285-4338-B5B0-CECEDB17EB8C}" destId="{77D45CEA-3214-4034-AD8B-BD46C172DB24}" srcOrd="4"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EDF53795-B2D7-4333-943A-B115EA6E9A91}" type="presParOf" srcId="{0E8C15A3-02E2-4077-95DD-C13B9873BE5A}" destId="{6FF59469-C93A-4567-A1F0-86092D2A5678}" srcOrd="0" destOrd="0" presId="urn:microsoft.com/office/officeart/2017/3/layout/HorizontalPathTimeline"/>
    <dgm:cxn modelId="{B69D37EC-9D0A-4FCA-9502-81047A7A661C}" type="presParOf" srcId="{6FF59469-C93A-4567-A1F0-86092D2A5678}" destId="{44D13FDF-4A9E-46DD-B0B6-851749889033}" srcOrd="0" destOrd="0" presId="urn:microsoft.com/office/officeart/2017/3/layout/HorizontalPathTimeline"/>
    <dgm:cxn modelId="{2E68BA31-61C8-480D-9D6B-9598E995CAB7}" type="presParOf" srcId="{6FF59469-C93A-4567-A1F0-86092D2A5678}" destId="{A13E0600-541A-45F1-A672-70DC094380F8}" srcOrd="1" destOrd="0" presId="urn:microsoft.com/office/officeart/2017/3/layout/HorizontalPathTimeline"/>
    <dgm:cxn modelId="{D6952258-110E-4CC1-BE9C-5B5736D5A89E}" type="presParOf" srcId="{A13E0600-541A-45F1-A672-70DC094380F8}" destId="{3FDF7E8D-DA83-41CA-9C71-FA5110A44656}" srcOrd="0" destOrd="0" presId="urn:microsoft.com/office/officeart/2017/3/layout/HorizontalPathTimeline"/>
    <dgm:cxn modelId="{A09D4376-12DF-424C-B16A-FEA61B4DBF74}" type="presParOf" srcId="{A13E0600-541A-45F1-A672-70DC094380F8}" destId="{6EA128CF-315F-40FC-8BC4-1D3E63C75EBF}" srcOrd="1" destOrd="0" presId="urn:microsoft.com/office/officeart/2017/3/layout/HorizontalPathTimeline"/>
    <dgm:cxn modelId="{043F23E4-B634-4861-A83C-4DF978C240EF}" type="presParOf" srcId="{6FF59469-C93A-4567-A1F0-86092D2A5678}" destId="{9ED8B2F6-B4DB-487F-9BCB-2218317092F0}" srcOrd="2" destOrd="0" presId="urn:microsoft.com/office/officeart/2017/3/layout/HorizontalPathTimeline"/>
    <dgm:cxn modelId="{B59E31E7-89DF-42DC-8926-C62F0E6CC3F2}" type="presParOf" srcId="{6FF59469-C93A-4567-A1F0-86092D2A5678}" destId="{AA1D47A7-2B11-4A1C-9C24-AF142E5ACA79}" srcOrd="3" destOrd="0" presId="urn:microsoft.com/office/officeart/2017/3/layout/HorizontalPathTimeline"/>
    <dgm:cxn modelId="{AA9C372A-BB0B-44E0-A4E1-79654867C21A}" type="presParOf" srcId="{6FF59469-C93A-4567-A1F0-86092D2A5678}" destId="{6DFA7940-079A-4D8C-9E7E-0773A6C8997C}" srcOrd="4" destOrd="0" presId="urn:microsoft.com/office/officeart/2017/3/layout/HorizontalPathTimeline"/>
    <dgm:cxn modelId="{A5AF23C0-14A5-4AA3-851C-507F6AAB3199}" type="presParOf" srcId="{0E8C15A3-02E2-4077-95DD-C13B9873BE5A}" destId="{BC55372D-C8B9-434B-8EA1-0F2B5F8F071C}" srcOrd="1" destOrd="0" presId="urn:microsoft.com/office/officeart/2017/3/layout/HorizontalPathTimeline"/>
    <dgm:cxn modelId="{83750A18-5E38-4A05-AFFA-132E8692553C}" type="presParOf" srcId="{0E8C15A3-02E2-4077-95DD-C13B9873BE5A}" destId="{E6A9829A-73AF-458E-AD69-8E3E6AA6948C}" srcOrd="2"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3" destOrd="0" presId="urn:microsoft.com/office/officeart/2017/3/layout/HorizontalPathTimeline"/>
    <dgm:cxn modelId="{A7D543B9-2002-4897-ADA7-6D2B09FB91D8}" type="presParOf" srcId="{0E8C15A3-02E2-4077-95DD-C13B9873BE5A}" destId="{E1E6538C-947C-4068-A1D6-33E8D59F09D6}" srcOrd="4"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5" destOrd="0" presId="urn:microsoft.com/office/officeart/2017/3/layout/HorizontalPathTimeline"/>
    <dgm:cxn modelId="{CCFB9951-5616-4803-AA08-F6279ABE495A}" type="presParOf" srcId="{0E8C15A3-02E2-4077-95DD-C13B9873BE5A}" destId="{338946AA-C90C-4EA9-847D-49599340A9E1}" srcOrd="6"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7" destOrd="0" presId="urn:microsoft.com/office/officeart/2017/3/layout/HorizontalPathTimeline"/>
    <dgm:cxn modelId="{EBCF62EF-C808-450A-BE37-226A0C70694F}" type="presParOf" srcId="{0E8C15A3-02E2-4077-95DD-C13B9873BE5A}" destId="{107BD114-3DC7-4211-81EC-05DEB4185256}" srcOrd="8"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9" destOrd="0" presId="urn:microsoft.com/office/officeart/2017/3/layout/HorizontalPathTimeline"/>
    <dgm:cxn modelId="{0C1D1FC3-2569-4453-BB6C-3FC6E6519551}" type="presParOf" srcId="{0E8C15A3-02E2-4077-95DD-C13B9873BE5A}" destId="{D3C758FB-73BD-4C4F-9A26-2E9B83FB5EEE}" srcOrd="10"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11" destOrd="0" presId="urn:microsoft.com/office/officeart/2017/3/layout/HorizontalPathTimeline"/>
    <dgm:cxn modelId="{D5666CDC-F24F-416C-937A-F00800D17ACF}" type="presParOf" srcId="{0E8C15A3-02E2-4077-95DD-C13B9873BE5A}" destId="{01364CD1-7B65-4625-AF99-3FB3F1EB06BF}" srcOrd="12"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 modelId="{2087176D-1DD1-439A-8798-1365EDE241C5}" type="presParOf" srcId="{0E8C15A3-02E2-4077-95DD-C13B9873BE5A}" destId="{38918659-24C9-4798-BFD2-AB292F374BEE}" srcOrd="13" destOrd="0" presId="urn:microsoft.com/office/officeart/2017/3/layout/HorizontalPathTimeline"/>
    <dgm:cxn modelId="{3EF1169B-C31E-4BE8-8644-32C1B0DC4523}" type="presParOf" srcId="{0E8C15A3-02E2-4077-95DD-C13B9873BE5A}" destId="{22CFC797-47F7-42DD-AE6D-A33FFCFC25D5}" srcOrd="14" destOrd="0" presId="urn:microsoft.com/office/officeart/2017/3/layout/HorizontalPathTimeline"/>
    <dgm:cxn modelId="{189346A1-3709-4C24-B78A-78C711A785BB}" type="presParOf" srcId="{22CFC797-47F7-42DD-AE6D-A33FFCFC25D5}" destId="{D3C98391-4342-4C52-8579-398548EFBA73}" srcOrd="0" destOrd="0" presId="urn:microsoft.com/office/officeart/2017/3/layout/HorizontalPathTimeline"/>
    <dgm:cxn modelId="{CCC7087E-9FA9-407F-94C8-C8FEB4C1076B}" type="presParOf" srcId="{22CFC797-47F7-42DD-AE6D-A33FFCFC25D5}" destId="{4C2D9A22-4762-440E-8ACC-A40871E15289}" srcOrd="1" destOrd="0" presId="urn:microsoft.com/office/officeart/2017/3/layout/HorizontalPathTimeline"/>
    <dgm:cxn modelId="{8DD30B7C-E76C-40C9-94F3-39CBC8B867AE}" type="presParOf" srcId="{4C2D9A22-4762-440E-8ACC-A40871E15289}" destId="{910427C9-DC09-467B-B1A1-1B21199AD566}" srcOrd="0" destOrd="0" presId="urn:microsoft.com/office/officeart/2017/3/layout/HorizontalPathTimeline"/>
    <dgm:cxn modelId="{B68DA993-2843-43A3-948E-17A64CAF1F7A}" type="presParOf" srcId="{4C2D9A22-4762-440E-8ACC-A40871E15289}" destId="{EF993CA1-3485-46D0-89B9-3584AE53CBEA}" srcOrd="1" destOrd="0" presId="urn:microsoft.com/office/officeart/2017/3/layout/HorizontalPathTimeline"/>
    <dgm:cxn modelId="{A14D6C93-5E59-47BC-AA02-3EAB538168F4}" type="presParOf" srcId="{22CFC797-47F7-42DD-AE6D-A33FFCFC25D5}" destId="{7C8804E5-9F8B-4B8A-83D2-B355480CE897}" srcOrd="2" destOrd="0" presId="urn:microsoft.com/office/officeart/2017/3/layout/HorizontalPathTimeline"/>
    <dgm:cxn modelId="{ED9C4F26-CBDC-4493-811E-C6114A5FF7BC}" type="presParOf" srcId="{22CFC797-47F7-42DD-AE6D-A33FFCFC25D5}" destId="{3C01EA4B-B379-498D-A5FE-8038F39BEA44}" srcOrd="3" destOrd="0" presId="urn:microsoft.com/office/officeart/2017/3/layout/HorizontalPathTimeline"/>
    <dgm:cxn modelId="{0958F881-10A0-48EA-BCD0-B52B22A0F13C}" type="presParOf" srcId="{22CFC797-47F7-42DD-AE6D-A33FFCFC25D5}" destId="{0615C6AB-B3A3-4217-A701-990323C532FB}"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13FDF-4A9E-46DD-B0B6-851749889033}">
      <dsp:nvSpPr>
        <dsp:cNvPr id="0" name=""/>
        <dsp:cNvSpPr/>
      </dsp:nvSpPr>
      <dsp:spPr>
        <a:xfrm>
          <a:off x="176668"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GB" sz="1500" kern="1200"/>
            <a:t>2 May 2023 </a:t>
          </a:r>
        </a:p>
      </dsp:txBody>
      <dsp:txXfrm>
        <a:off x="176668" y="1532135"/>
        <a:ext cx="1392686" cy="322404"/>
      </dsp:txXfrm>
    </dsp:sp>
    <dsp:sp modelId="{D56D12F5-B9B5-40C3-B611-314CAFE494A1}">
      <dsp:nvSpPr>
        <dsp:cNvPr id="0" name=""/>
        <dsp:cNvSpPr/>
      </dsp:nvSpPr>
      <dsp:spPr>
        <a:xfrm>
          <a:off x="0" y="1369506"/>
          <a:ext cx="8685208"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F7E8D-DA83-41CA-9C71-FA5110A44656}">
      <dsp:nvSpPr>
        <dsp:cNvPr id="0" name=""/>
        <dsp:cNvSpPr/>
      </dsp:nvSpPr>
      <dsp:spPr>
        <a:xfrm>
          <a:off x="107034" y="364845"/>
          <a:ext cx="153195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b="0" i="0" kern="1200"/>
            <a:t>UCAS search tool displays 2024 courses.</a:t>
          </a:r>
          <a:endParaRPr lang="en-GB" sz="1100" kern="1200"/>
        </a:p>
      </dsp:txBody>
      <dsp:txXfrm>
        <a:off x="107034" y="364845"/>
        <a:ext cx="1531955" cy="519627"/>
      </dsp:txXfrm>
    </dsp:sp>
    <dsp:sp modelId="{9ED8B2F6-B4DB-487F-9BCB-2218317092F0}">
      <dsp:nvSpPr>
        <dsp:cNvPr id="0" name=""/>
        <dsp:cNvSpPr/>
      </dsp:nvSpPr>
      <dsp:spPr>
        <a:xfrm>
          <a:off x="873012"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BA693CE-EE3A-4E03-B255-3BEFA94A6FBB}">
      <dsp:nvSpPr>
        <dsp:cNvPr id="0" name=""/>
        <dsp:cNvSpPr/>
      </dsp:nvSpPr>
      <dsp:spPr>
        <a:xfrm>
          <a:off x="1047097"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16 May</a:t>
          </a:r>
        </a:p>
      </dsp:txBody>
      <dsp:txXfrm>
        <a:off x="1047097" y="998598"/>
        <a:ext cx="1392686" cy="322404"/>
      </dsp:txXfrm>
    </dsp:sp>
    <dsp:sp modelId="{53C96F62-C031-4DD7-A3A2-F093C9065DF4}">
      <dsp:nvSpPr>
        <dsp:cNvPr id="0" name=""/>
        <dsp:cNvSpPr/>
      </dsp:nvSpPr>
      <dsp:spPr>
        <a:xfrm>
          <a:off x="977463" y="1968665"/>
          <a:ext cx="1531955" cy="67164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Undergraduate application opens for 2024 entry.</a:t>
          </a:r>
        </a:p>
      </dsp:txBody>
      <dsp:txXfrm>
        <a:off x="977463" y="1968665"/>
        <a:ext cx="1531955" cy="671646"/>
      </dsp:txXfrm>
    </dsp:sp>
    <dsp:sp modelId="{6C55BC98-E113-4394-A450-86B89408B4EB}">
      <dsp:nvSpPr>
        <dsp:cNvPr id="0" name=""/>
        <dsp:cNvSpPr/>
      </dsp:nvSpPr>
      <dsp:spPr>
        <a:xfrm>
          <a:off x="1743441" y="1483631"/>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A1D47A7-2B11-4A1C-9C24-AF142E5ACA79}">
      <dsp:nvSpPr>
        <dsp:cNvPr id="0" name=""/>
        <dsp:cNvSpPr/>
      </dsp:nvSpPr>
      <dsp:spPr>
        <a:xfrm>
          <a:off x="83734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A529DF-B818-45A9-B9F2-565C6CF94BC4}">
      <dsp:nvSpPr>
        <dsp:cNvPr id="0" name=""/>
        <dsp:cNvSpPr/>
      </dsp:nvSpPr>
      <dsp:spPr>
        <a:xfrm>
          <a:off x="1707776"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0F818DB-450C-455C-B6A7-C3916E6AF905}">
      <dsp:nvSpPr>
        <dsp:cNvPr id="0" name=""/>
        <dsp:cNvSpPr/>
      </dsp:nvSpPr>
      <dsp:spPr>
        <a:xfrm>
          <a:off x="1917527"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5 September</a:t>
          </a:r>
        </a:p>
      </dsp:txBody>
      <dsp:txXfrm>
        <a:off x="1917527" y="1532135"/>
        <a:ext cx="1392686" cy="322404"/>
      </dsp:txXfrm>
    </dsp:sp>
    <dsp:sp modelId="{95A1243E-FB94-4A49-9F0C-1AF1AD4F05E3}">
      <dsp:nvSpPr>
        <dsp:cNvPr id="0" name=""/>
        <dsp:cNvSpPr/>
      </dsp:nvSpPr>
      <dsp:spPr>
        <a:xfrm>
          <a:off x="1847892" y="212826"/>
          <a:ext cx="1531955" cy="67164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a:t>First day UCAS can receive a completed application to process.</a:t>
          </a:r>
          <a:endParaRPr lang="en-US" sz="1100" kern="1200"/>
        </a:p>
      </dsp:txBody>
      <dsp:txXfrm>
        <a:off x="1847892" y="212826"/>
        <a:ext cx="1531955" cy="671646"/>
      </dsp:txXfrm>
    </dsp:sp>
    <dsp:sp modelId="{2F4203C1-ED6E-41FE-9202-2950B750DB83}">
      <dsp:nvSpPr>
        <dsp:cNvPr id="0" name=""/>
        <dsp:cNvSpPr/>
      </dsp:nvSpPr>
      <dsp:spPr>
        <a:xfrm>
          <a:off x="2613870" y="884472"/>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2EF7F3A-FB4F-4693-A7CE-7B09CC6E58D4}">
      <dsp:nvSpPr>
        <dsp:cNvPr id="0" name=""/>
        <dsp:cNvSpPr/>
      </dsp:nvSpPr>
      <dsp:spPr>
        <a:xfrm>
          <a:off x="3088622"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16 October</a:t>
          </a:r>
        </a:p>
      </dsp:txBody>
      <dsp:txXfrm>
        <a:off x="3088622" y="998598"/>
        <a:ext cx="1392686" cy="322404"/>
      </dsp:txXfrm>
    </dsp:sp>
    <dsp:sp modelId="{F061AC30-D993-4D24-99D1-301D368C94B0}">
      <dsp:nvSpPr>
        <dsp:cNvPr id="0" name=""/>
        <dsp:cNvSpPr/>
      </dsp:nvSpPr>
      <dsp:spPr>
        <a:xfrm>
          <a:off x="2613870" y="1968665"/>
          <a:ext cx="2342191" cy="8457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613870" y="1968665"/>
        <a:ext cx="2342191" cy="845777"/>
      </dsp:txXfrm>
    </dsp:sp>
    <dsp:sp modelId="{EBD1418B-FE0F-41D5-8C0C-1B2A9C0038A9}">
      <dsp:nvSpPr>
        <dsp:cNvPr id="0" name=""/>
        <dsp:cNvSpPr/>
      </dsp:nvSpPr>
      <dsp:spPr>
        <a:xfrm>
          <a:off x="3784965" y="1483631"/>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1B397B3-BBAA-4341-9CB8-60FAB9037736}">
      <dsp:nvSpPr>
        <dsp:cNvPr id="0" name=""/>
        <dsp:cNvSpPr/>
      </dsp:nvSpPr>
      <dsp:spPr>
        <a:xfrm>
          <a:off x="2578206"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BDF45A-A86E-4C8F-B239-FD52D94A96E4}">
      <dsp:nvSpPr>
        <dsp:cNvPr id="0" name=""/>
        <dsp:cNvSpPr/>
      </dsp:nvSpPr>
      <dsp:spPr>
        <a:xfrm>
          <a:off x="374930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E1652-AAF5-476C-913A-97AB64807ADF}">
      <dsp:nvSpPr>
        <dsp:cNvPr id="0" name=""/>
        <dsp:cNvSpPr/>
      </dsp:nvSpPr>
      <dsp:spPr>
        <a:xfrm>
          <a:off x="4259718"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31 January 2024</a:t>
          </a:r>
        </a:p>
      </dsp:txBody>
      <dsp:txXfrm>
        <a:off x="4259718" y="1532135"/>
        <a:ext cx="1392686" cy="322404"/>
      </dsp:txXfrm>
    </dsp:sp>
    <dsp:sp modelId="{49FAC462-E57B-4D88-8141-B81497E5B362}">
      <dsp:nvSpPr>
        <dsp:cNvPr id="0" name=""/>
        <dsp:cNvSpPr/>
      </dsp:nvSpPr>
      <dsp:spPr>
        <a:xfrm>
          <a:off x="4190083" y="212826"/>
          <a:ext cx="1531955" cy="671646"/>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equal consideration application deadline.</a:t>
          </a:r>
        </a:p>
      </dsp:txBody>
      <dsp:txXfrm>
        <a:off x="4190083" y="212826"/>
        <a:ext cx="1531955" cy="671646"/>
      </dsp:txXfrm>
    </dsp:sp>
    <dsp:sp modelId="{6775224B-BFB9-4AA5-BB3B-7749E9BD74A3}">
      <dsp:nvSpPr>
        <dsp:cNvPr id="0" name=""/>
        <dsp:cNvSpPr/>
      </dsp:nvSpPr>
      <dsp:spPr>
        <a:xfrm>
          <a:off x="4956061"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CCC2FC-17C4-4635-B7B5-1A1A69927A33}">
      <dsp:nvSpPr>
        <dsp:cNvPr id="0" name=""/>
        <dsp:cNvSpPr/>
      </dsp:nvSpPr>
      <dsp:spPr>
        <a:xfrm>
          <a:off x="5130147"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28 February</a:t>
          </a:r>
        </a:p>
      </dsp:txBody>
      <dsp:txXfrm>
        <a:off x="5130147" y="998598"/>
        <a:ext cx="1392686" cy="322404"/>
      </dsp:txXfrm>
    </dsp:sp>
    <dsp:sp modelId="{7D290257-A469-4B37-9571-E7CA3774F458}">
      <dsp:nvSpPr>
        <dsp:cNvPr id="0" name=""/>
        <dsp:cNvSpPr/>
      </dsp:nvSpPr>
      <dsp:spPr>
        <a:xfrm>
          <a:off x="5060513" y="1968665"/>
          <a:ext cx="1531955" cy="39801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Extra opens.</a:t>
          </a:r>
        </a:p>
      </dsp:txBody>
      <dsp:txXfrm>
        <a:off x="5060513" y="1968665"/>
        <a:ext cx="1531955" cy="398012"/>
      </dsp:txXfrm>
    </dsp:sp>
    <dsp:sp modelId="{99962CDE-1507-4E70-BC36-C07C9C9D7768}">
      <dsp:nvSpPr>
        <dsp:cNvPr id="0" name=""/>
        <dsp:cNvSpPr/>
      </dsp:nvSpPr>
      <dsp:spPr>
        <a:xfrm>
          <a:off x="5826490"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D069A7A-7523-4E51-98D8-EC8446D3FEB3}">
      <dsp:nvSpPr>
        <dsp:cNvPr id="0" name=""/>
        <dsp:cNvSpPr/>
      </dsp:nvSpPr>
      <dsp:spPr>
        <a:xfrm>
          <a:off x="492039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F49D95-C237-468F-A2A4-2B2618132F85}">
      <dsp:nvSpPr>
        <dsp:cNvPr id="0" name=""/>
        <dsp:cNvSpPr/>
      </dsp:nvSpPr>
      <dsp:spPr>
        <a:xfrm>
          <a:off x="5790826"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82A993-C4FE-4995-8C33-A91637B9DB1D}">
      <dsp:nvSpPr>
        <dsp:cNvPr id="0" name=""/>
        <dsp:cNvSpPr/>
      </dsp:nvSpPr>
      <dsp:spPr>
        <a:xfrm>
          <a:off x="6000576"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30 June</a:t>
          </a:r>
        </a:p>
      </dsp:txBody>
      <dsp:txXfrm>
        <a:off x="6000576" y="1532135"/>
        <a:ext cx="1392686" cy="322404"/>
      </dsp:txXfrm>
    </dsp:sp>
    <dsp:sp modelId="{63A99FF9-F34B-4749-BD34-A0EA96D37D71}">
      <dsp:nvSpPr>
        <dsp:cNvPr id="0" name=""/>
        <dsp:cNvSpPr/>
      </dsp:nvSpPr>
      <dsp:spPr>
        <a:xfrm>
          <a:off x="5930942" y="212826"/>
          <a:ext cx="1531955" cy="67164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Last date for applications before Clearing opens.</a:t>
          </a:r>
        </a:p>
      </dsp:txBody>
      <dsp:txXfrm>
        <a:off x="5930942" y="212826"/>
        <a:ext cx="1531955" cy="671646"/>
      </dsp:txXfrm>
    </dsp:sp>
    <dsp:sp modelId="{36B9229A-1B49-4FF3-BD07-C7B93F8D9EEC}">
      <dsp:nvSpPr>
        <dsp:cNvPr id="0" name=""/>
        <dsp:cNvSpPr/>
      </dsp:nvSpPr>
      <dsp:spPr>
        <a:xfrm>
          <a:off x="6696919"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3C98391-4342-4C52-8579-398548EFBA73}">
      <dsp:nvSpPr>
        <dsp:cNvPr id="0" name=""/>
        <dsp:cNvSpPr/>
      </dsp:nvSpPr>
      <dsp:spPr>
        <a:xfrm>
          <a:off x="6993429"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GB" sz="1500" kern="1200"/>
            <a:t>5 July</a:t>
          </a:r>
        </a:p>
      </dsp:txBody>
      <dsp:txXfrm>
        <a:off x="6993429" y="998598"/>
        <a:ext cx="1392686" cy="322404"/>
      </dsp:txXfrm>
    </dsp:sp>
    <dsp:sp modelId="{910427C9-DC09-467B-B1A1-1B21199AD566}">
      <dsp:nvSpPr>
        <dsp:cNvPr id="0" name=""/>
        <dsp:cNvSpPr/>
      </dsp:nvSpPr>
      <dsp:spPr>
        <a:xfrm>
          <a:off x="6696919" y="1968665"/>
          <a:ext cx="1985705" cy="39801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Clearing opens. </a:t>
          </a:r>
        </a:p>
      </dsp:txBody>
      <dsp:txXfrm>
        <a:off x="6696919" y="1968665"/>
        <a:ext cx="1985705" cy="398012"/>
      </dsp:txXfrm>
    </dsp:sp>
    <dsp:sp modelId="{7C8804E5-9F8B-4B8A-83D2-B355480CE897}">
      <dsp:nvSpPr>
        <dsp:cNvPr id="0" name=""/>
        <dsp:cNvSpPr/>
      </dsp:nvSpPr>
      <dsp:spPr>
        <a:xfrm>
          <a:off x="7689772"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21B0288-2C14-4F74-A186-05ADD902C1BE}">
      <dsp:nvSpPr>
        <dsp:cNvPr id="0" name=""/>
        <dsp:cNvSpPr/>
      </dsp:nvSpPr>
      <dsp:spPr>
        <a:xfrm>
          <a:off x="6661255"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C01EA4B-B379-498D-A5FE-8038F39BEA44}">
      <dsp:nvSpPr>
        <dsp:cNvPr id="0" name=""/>
        <dsp:cNvSpPr/>
      </dsp:nvSpPr>
      <dsp:spPr>
        <a:xfrm>
          <a:off x="765410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6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27</a:t>
            </a:fld>
            <a:endParaRPr lang="en-US" dirty="0"/>
          </a:p>
        </p:txBody>
      </p:sp>
    </p:spTree>
    <p:extLst>
      <p:ext uri="{BB962C8B-B14F-4D97-AF65-F5344CB8AC3E}">
        <p14:creationId xmlns:p14="http://schemas.microsoft.com/office/powerpoint/2010/main" val="971878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05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05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05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05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05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05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05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05 May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7.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0.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8.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slideLayout" Target="../slideLayouts/slideLayout14.xml"/><Relationship Id="rId16" Type="http://schemas.openxmlformats.org/officeDocument/2006/relationships/image" Target="../media/image44.svg"/><Relationship Id="rId1" Type="http://schemas.openxmlformats.org/officeDocument/2006/relationships/tags" Target="../tags/tag5.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0.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9.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6.xml"/><Relationship Id="rId1" Type="http://schemas.openxmlformats.org/officeDocument/2006/relationships/tags" Target="../tags/tag9.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8.xml"/><Relationship Id="rId1" Type="http://schemas.openxmlformats.org/officeDocument/2006/relationships/tags" Target="../tags/tag10.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6.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9.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31.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5.xml"/><Relationship Id="rId1" Type="http://schemas.openxmlformats.org/officeDocument/2006/relationships/tags" Target="../tags/tag14.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slideLayout" Target="../slideLayouts/slideLayout60.xml"/><Relationship Id="rId1" Type="http://schemas.openxmlformats.org/officeDocument/2006/relationships/tags" Target="../tags/tag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hyperlink" Target="https://www.ucas.com/careers/careers-qui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25.png"/><Relationship Id="rId1" Type="http://schemas.openxmlformats.org/officeDocument/2006/relationships/slideLayout" Target="../slideLayouts/slideLayout3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Applying through </a:t>
            </a:r>
            <a:br>
              <a:rPr lang="en-US" dirty="0">
                <a:latin typeface="Roboto" panose="02000000000000000000" pitchFamily="2" charset="0"/>
              </a:rPr>
            </a:br>
            <a:r>
              <a:rPr lang="en-US" dirty="0">
                <a:latin typeface="Roboto" panose="02000000000000000000" pitchFamily="2" charset="0"/>
              </a:rPr>
              <a:t>UCAS</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a:xfrm>
            <a:off x="645459" y="3030070"/>
            <a:ext cx="4240306" cy="806823"/>
          </a:xfrm>
        </p:spPr>
        <p:txBody>
          <a:bodyPr/>
          <a:lstStyle/>
          <a:p>
            <a:r>
              <a:rPr lang="en-GB" b="1" dirty="0">
                <a:solidFill>
                  <a:srgbClr val="5DB88D"/>
                </a:solidFill>
                <a:latin typeface="Roboto Thin" panose="02000000000000000000" pitchFamily="2" charset="0"/>
              </a:rPr>
              <a:t>Last updated April 2023</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7" y="1211881"/>
            <a:ext cx="8569325" cy="3734356"/>
          </a:xfrm>
        </p:spPr>
        <p:txBody>
          <a:bodyPr/>
          <a:lstStyle/>
          <a:p>
            <a:pPr>
              <a:buFont typeface="Arial" panose="020B0604020202020204" pitchFamily="34" charset="0"/>
              <a:buChar char="•"/>
            </a:pPr>
            <a:r>
              <a:rPr lang="en-GB" sz="1800" dirty="0">
                <a:latin typeface="Roboto Light" panose="02000000000000000000" pitchFamily="2" charset="0"/>
              </a:rPr>
              <a:t>What does the course cover?</a:t>
            </a:r>
          </a:p>
          <a:p>
            <a:pPr lvl="0">
              <a:lnSpc>
                <a:spcPct val="100000"/>
              </a:lnSpc>
              <a:buClr>
                <a:srgbClr val="3BC0C7"/>
              </a:buClr>
              <a:buFont typeface="Arial" panose="020B0604020202020204" pitchFamily="34" charset="0"/>
              <a:buChar char="•"/>
            </a:pPr>
            <a:r>
              <a:rPr lang="en-GB" sz="1800" dirty="0">
                <a:latin typeface="Roboto Light" panose="02000000000000000000" pitchFamily="2" charset="0"/>
              </a:rPr>
              <a:t>Courses with the same title may be very different. </a:t>
            </a:r>
          </a:p>
          <a:p>
            <a:pPr lvl="0">
              <a:lnSpc>
                <a:spcPct val="100000"/>
              </a:lnSpc>
              <a:buClr>
                <a:srgbClr val="3BC0C7"/>
              </a:buClr>
              <a:buFont typeface="Arial" panose="020B0604020202020204" pitchFamily="34" charset="0"/>
              <a:buChar char="•"/>
            </a:pPr>
            <a:r>
              <a:rPr lang="en-US" sz="1800" dirty="0">
                <a:latin typeface="Roboto Light" panose="02000000000000000000" pitchFamily="2" charset="0"/>
              </a:rPr>
              <a:t>Look carefully at the core course content, and the range of optional studies/modules available. </a:t>
            </a:r>
          </a:p>
          <a:p>
            <a:pPr lvl="0">
              <a:lnSpc>
                <a:spcPct val="100000"/>
              </a:lnSpc>
              <a:buClr>
                <a:srgbClr val="3BC0C7"/>
              </a:buClr>
              <a:buFont typeface="Arial" panose="020B0604020202020204" pitchFamily="34" charset="0"/>
              <a:buChar char="•"/>
            </a:pPr>
            <a:r>
              <a:rPr lang="en-US" sz="1800" dirty="0">
                <a:latin typeface="Roboto Light" panose="02000000000000000000" pitchFamily="2" charset="0"/>
              </a:rPr>
              <a:t>Which modules are the most interesting and relevant to your career aspirations?</a:t>
            </a:r>
          </a:p>
          <a:p>
            <a:pPr lvl="0">
              <a:lnSpc>
                <a:spcPct val="100000"/>
              </a:lnSpc>
              <a:buClr>
                <a:srgbClr val="3BC0C7"/>
              </a:buClr>
              <a:buFont typeface="Arial" panose="020B0604020202020204" pitchFamily="34" charset="0"/>
              <a:buChar char="•"/>
            </a:pPr>
            <a:r>
              <a:rPr lang="en-US" sz="1800" dirty="0">
                <a:latin typeface="Roboto Light" panose="02000000000000000000" pitchFamily="2" charset="0"/>
              </a:rPr>
              <a:t>See if the course or university/college offers any internship, placement, or study abroad opportunities.</a:t>
            </a:r>
          </a:p>
          <a:p>
            <a:pPr lvl="0">
              <a:lnSpc>
                <a:spcPct val="100000"/>
              </a:lnSpc>
              <a:buClr>
                <a:srgbClr val="3BC0C7"/>
              </a:buClr>
              <a:buFont typeface="Arial" panose="020B0604020202020204" pitchFamily="34" charset="0"/>
              <a:buChar char="•"/>
            </a:pPr>
            <a:r>
              <a:rPr lang="en-US" sz="1800" dirty="0">
                <a:latin typeface="Roboto Light" panose="02000000000000000000" pitchFamily="2" charset="0"/>
              </a:rPr>
              <a:t>How is the course taught </a:t>
            </a:r>
            <a:r>
              <a:rPr lang="en-GB" sz="1800" dirty="0">
                <a:latin typeface="Roboto Light" panose="02000000000000000000" pitchFamily="2" charset="0"/>
              </a:rPr>
              <a:t>–</a:t>
            </a:r>
            <a:r>
              <a:rPr lang="en-US" sz="1800" dirty="0">
                <a:latin typeface="Roboto Light" panose="02000000000000000000" pitchFamily="2" charset="0"/>
              </a:rPr>
              <a:t> structured teaching, or more independent research? How many lectures are there, and how much group work will be done in seminars?</a:t>
            </a:r>
          </a:p>
          <a:p>
            <a:pPr lvl="0">
              <a:lnSpc>
                <a:spcPct val="100000"/>
              </a:lnSpc>
              <a:buClr>
                <a:srgbClr val="3BC0C7"/>
              </a:buClr>
              <a:buFont typeface="Arial" panose="020B0604020202020204" pitchFamily="34" charset="0"/>
              <a:buChar char="•"/>
            </a:pPr>
            <a:r>
              <a:rPr lang="en-US" sz="1800" dirty="0">
                <a:latin typeface="Roboto Light" panose="02000000000000000000" pitchFamily="2" charset="0"/>
              </a:rPr>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dirty="0">
                <a:latin typeface="Roboto "/>
              </a:rPr>
              <a:t>Choosing the right course for you</a:t>
            </a:r>
          </a:p>
        </p:txBody>
      </p:sp>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05 May 2023</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84965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B74BC8-58E4-DD65-38B3-A3F9F9F26306}"/>
              </a:ext>
            </a:extLst>
          </p:cNvPr>
          <p:cNvSpPr>
            <a:spLocks noGrp="1"/>
          </p:cNvSpPr>
          <p:nvPr>
            <p:ph type="ctrTitle"/>
          </p:nvPr>
        </p:nvSpPr>
        <p:spPr>
          <a:xfrm>
            <a:off x="572040" y="920849"/>
            <a:ext cx="4240306" cy="1917167"/>
          </a:xfrm>
        </p:spPr>
        <p:txBody>
          <a:bodyPr/>
          <a:lstStyle/>
          <a:p>
            <a:r>
              <a:rPr lang="en-GB" sz="4200" dirty="0"/>
              <a:t>University/college</a:t>
            </a:r>
            <a:br>
              <a:rPr lang="en-GB" sz="4200" dirty="0"/>
            </a:br>
            <a:r>
              <a:rPr lang="en-GB" sz="1800" dirty="0"/>
              <a:t>How to apply </a:t>
            </a:r>
          </a:p>
        </p:txBody>
      </p:sp>
      <p:sp>
        <p:nvSpPr>
          <p:cNvPr id="11" name="Subtitle 10">
            <a:extLst>
              <a:ext uri="{FF2B5EF4-FFF2-40B4-BE49-F238E27FC236}">
                <a16:creationId xmlns:a16="http://schemas.microsoft.com/office/drawing/2014/main" id="{16EEFCF1-693E-7493-832A-68EECB7A4CAF}"/>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FC970CAB-CEB9-DD0F-885C-9F89944FE151}"/>
              </a:ext>
            </a:extLst>
          </p:cNvPr>
          <p:cNvSpPr>
            <a:spLocks noGrp="1"/>
          </p:cNvSpPr>
          <p:nvPr>
            <p:ph type="dt" sz="half" idx="4294967295"/>
          </p:nvPr>
        </p:nvSpPr>
        <p:spPr>
          <a:xfrm>
            <a:off x="6802438" y="4803775"/>
            <a:ext cx="2341562" cy="236538"/>
          </a:xfrm>
        </p:spPr>
        <p:txBody>
          <a:bodyPr/>
          <a:lstStyle/>
          <a:p>
            <a:fld id="{53D41685-637F-A541-9AC9-5F46001ECA27}" type="datetime4">
              <a:rPr lang="en-GB" smtClean="0"/>
              <a:t>05 May 2023</a:t>
            </a:fld>
            <a:endParaRPr lang="en-US"/>
          </a:p>
        </p:txBody>
      </p:sp>
      <p:sp>
        <p:nvSpPr>
          <p:cNvPr id="6" name="Footer Placeholder 5">
            <a:extLst>
              <a:ext uri="{FF2B5EF4-FFF2-40B4-BE49-F238E27FC236}">
                <a16:creationId xmlns:a16="http://schemas.microsoft.com/office/drawing/2014/main" id="{1C1CDFD0-1A25-6B50-F5C0-788308024D0B}"/>
              </a:ext>
            </a:extLst>
          </p:cNvPr>
          <p:cNvSpPr>
            <a:spLocks noGrp="1"/>
          </p:cNvSpPr>
          <p:nvPr>
            <p:ph type="ftr" sz="quarter" idx="4294967295"/>
          </p:nvPr>
        </p:nvSpPr>
        <p:spPr>
          <a:xfrm>
            <a:off x="0" y="4803775"/>
            <a:ext cx="4483100" cy="227013"/>
          </a:xfrm>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B97FA2B6-E2C0-DE7C-B5FF-90AB609B9C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11</a:t>
            </a:fld>
            <a:endParaRPr lang="en-US"/>
          </a:p>
        </p:txBody>
      </p:sp>
    </p:spTree>
    <p:extLst>
      <p:ext uri="{BB962C8B-B14F-4D97-AF65-F5344CB8AC3E}">
        <p14:creationId xmlns:p14="http://schemas.microsoft.com/office/powerpoint/2010/main" val="312271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3" y="57481"/>
            <a:ext cx="8228008" cy="1069793"/>
          </a:xfrm>
        </p:spPr>
        <p:txBody>
          <a:bodyPr>
            <a:normAutofit/>
          </a:bodyPr>
          <a:lstStyle/>
          <a:p>
            <a:pPr lvl="0"/>
            <a:r>
              <a:rPr lang="en-GB" sz="3200" dirty="0"/>
              <a:t>When to apply for 2024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3312956129"/>
              </p:ext>
            </p:extLst>
          </p:nvPr>
        </p:nvGraphicFramePr>
        <p:xfrm>
          <a:off x="287342" y="1538953"/>
          <a:ext cx="8685208"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6" y="4803772"/>
            <a:ext cx="2342601" cy="235970"/>
          </a:xfrm>
          <a:prstGeom prst="rect">
            <a:avLst/>
          </a:prstGeom>
          <a:noFill/>
          <a:ln cap="flat">
            <a:noFill/>
          </a:ln>
        </p:spPr>
        <p:txBody>
          <a:bodyPr vert="horz" wrap="square" lIns="91440" tIns="45720" rIns="0" bIns="45720" anchor="ctr" anchorCtr="0" compatLnSpc="1">
            <a:noAutofit/>
          </a:bodyPr>
          <a:lstStyle/>
          <a:p>
            <a:pPr algn="r" defTabSz="457178">
              <a:defRPr sz="1800" b="0" i="0" u="none" strike="noStrike" kern="0" cap="none" spc="0" baseline="0">
                <a:solidFill>
                  <a:srgbClr val="000000"/>
                </a:solidFill>
                <a:uFillTx/>
              </a:defRPr>
            </a:pPr>
            <a:fld id="{CE14D3AB-EBD0-44CB-98FB-38E32DA8618F}" type="datetime4">
              <a:rPr lang="en-GB" sz="900" kern="0">
                <a:solidFill>
                  <a:srgbClr val="FFFFFF"/>
                </a:solidFill>
                <a:latin typeface="Calibri"/>
              </a:rPr>
              <a:pPr algn="r" defTabSz="457178">
                <a:defRPr sz="1800" b="0" i="0" u="none" strike="noStrike" kern="0" cap="none" spc="0" baseline="0">
                  <a:solidFill>
                    <a:srgbClr val="000000"/>
                  </a:solidFill>
                  <a:uFillTx/>
                </a:defRPr>
              </a:pPr>
              <a:t>05 May 2023</a:t>
            </a:fld>
            <a:endParaRPr lang="en-US" sz="900" kern="0">
              <a:solidFill>
                <a:srgbClr val="FFFFFF"/>
              </a:solidFill>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3"/>
            <a:ext cx="4482626" cy="226341"/>
          </a:xfrm>
          <a:prstGeom prst="rect">
            <a:avLst/>
          </a:prstGeom>
          <a:noFill/>
          <a:ln cap="flat">
            <a:noFill/>
          </a:ln>
        </p:spPr>
        <p:txBody>
          <a:bodyPr vert="horz" wrap="square" lIns="91440" tIns="45720" rIns="91440" bIns="45720" anchor="ctr" anchorCtr="0" compatLnSpc="1">
            <a:noAutofit/>
          </a:bodyPr>
          <a:lstStyle/>
          <a:p>
            <a:pPr defTabSz="457178">
              <a:defRPr sz="1800" b="0" i="0" u="none" strike="noStrike" kern="0" cap="none" spc="0" baseline="0">
                <a:solidFill>
                  <a:srgbClr val="000000"/>
                </a:solidFill>
                <a:uFillTx/>
              </a:defRPr>
            </a:pPr>
            <a:r>
              <a:rPr lang="en-US" sz="900" kern="0">
                <a:solidFill>
                  <a:srgbClr val="FFFFFF"/>
                </a:solidFill>
                <a:latin typeface="Calibri"/>
              </a:rPr>
              <a:t>Security marking: </a:t>
            </a:r>
            <a:r>
              <a:rPr lang="en-US" sz="900" b="1" kern="0">
                <a:solidFill>
                  <a:srgbClr val="FFFFFF"/>
                </a:solidFill>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8" y="4803773"/>
            <a:ext cx="550221" cy="226341"/>
          </a:xfrm>
          <a:prstGeom prst="rect">
            <a:avLst/>
          </a:prstGeom>
          <a:noFill/>
          <a:ln cap="flat">
            <a:noFill/>
          </a:ln>
        </p:spPr>
        <p:txBody>
          <a:bodyPr vert="horz" wrap="square" lIns="91440" tIns="45720" rIns="91440" bIns="45720" anchor="ctr" anchorCtr="0" compatLnSpc="1">
            <a:noAutofit/>
          </a:bodyPr>
          <a:lstStyle/>
          <a:p>
            <a:pPr defTabSz="457178">
              <a:defRPr sz="1800" b="0" i="0" u="none" strike="noStrike" kern="0" cap="none" spc="0" baseline="0">
                <a:solidFill>
                  <a:srgbClr val="000000"/>
                </a:solidFill>
                <a:uFillTx/>
              </a:defRPr>
            </a:pPr>
            <a:r>
              <a:rPr lang="en-US" sz="900" kern="0">
                <a:solidFill>
                  <a:srgbClr val="FFFFFF"/>
                </a:solidFill>
                <a:latin typeface="Calibri"/>
              </a:rPr>
              <a:t>|   </a:t>
            </a:r>
            <a:fld id="{314032A3-A075-4877-BE4B-4988CFAE48FB}" type="slidenum">
              <a:rPr sz="900" kern="0">
                <a:solidFill>
                  <a:srgbClr val="FFFFFF"/>
                </a:solidFill>
                <a:latin typeface="Calibri"/>
              </a:rPr>
              <a:pPr defTabSz="457178">
                <a:defRPr sz="1800" b="0" i="0" u="none" strike="noStrike" kern="0" cap="none" spc="0" baseline="0">
                  <a:solidFill>
                    <a:srgbClr val="000000"/>
                  </a:solidFill>
                  <a:uFillTx/>
                </a:defRPr>
              </a:pPr>
              <a:t>12</a:t>
            </a:fld>
            <a:endParaRPr lang="en-US" sz="900" kern="0">
              <a:solidFill>
                <a:srgbClr val="FFFFFF"/>
              </a:solidFill>
              <a:latin typeface="Calibri"/>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287338" y="233707"/>
            <a:ext cx="3832225" cy="987425"/>
          </a:xfrm>
        </p:spPr>
        <p:txBody>
          <a:bodyPr/>
          <a:lstStyle/>
          <a:p>
            <a:r>
              <a:rPr lang="en-GB" sz="3600" dirty="0">
                <a:latin typeface="Roboto "/>
              </a:rPr>
              <a:t>Key facts</a:t>
            </a:r>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4294967295"/>
          </p:nvPr>
        </p:nvSpPr>
        <p:spPr>
          <a:xfrm>
            <a:off x="287337" y="1343059"/>
            <a:ext cx="8569326" cy="2857500"/>
          </a:xfrm>
        </p:spPr>
        <p:txBody>
          <a:bodyPr>
            <a:noAutofit/>
          </a:bodyPr>
          <a:lstStyle/>
          <a:p>
            <a:pPr marL="342900" indent="-342900">
              <a:lnSpc>
                <a:spcPct val="120000"/>
              </a:lnSpc>
              <a:buClr>
                <a:srgbClr val="34C0C7"/>
              </a:buClr>
              <a:buFont typeface="Arial" panose="020B0604020202020204" pitchFamily="34" charset="0"/>
              <a:buChar char="•"/>
            </a:pPr>
            <a:r>
              <a:rPr lang="en-GB" sz="1600" dirty="0">
                <a:latin typeface="Roboto Light" panose="02000000000000000000" pitchFamily="2" charset="0"/>
              </a:rPr>
              <a:t>To start an application you need to register with </a:t>
            </a:r>
            <a:r>
              <a:rPr lang="en-GB" sz="1600" b="1" dirty="0">
                <a:solidFill>
                  <a:srgbClr val="E31873"/>
                </a:solidFill>
                <a:latin typeface="Roboto Light" panose="02000000000000000000" pitchFamily="2" charset="0"/>
              </a:rPr>
              <a:t>ucas.com</a:t>
            </a:r>
            <a:r>
              <a:rPr lang="en-GB" sz="1600" dirty="0">
                <a:latin typeface="Roboto Light" panose="02000000000000000000" pitchFamily="2" charset="0"/>
              </a:rPr>
              <a:t>, you can register at any time.</a:t>
            </a: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From </a:t>
            </a:r>
            <a:r>
              <a:rPr lang="en-GB" sz="1600" b="1" dirty="0">
                <a:solidFill>
                  <a:srgbClr val="E31873"/>
                </a:solidFill>
                <a:latin typeface="Roboto Light" panose="02000000000000000000" pitchFamily="2" charset="0"/>
              </a:rPr>
              <a:t>16 </a:t>
            </a:r>
            <a:r>
              <a:rPr lang="en-GB" sz="1600" b="1">
                <a:solidFill>
                  <a:srgbClr val="E31873"/>
                </a:solidFill>
                <a:latin typeface="Roboto Light" panose="02000000000000000000" pitchFamily="2" charset="0"/>
              </a:rPr>
              <a:t>May 2023 </a:t>
            </a:r>
            <a:r>
              <a:rPr lang="en-GB" sz="1600" dirty="0">
                <a:latin typeface="Roboto Light" panose="02000000000000000000" pitchFamily="2" charset="0"/>
              </a:rPr>
              <a:t>you’ll be able to start an application.</a:t>
            </a:r>
          </a:p>
          <a:p>
            <a:pPr marL="342900" indent="-342900">
              <a:spcBef>
                <a:spcPts val="600"/>
              </a:spcBef>
              <a:buClr>
                <a:srgbClr val="34C0C7"/>
              </a:buClr>
              <a:buFont typeface="Arial" panose="020B0604020202020204" pitchFamily="34" charset="0"/>
              <a:buChar char="•"/>
            </a:pPr>
            <a:r>
              <a:rPr lang="en-GB" sz="1600" dirty="0">
                <a:latin typeface="Roboto Light" panose="02000000000000000000" pitchFamily="2" charset="0"/>
              </a:rPr>
              <a:t>Universities and colleges </a:t>
            </a:r>
            <a:r>
              <a:rPr lang="en-GB" sz="1600" b="1" dirty="0">
                <a:solidFill>
                  <a:srgbClr val="E31873"/>
                </a:solidFill>
                <a:latin typeface="Roboto Light" panose="02000000000000000000" pitchFamily="2" charset="0"/>
              </a:rPr>
              <a:t>can’t see </a:t>
            </a:r>
            <a:r>
              <a:rPr lang="en-GB" sz="1600" dirty="0">
                <a:latin typeface="Roboto Light" panose="02000000000000000000" pitchFamily="2" charset="0"/>
              </a:rPr>
              <a:t>your other choices when you apply.</a:t>
            </a:r>
          </a:p>
          <a:p>
            <a:pPr marL="342900" indent="-342900">
              <a:spcBef>
                <a:spcPts val="600"/>
              </a:spcBef>
              <a:buClr>
                <a:srgbClr val="34C0C7"/>
              </a:buClr>
              <a:buFont typeface="Arial" panose="020B0604020202020204" pitchFamily="34" charset="0"/>
              <a:buChar char="•"/>
            </a:pPr>
            <a:r>
              <a:rPr lang="en-GB" sz="1600" dirty="0">
                <a:latin typeface="Roboto Light" panose="02000000000000000000" pitchFamily="2" charset="0"/>
              </a:rPr>
              <a:t>Apply by the </a:t>
            </a:r>
            <a:r>
              <a:rPr lang="en-GB" sz="1600" b="1" dirty="0">
                <a:solidFill>
                  <a:srgbClr val="E31873"/>
                </a:solidFill>
                <a:latin typeface="Roboto Light" panose="02000000000000000000" pitchFamily="2" charset="0"/>
              </a:rPr>
              <a:t>equal consideration date</a:t>
            </a:r>
            <a:r>
              <a:rPr lang="en-GB" sz="1600" dirty="0">
                <a:latin typeface="Roboto Light" panose="02000000000000000000" pitchFamily="2" charset="0"/>
              </a:rPr>
              <a:t>.</a:t>
            </a: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You have up to </a:t>
            </a:r>
            <a:r>
              <a:rPr lang="en-GB" sz="1600" b="1" dirty="0">
                <a:solidFill>
                  <a:srgbClr val="E31873"/>
                </a:solidFill>
                <a:latin typeface="Roboto Light" panose="02000000000000000000" pitchFamily="2" charset="0"/>
              </a:rPr>
              <a:t>five choices</a:t>
            </a:r>
            <a:r>
              <a:rPr lang="en-GB" sz="1600" dirty="0">
                <a:latin typeface="Roboto Light" panose="02000000000000000000" pitchFamily="2" charset="0"/>
              </a:rPr>
              <a:t>, unless applying to study medicine, veterinary, medicine/science, dentistry – then it’s </a:t>
            </a:r>
            <a:r>
              <a:rPr lang="en-GB" sz="1600" b="1" dirty="0">
                <a:solidFill>
                  <a:srgbClr val="E31873"/>
                </a:solidFill>
                <a:latin typeface="Roboto Light" panose="02000000000000000000" pitchFamily="2" charset="0"/>
              </a:rPr>
              <a:t>four choices</a:t>
            </a:r>
            <a:r>
              <a:rPr lang="en-GB" sz="1600" dirty="0">
                <a:latin typeface="Roboto Light" panose="02000000000000000000" pitchFamily="2" charset="0"/>
              </a:rPr>
              <a:t>.</a:t>
            </a:r>
            <a:endParaRPr lang="en-GB" sz="1600" dirty="0">
              <a:solidFill>
                <a:srgbClr val="FF6451"/>
              </a:solidFill>
              <a:latin typeface="Roboto Light" panose="02000000000000000000" pitchFamily="2" charset="0"/>
            </a:endParaRP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Y</a:t>
            </a:r>
            <a:r>
              <a:rPr lang="en-GB" sz="1600" dirty="0">
                <a:solidFill>
                  <a:schemeClr val="tx1"/>
                </a:solidFill>
                <a:latin typeface="Roboto Light" panose="02000000000000000000" pitchFamily="2" charset="0"/>
              </a:rPr>
              <a:t>ou</a:t>
            </a:r>
            <a:r>
              <a:rPr lang="en-GB" sz="1600" dirty="0">
                <a:solidFill>
                  <a:srgbClr val="FF6451"/>
                </a:solidFill>
                <a:latin typeface="Roboto Light" panose="02000000000000000000" pitchFamily="2" charset="0"/>
              </a:rPr>
              <a:t> </a:t>
            </a:r>
            <a:r>
              <a:rPr lang="en-GB" sz="1600" b="1" dirty="0">
                <a:solidFill>
                  <a:srgbClr val="E31873"/>
                </a:solidFill>
                <a:latin typeface="Roboto Light" panose="02000000000000000000" pitchFamily="2" charset="0"/>
              </a:rPr>
              <a:t>can’t apply to BOTH </a:t>
            </a:r>
            <a:r>
              <a:rPr lang="en-GB" sz="1600" dirty="0">
                <a:latin typeface="Roboto Light" panose="02000000000000000000" pitchFamily="2" charset="0"/>
              </a:rPr>
              <a:t>Oxford and Cambridge.</a:t>
            </a: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Applying </a:t>
            </a:r>
            <a:r>
              <a:rPr lang="en-GB" sz="1600" b="1" dirty="0">
                <a:solidFill>
                  <a:srgbClr val="E31873"/>
                </a:solidFill>
                <a:latin typeface="Roboto Light" panose="02000000000000000000" pitchFamily="2" charset="0"/>
              </a:rPr>
              <a:t>costs</a:t>
            </a:r>
            <a:r>
              <a:rPr lang="en-GB" sz="1600" dirty="0">
                <a:latin typeface="Roboto Light" panose="02000000000000000000" pitchFamily="2" charset="0"/>
              </a:rPr>
              <a:t> £27.50. </a:t>
            </a:r>
          </a:p>
          <a:p>
            <a:pPr>
              <a:lnSpc>
                <a:spcPct val="120000"/>
              </a:lnSpc>
              <a:buFont typeface="Arial" panose="020B0604020202020204" pitchFamily="34" charset="0"/>
              <a:buChar char="•"/>
            </a:pPr>
            <a:endParaRPr lang="en-GB" sz="1400" dirty="0"/>
          </a:p>
          <a:p>
            <a:pPr marL="0" indent="0">
              <a:lnSpc>
                <a:spcPct val="120000"/>
              </a:lnSpc>
              <a:buNone/>
            </a:pPr>
            <a:endParaRPr lang="en-GB" sz="1400" b="1" dirty="0"/>
          </a:p>
          <a:p>
            <a:endParaRPr lang="en-GB" sz="1400" dirty="0"/>
          </a:p>
        </p:txBody>
      </p:sp>
      <p:pic>
        <p:nvPicPr>
          <p:cNvPr id="4" name="Picture 3">
            <a:extLst>
              <a:ext uri="{FF2B5EF4-FFF2-40B4-BE49-F238E27FC236}">
                <a16:creationId xmlns:a16="http://schemas.microsoft.com/office/drawing/2014/main" id="{AAB59171-4D2D-2E4F-BF37-96DABB18E3A3}"/>
              </a:ext>
            </a:extLst>
          </p:cNvPr>
          <p:cNvPicPr>
            <a:picLocks noChangeAspect="1"/>
          </p:cNvPicPr>
          <p:nvPr/>
        </p:nvPicPr>
        <p:blipFill rotWithShape="1">
          <a:blip r:embed="rId3"/>
          <a:srcRect l="1667" t="5322" r="9186" b="14235"/>
          <a:stretch/>
        </p:blipFill>
        <p:spPr>
          <a:xfrm>
            <a:off x="3677242" y="3627039"/>
            <a:ext cx="5179420" cy="1176736"/>
          </a:xfrm>
          <a:prstGeom prst="rect">
            <a:avLst/>
          </a:prstGeom>
        </p:spPr>
      </p:pic>
    </p:spTree>
    <p:custDataLst>
      <p:tags r:id="rId1"/>
    </p:custDataLst>
    <p:extLst>
      <p:ext uri="{BB962C8B-B14F-4D97-AF65-F5344CB8AC3E}">
        <p14:creationId xmlns:p14="http://schemas.microsoft.com/office/powerpoint/2010/main" val="566851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normAutofit/>
          </a:bodyPr>
          <a:lstStyle/>
          <a:p>
            <a:r>
              <a:rPr lang="en-GB" sz="3600" dirty="0">
                <a:latin typeface="Roboto "/>
              </a:rPr>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4100794" cy="3137807"/>
          </a:xfrm>
        </p:spPr>
        <p:txBody>
          <a:bodyPr>
            <a:noAutofit/>
          </a:bodyPr>
          <a:lstStyle/>
          <a:p>
            <a:pPr marL="285750" indent="-285750">
              <a:lnSpc>
                <a:spcPct val="100000"/>
              </a:lnSpc>
              <a:buClr>
                <a:schemeClr val="accent6"/>
              </a:buClr>
              <a:buFont typeface="Arial" panose="020B0604020202020204" pitchFamily="34" charset="0"/>
              <a:buChar char="•"/>
            </a:pPr>
            <a:r>
              <a:rPr lang="en-GB" sz="1600" b="0" i="0" dirty="0">
                <a:solidFill>
                  <a:srgbClr val="333333"/>
                </a:solidFill>
                <a:effectLst/>
                <a:latin typeface="Roboto Light" panose="02000000000000000000" pitchFamily="2" charset="0"/>
              </a:rPr>
              <a:t>If you’re applying with the help of a school, college or centre you should enter their ‘</a:t>
            </a:r>
            <a:r>
              <a:rPr lang="en-GB" sz="1600" b="1" dirty="0">
                <a:solidFill>
                  <a:srgbClr val="E31873"/>
                </a:solidFill>
                <a:latin typeface="Roboto Light" panose="02000000000000000000" pitchFamily="2" charset="0"/>
              </a:rPr>
              <a:t>buzzword</a:t>
            </a:r>
            <a:r>
              <a:rPr lang="en-GB" sz="1600" b="0" i="0" dirty="0">
                <a:solidFill>
                  <a:srgbClr val="333333"/>
                </a:solidFill>
                <a:effectLst/>
                <a:latin typeface="Roboto Light" panose="02000000000000000000" pitchFamily="2" charset="0"/>
              </a:rPr>
              <a:t>’ to link your application to them.</a:t>
            </a:r>
          </a:p>
          <a:p>
            <a:pPr marL="285750" indent="-285750">
              <a:lnSpc>
                <a:spcPct val="100000"/>
              </a:lnSpc>
              <a:buClr>
                <a:schemeClr val="accent6"/>
              </a:buClr>
              <a:buFont typeface="Arial" panose="020B0604020202020204" pitchFamily="34" charset="0"/>
              <a:buChar char="•"/>
            </a:pPr>
            <a:r>
              <a:rPr lang="en-GB" sz="1600" dirty="0">
                <a:solidFill>
                  <a:srgbClr val="333333"/>
                </a:solidFill>
                <a:latin typeface="Roboto Light" panose="02000000000000000000" pitchFamily="2" charset="0"/>
              </a:rPr>
              <a:t>The buzzword is a unique code set by your school, college or centre. </a:t>
            </a:r>
          </a:p>
          <a:p>
            <a:pPr marL="285750" indent="-285750">
              <a:lnSpc>
                <a:spcPct val="100000"/>
              </a:lnSpc>
              <a:buClr>
                <a:schemeClr val="accent6"/>
              </a:buClr>
              <a:buFont typeface="Arial" panose="020B0604020202020204" pitchFamily="34" charset="0"/>
              <a:buChar char="•"/>
            </a:pPr>
            <a:r>
              <a:rPr lang="en-GB" sz="1600" dirty="0">
                <a:solidFill>
                  <a:srgbClr val="333333"/>
                </a:solidFill>
                <a:latin typeface="Roboto Light" panose="02000000000000000000" pitchFamily="2" charset="0"/>
              </a:rPr>
              <a:t>By linking your application you’re giving your school, college or centre permission to view and track your application. </a:t>
            </a:r>
          </a:p>
          <a:p>
            <a:pPr marL="285750" indent="-285750">
              <a:lnSpc>
                <a:spcPct val="100000"/>
              </a:lnSpc>
              <a:buClr>
                <a:schemeClr val="accent6"/>
              </a:buClr>
              <a:buFont typeface="Arial" panose="020B0604020202020204" pitchFamily="34" charset="0"/>
              <a:buChar char="•"/>
            </a:pPr>
            <a:r>
              <a:rPr lang="en-GB" sz="1600" dirty="0">
                <a:solidFill>
                  <a:srgbClr val="333333"/>
                </a:solidFill>
                <a:latin typeface="Roboto Light" panose="02000000000000000000" pitchFamily="2" charset="0"/>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3839321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dirty="0">
                <a:latin typeface="Roboto "/>
              </a:rPr>
              <a:t>Application</a:t>
            </a:r>
            <a:endParaRPr lang="en-GB" sz="3600" dirty="0">
              <a:latin typeface="Roboto "/>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Personal details</a:t>
            </a:r>
          </a:p>
          <a:p>
            <a:pPr marL="285750" lvl="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Contact and residency details</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Nationality details </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Supporting information</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English language skills </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Finance and funding </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Diversity and inclusion*</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latin typeface="Roboto Light" panose="02000000000000000000" pitchFamily="2" charset="0"/>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364A6DCE-8385-4531-9C1B-7936BCD72F77}" type="slidenum">
              <a:rPr sz="900" smtClean="0">
                <a:solidFill>
                  <a:srgbClr val="1F2834"/>
                </a:solidFill>
                <a:latin typeface="Calibri"/>
              </a:rPr>
              <a:t>15</a:t>
            </a:fld>
            <a:endParaRPr lang="en-US" sz="90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gd name="adj" fmla="val 7827"/>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normAutofit/>
          </a:bodyPr>
          <a:lstStyle/>
          <a:p>
            <a:r>
              <a:rPr lang="en-GB" sz="3600" dirty="0">
                <a:latin typeface="Roboto "/>
              </a:rPr>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p:txBody>
          <a:bodyPr/>
          <a:lstStyle/>
          <a:p>
            <a:fld id="{64CF22F4-70E1-3247-8A10-6817A6DE4064}" type="datetime4">
              <a:rPr lang="en-GB" smtClean="0"/>
              <a:t>05 May 2023</a:t>
            </a:fld>
            <a:endParaRPr lang="en-US"/>
          </a:p>
        </p:txBody>
      </p:sp>
      <p:sp>
        <p:nvSpPr>
          <p:cNvPr id="6" name="Footer Placeholder 5">
            <a:extLst>
              <a:ext uri="{FF2B5EF4-FFF2-40B4-BE49-F238E27FC236}">
                <a16:creationId xmlns:a16="http://schemas.microsoft.com/office/drawing/2014/main" id="{2F71573A-440E-4AFD-B8CA-4175AB0674BB}"/>
              </a:ext>
            </a:extLst>
          </p:cNvPr>
          <p:cNvSpPr>
            <a:spLocks noGrp="1"/>
          </p:cNvSpPr>
          <p:nvPr>
            <p:ph type="ftr" sz="quarter" idx="11"/>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16</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latin typeface="Roboto Light" panose="02000000000000000000" pitchFamily="2" charset="0"/>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Extra activities*</a:t>
            </a:r>
          </a:p>
          <a:p>
            <a:pPr>
              <a:spcBef>
                <a:spcPts val="300"/>
              </a:spcBef>
              <a:spcAft>
                <a:spcPts val="300"/>
              </a:spcAft>
              <a:buClr>
                <a:srgbClr val="FBC651"/>
              </a:buClr>
              <a:tabLst>
                <a:tab pos="1701798" algn="l"/>
                <a:tab pos="2954334" algn="l"/>
              </a:tabLst>
            </a:pPr>
            <a:endParaRPr lang="en-GB" sz="1400" dirty="0">
              <a:latin typeface="Roboto Light" panose="02000000000000000000" pitchFamily="2" charset="0"/>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3806129"/>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*(for students with a UK home address)</a:t>
            </a:r>
          </a:p>
          <a:p>
            <a:pPr>
              <a:spcBef>
                <a:spcPts val="300"/>
              </a:spcBef>
              <a:spcAft>
                <a:spcPts val="300"/>
              </a:spcAft>
              <a:buClr>
                <a:srgbClr val="FBC651"/>
              </a:buClr>
              <a:tabLst>
                <a:tab pos="1701798" algn="l"/>
                <a:tab pos="2954334"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spTree>
    <p:extLst>
      <p:ext uri="{BB962C8B-B14F-4D97-AF65-F5344CB8AC3E}">
        <p14:creationId xmlns:p14="http://schemas.microsoft.com/office/powerpoint/2010/main" val="608759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dirty="0">
                <a:latin typeface="Roboto "/>
              </a:rPr>
              <a:t>The personal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17</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53543" y="1292879"/>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only chance to market yourself as an individual</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697096" y="2154532"/>
            <a:ext cx="3203710"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140" y="3749727"/>
            <a:ext cx="272453" cy="272453"/>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normAutofit/>
          </a:bodyPr>
          <a:lstStyle/>
          <a:p>
            <a:pPr lvl="0"/>
            <a:r>
              <a:rPr lang="en-GB" sz="3600" dirty="0">
                <a:latin typeface="Roboto "/>
              </a:rPr>
              <a:t>Start early</a:t>
            </a:r>
          </a:p>
        </p:txBody>
      </p:sp>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6561" y="1348867"/>
            <a:ext cx="4090706" cy="3526606"/>
          </a:xfrm>
        </p:spPr>
        <p:txBody>
          <a:bodyPr/>
          <a:lstStyle/>
          <a:p>
            <a:pPr lvl="0" defTabSz="914400">
              <a:spcBef>
                <a:spcPts val="300"/>
              </a:spcBef>
              <a:spcAft>
                <a:spcPts val="300"/>
              </a:spcAft>
            </a:pPr>
            <a:r>
              <a:rPr lang="en-US" sz="1800" dirty="0">
                <a:latin typeface="Roboto Light" panose="02000000000000000000" pitchFamily="2" charset="0"/>
              </a:rPr>
              <a:t>Include:</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academic achievements, past and present</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why you’re interested in the subject area</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your knowledge of the course area </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your enthusiasm to go beyond the syllabus </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what you enjoy about studying</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details of your independent study skills</a:t>
            </a:r>
          </a:p>
          <a:p>
            <a:pPr lvl="0"/>
            <a:endParaRPr lang="en-GB" sz="1400" dirty="0">
              <a:latin typeface="Roboto Light" panose="02000000000000000000" pitchFamily="2"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18</a:t>
            </a:fld>
            <a:endParaRPr lang="en-US" sz="900" kern="0">
              <a:solidFill>
                <a:srgbClr val="1F2834"/>
              </a:solidFill>
              <a:latin typeface="Calibri"/>
            </a:endParaRP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a:fillRect/>
          </a:stretch>
        </p:blipFill>
        <p:spPr>
          <a:xfrm>
            <a:off x="4832350" y="1168400"/>
            <a:ext cx="3763963" cy="3059113"/>
          </a:xfr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372005" y="181500"/>
            <a:ext cx="3832177" cy="987423"/>
          </a:xfrm>
        </p:spPr>
        <p:txBody>
          <a:bodyPr>
            <a:normAutofit/>
          </a:bodyPr>
          <a:lstStyle/>
          <a:p>
            <a:pPr lvl="0"/>
            <a:r>
              <a:rPr lang="en-GB" sz="3600" dirty="0">
                <a:latin typeface="Roboto "/>
              </a:rPr>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33216" y="1480254"/>
            <a:ext cx="4284662" cy="3360557"/>
          </a:xfrm>
        </p:spPr>
        <p:txBody>
          <a:bodyPr>
            <a:noAutofit/>
          </a:bodyPr>
          <a:lstStyle/>
          <a:p>
            <a:pPr marL="0" lvl="1" defTabSz="914400">
              <a:spcBef>
                <a:spcPts val="600"/>
              </a:spcBef>
              <a:spcAft>
                <a:spcPts val="600"/>
              </a:spcAft>
            </a:pPr>
            <a:r>
              <a:rPr lang="en-US" sz="1400" dirty="0">
                <a:latin typeface="Roboto Light" panose="02000000000000000000" pitchFamily="2" charset="0"/>
              </a:rPr>
              <a:t>Universities and colleges will consider:</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chosen the course for the right reasons?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Can you achieve in a new learning environment?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range of interests and aptitudes?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depth of interest in the subject?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studied independently?</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appear motivated and committed?</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19</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871D9FB-E445-4BE0-8F7F-C6DC6E717E65}"/>
              </a:ext>
            </a:extLst>
          </p:cNvPr>
          <p:cNvPicPr>
            <a:picLocks noGrp="1" noChangeAspect="1"/>
          </p:cNvPicPr>
          <p:nvPr>
            <p:ph type="pic" sz="quarter" idx="10"/>
          </p:nvPr>
        </p:nvPicPr>
        <p:blipFill rotWithShape="1">
          <a:blip r:embed="rId2"/>
          <a:srcRect l="20370" r="203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94AC0D96-E807-4321-B11C-3B92A955EE05}"/>
              </a:ext>
            </a:extLst>
          </p:cNvPr>
          <p:cNvSpPr>
            <a:spLocks noGrp="1"/>
          </p:cNvSpPr>
          <p:nvPr>
            <p:ph type="body" idx="1"/>
          </p:nvPr>
        </p:nvSpPr>
        <p:spPr>
          <a:xfrm>
            <a:off x="287338" y="1406205"/>
            <a:ext cx="4284662" cy="2257028"/>
          </a:xfrm>
        </p:spPr>
        <p:txBody>
          <a:bodyPr vert="horz" wrap="square" lIns="0" tIns="0" rIns="0" bIns="0" rtlCol="0" anchor="t">
            <a:spAutoFit/>
          </a:bodyPr>
          <a:lstStyle/>
          <a:p>
            <a:pPr marL="0" indent="0">
              <a:buNone/>
            </a:pPr>
            <a:r>
              <a:rPr lang="en-GB" sz="2000" dirty="0">
                <a:latin typeface="Roboto Light" panose="02000000000000000000" pitchFamily="2" charset="0"/>
              </a:rPr>
              <a:t>By the end of this, you will be able to: </a:t>
            </a:r>
          </a:p>
          <a:p>
            <a:pPr marL="285750" indent="-285750">
              <a:buClr>
                <a:schemeClr val="bg1"/>
              </a:buClr>
              <a:buFont typeface="Arial" panose="020B0604020202020204" pitchFamily="34" charset="0"/>
              <a:buChar char="•"/>
            </a:pPr>
            <a:r>
              <a:rPr lang="en-GB" sz="2000" dirty="0">
                <a:latin typeface="Roboto Light" panose="02000000000000000000" pitchFamily="2" charset="0"/>
              </a:rPr>
              <a:t>identify the tools to </a:t>
            </a:r>
            <a:r>
              <a:rPr lang="en-GB" sz="2000" dirty="0">
                <a:solidFill>
                  <a:srgbClr val="5DB88D"/>
                </a:solidFill>
                <a:latin typeface="Roboto Light" panose="02000000000000000000" pitchFamily="2" charset="0"/>
              </a:rPr>
              <a:t>help</a:t>
            </a:r>
            <a:r>
              <a:rPr lang="en-GB" sz="2000" dirty="0">
                <a:latin typeface="Roboto Light" panose="02000000000000000000" pitchFamily="2" charset="0"/>
              </a:rPr>
              <a:t> you </a:t>
            </a:r>
          </a:p>
          <a:p>
            <a:pPr marL="285750" indent="-285750">
              <a:buClr>
                <a:schemeClr val="bg1"/>
              </a:buClr>
              <a:buFont typeface="Arial" panose="020B0604020202020204" pitchFamily="34" charset="0"/>
              <a:buChar char="•"/>
            </a:pPr>
            <a:r>
              <a:rPr lang="en-GB" sz="2000" dirty="0">
                <a:latin typeface="Roboto Light" panose="02000000000000000000" pitchFamily="2" charset="0"/>
              </a:rPr>
              <a:t>explain how to </a:t>
            </a:r>
            <a:r>
              <a:rPr lang="en-GB" sz="2000" dirty="0">
                <a:solidFill>
                  <a:srgbClr val="5DB88D"/>
                </a:solidFill>
                <a:latin typeface="Roboto Light" panose="02000000000000000000" pitchFamily="2" charset="0"/>
              </a:rPr>
              <a:t>apply</a:t>
            </a:r>
            <a:r>
              <a:rPr lang="en-GB" sz="2000" dirty="0">
                <a:latin typeface="Roboto Light" panose="02000000000000000000" pitchFamily="2" charset="0"/>
              </a:rPr>
              <a:t> to a UK university or college </a:t>
            </a:r>
          </a:p>
          <a:p>
            <a:pPr marL="285750" indent="-285750">
              <a:buClr>
                <a:schemeClr val="bg1"/>
              </a:buClr>
              <a:buFont typeface="Arial" panose="020B0604020202020204" pitchFamily="34" charset="0"/>
              <a:buChar char="•"/>
            </a:pPr>
            <a:r>
              <a:rPr lang="en-GB" sz="2000" dirty="0">
                <a:latin typeface="Roboto Light" panose="02000000000000000000" pitchFamily="2" charset="0"/>
              </a:rPr>
              <a:t>list key application </a:t>
            </a:r>
            <a:r>
              <a:rPr lang="en-GB" sz="2000" dirty="0">
                <a:solidFill>
                  <a:srgbClr val="5DB88D"/>
                </a:solidFill>
                <a:latin typeface="Roboto Light" panose="02000000000000000000" pitchFamily="2" charset="0"/>
              </a:rPr>
              <a:t>dates</a:t>
            </a:r>
          </a:p>
          <a:p>
            <a:pPr marL="285750" indent="-285750">
              <a:buClr>
                <a:schemeClr val="bg1"/>
              </a:buClr>
              <a:buFont typeface="Arial" panose="020B0604020202020204" pitchFamily="34" charset="0"/>
              <a:buChar char="•"/>
            </a:pPr>
            <a:r>
              <a:rPr lang="en-GB" sz="2000" dirty="0">
                <a:latin typeface="Roboto Light" panose="02000000000000000000" pitchFamily="2" charset="0"/>
              </a:rPr>
              <a:t>know how to </a:t>
            </a:r>
            <a:r>
              <a:rPr lang="en-GB" sz="2000" dirty="0">
                <a:solidFill>
                  <a:srgbClr val="5DB88D"/>
                </a:solidFill>
                <a:latin typeface="Roboto Light" panose="02000000000000000000" pitchFamily="2" charset="0"/>
              </a:rPr>
              <a:t>track</a:t>
            </a:r>
            <a:r>
              <a:rPr lang="en-GB" sz="2000" dirty="0">
                <a:latin typeface="Roboto Light" panose="02000000000000000000" pitchFamily="2" charset="0"/>
              </a:rPr>
              <a:t> your application</a:t>
            </a:r>
          </a:p>
        </p:txBody>
      </p:sp>
    </p:spTree>
    <p:extLst>
      <p:ext uri="{BB962C8B-B14F-4D97-AF65-F5344CB8AC3E}">
        <p14:creationId xmlns:p14="http://schemas.microsoft.com/office/powerpoint/2010/main" val="2310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EECF6-860B-4A03-891B-C370397F3A8D}"/>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E2617CA0-5102-47A1-AE1D-55ADCC505301}"/>
              </a:ext>
            </a:extLst>
          </p:cNvPr>
          <p:cNvSpPr>
            <a:spLocks noGrp="1"/>
          </p:cNvSpPr>
          <p:nvPr>
            <p:ph type="body" idx="1"/>
          </p:nvPr>
        </p:nvSpPr>
        <p:spPr>
          <a:xfrm>
            <a:off x="287338" y="2937293"/>
            <a:ext cx="8223250" cy="276999"/>
          </a:xfrm>
        </p:spPr>
        <p:txBody>
          <a:bodyPr/>
          <a:lstStyle/>
          <a:p>
            <a:endParaRPr lang="en-GB" dirty="0"/>
          </a:p>
        </p:txBody>
      </p:sp>
      <p:sp>
        <p:nvSpPr>
          <p:cNvPr id="2" name="Date Placeholder 1">
            <a:extLst>
              <a:ext uri="{FF2B5EF4-FFF2-40B4-BE49-F238E27FC236}">
                <a16:creationId xmlns:a16="http://schemas.microsoft.com/office/drawing/2014/main" id="{B87B2F39-4DA5-4E58-9F4A-A1F094074E0C}"/>
              </a:ext>
            </a:extLst>
          </p:cNvPr>
          <p:cNvSpPr>
            <a:spLocks noGrp="1"/>
          </p:cNvSpPr>
          <p:nvPr>
            <p:ph type="dt" sz="half" idx="4294967295"/>
          </p:nvPr>
        </p:nvSpPr>
        <p:spPr>
          <a:xfrm>
            <a:off x="6802438" y="4803775"/>
            <a:ext cx="2341562" cy="236538"/>
          </a:xfrm>
        </p:spPr>
        <p:txBody>
          <a:bodyPr/>
          <a:lstStyle/>
          <a:p>
            <a:pPr defTabSz="457189">
              <a:defRPr/>
            </a:pPr>
            <a:fld id="{E70DD95E-F052-A445-BA57-3B0FA7AED249}" type="datetime4">
              <a:rPr lang="en-GB">
                <a:solidFill>
                  <a:srgbClr val="1F2834"/>
                </a:solidFill>
                <a:latin typeface="Calibri" panose="020F0502020204030204"/>
              </a:rPr>
              <a:pPr defTabSz="457189">
                <a:defRPr/>
              </a:pPr>
              <a:t>05 May 2023</a:t>
            </a:fld>
            <a:endParaRPr lang="en-US" dirty="0">
              <a:solidFill>
                <a:srgbClr val="1F2834"/>
              </a:solidFill>
              <a:latin typeface="Calibri" panose="020F0502020204030204"/>
            </a:endParaRPr>
          </a:p>
        </p:txBody>
      </p:sp>
      <p:sp>
        <p:nvSpPr>
          <p:cNvPr id="4" name="Footer Placeholder 3">
            <a:extLst>
              <a:ext uri="{FF2B5EF4-FFF2-40B4-BE49-F238E27FC236}">
                <a16:creationId xmlns:a16="http://schemas.microsoft.com/office/drawing/2014/main" id="{4880F60A-0651-47CE-8964-A0BA80E91095}"/>
              </a:ext>
            </a:extLst>
          </p:cNvPr>
          <p:cNvSpPr>
            <a:spLocks noGrp="1"/>
          </p:cNvSpPr>
          <p:nvPr>
            <p:ph type="ftr" sz="quarter" idx="4294967295"/>
          </p:nvPr>
        </p:nvSpPr>
        <p:spPr>
          <a:xfrm>
            <a:off x="1" y="4803776"/>
            <a:ext cx="4483100" cy="227013"/>
          </a:xfrm>
        </p:spPr>
        <p:txBody>
          <a:bodyPr/>
          <a:lstStyle/>
          <a:p>
            <a:pPr defTabSz="457189">
              <a:defRPr/>
            </a:pPr>
            <a:r>
              <a:rPr lang="en-US" dirty="0">
                <a:solidFill>
                  <a:srgbClr val="1F2834"/>
                </a:solidFill>
                <a:latin typeface="Calibri" panose="020F0502020204030204"/>
              </a:rPr>
              <a:t>Security marking: </a:t>
            </a:r>
            <a:r>
              <a:rPr lang="en-US" b="1" dirty="0">
                <a:solidFill>
                  <a:srgbClr val="1F2834"/>
                </a:solidFill>
                <a:latin typeface="Calibri" panose="020F0502020204030204"/>
              </a:rPr>
              <a:t>PUBLIC</a:t>
            </a:r>
          </a:p>
        </p:txBody>
      </p:sp>
      <p:sp>
        <p:nvSpPr>
          <p:cNvPr id="3" name="Slide Number Placeholder 2">
            <a:extLst>
              <a:ext uri="{FF2B5EF4-FFF2-40B4-BE49-F238E27FC236}">
                <a16:creationId xmlns:a16="http://schemas.microsoft.com/office/drawing/2014/main" id="{9E741A1A-8AF2-4913-AAEB-7B7E4974512A}"/>
              </a:ext>
            </a:extLst>
          </p:cNvPr>
          <p:cNvSpPr>
            <a:spLocks noGrp="1"/>
          </p:cNvSpPr>
          <p:nvPr>
            <p:ph type="sldNum" sz="quarter" idx="4294967295"/>
          </p:nvPr>
        </p:nvSpPr>
        <p:spPr>
          <a:xfrm>
            <a:off x="8593138" y="4803776"/>
            <a:ext cx="550862" cy="227013"/>
          </a:xfrm>
        </p:spPr>
        <p:txBody>
          <a:bodyPr/>
          <a:lstStyle/>
          <a:p>
            <a:pPr defTabSz="457189">
              <a:defRPr/>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457189">
                <a:defRPr/>
              </a:pPr>
              <a:t>20</a:t>
            </a:fld>
            <a:endParaRPr lang="en-US" dirty="0">
              <a:solidFill>
                <a:srgbClr val="1F2834"/>
              </a:solidFill>
              <a:latin typeface="Calibri" panose="020F0502020204030204"/>
            </a:endParaRPr>
          </a:p>
        </p:txBody>
      </p:sp>
      <p:pic>
        <p:nvPicPr>
          <p:cNvPr id="14" name="Picture 13">
            <a:extLst>
              <a:ext uri="{FF2B5EF4-FFF2-40B4-BE49-F238E27FC236}">
                <a16:creationId xmlns:a16="http://schemas.microsoft.com/office/drawing/2014/main" id="{10C8B28F-24B2-412B-8425-E79CC0EE72F0}"/>
              </a:ext>
            </a:extLst>
          </p:cNvPr>
          <p:cNvPicPr>
            <a:picLocks noChangeAspect="1"/>
          </p:cNvPicPr>
          <p:nvPr/>
        </p:nvPicPr>
        <p:blipFill rotWithShape="1">
          <a:blip r:embed="rId4"/>
          <a:srcRect l="360" t="1229" r="999" b="839"/>
          <a:stretch/>
        </p:blipFill>
        <p:spPr>
          <a:xfrm>
            <a:off x="3375302" y="564995"/>
            <a:ext cx="2052085" cy="3160329"/>
          </a:xfrm>
          <a:prstGeom prst="roundRect">
            <a:avLst>
              <a:gd name="adj" fmla="val 13993"/>
            </a:avLst>
          </a:prstGeom>
        </p:spPr>
      </p:pic>
      <p:pic>
        <p:nvPicPr>
          <p:cNvPr id="9" name="Picture 8">
            <a:extLst>
              <a:ext uri="{FF2B5EF4-FFF2-40B4-BE49-F238E27FC236}">
                <a16:creationId xmlns:a16="http://schemas.microsoft.com/office/drawing/2014/main" id="{D172E0BA-D6D7-4F60-A7D0-BC7556C2B824}"/>
              </a:ext>
            </a:extLst>
          </p:cNvPr>
          <p:cNvPicPr>
            <a:picLocks noChangeAspect="1"/>
          </p:cNvPicPr>
          <p:nvPr/>
        </p:nvPicPr>
        <p:blipFill rotWithShape="1">
          <a:blip r:embed="rId5"/>
          <a:srcRect l="4015" t="2491" r="5312" b="2539"/>
          <a:stretch/>
        </p:blipFill>
        <p:spPr>
          <a:xfrm>
            <a:off x="539497" y="700089"/>
            <a:ext cx="2432304" cy="3734752"/>
          </a:xfrm>
          <a:prstGeom prst="roundRect">
            <a:avLst/>
          </a:prstGeom>
        </p:spPr>
      </p:pic>
      <p:pic>
        <p:nvPicPr>
          <p:cNvPr id="13" name="Picture 12">
            <a:extLst>
              <a:ext uri="{FF2B5EF4-FFF2-40B4-BE49-F238E27FC236}">
                <a16:creationId xmlns:a16="http://schemas.microsoft.com/office/drawing/2014/main" id="{09A5A6AB-48C3-4644-A7D5-BF3AB7524DC5}"/>
              </a:ext>
            </a:extLst>
          </p:cNvPr>
          <p:cNvPicPr>
            <a:picLocks noChangeAspect="1"/>
          </p:cNvPicPr>
          <p:nvPr/>
        </p:nvPicPr>
        <p:blipFill>
          <a:blip r:embed="rId6"/>
          <a:stretch>
            <a:fillRect/>
          </a:stretch>
        </p:blipFill>
        <p:spPr>
          <a:xfrm>
            <a:off x="5053331" y="3328948"/>
            <a:ext cx="3587433" cy="1356559"/>
          </a:xfrm>
          <a:prstGeom prst="roundRect">
            <a:avLst>
              <a:gd name="adj" fmla="val 6556"/>
            </a:avLst>
          </a:prstGeom>
        </p:spPr>
      </p:pic>
      <p:sp>
        <p:nvSpPr>
          <p:cNvPr id="7" name="Date Placeholder 3">
            <a:extLst>
              <a:ext uri="{FF2B5EF4-FFF2-40B4-BE49-F238E27FC236}">
                <a16:creationId xmlns:a16="http://schemas.microsoft.com/office/drawing/2014/main" id="{7D46EE58-119D-3605-6D87-97230D12A6DD}"/>
              </a:ext>
            </a:extLst>
          </p:cNvPr>
          <p:cNvSpPr txBox="1"/>
          <p:nvPr/>
        </p:nvSpPr>
        <p:spPr>
          <a:xfrm>
            <a:off x="5963845" y="4803772"/>
            <a:ext cx="2342601" cy="235970"/>
          </a:xfrm>
          <a:prstGeom prst="rect">
            <a:avLst/>
          </a:prstGeom>
          <a:noFill/>
          <a:ln cap="flat">
            <a:noFill/>
          </a:ln>
        </p:spPr>
        <p:txBody>
          <a:bodyPr vert="horz" wrap="square" lIns="91440" tIns="45720" rIns="0" bIns="45720" anchor="ctr" anchorCtr="0" compatLnSpc="1">
            <a:noAutofit/>
          </a:bodyPr>
          <a:lstStyle/>
          <a:p>
            <a:pPr algn="r" defTabSz="457189">
              <a:defRPr sz="1800" b="0" i="0" u="none" strike="noStrike" kern="0" cap="none" spc="0" baseline="0">
                <a:solidFill>
                  <a:srgbClr val="000000"/>
                </a:solidFill>
                <a:uFillTx/>
              </a:defRPr>
            </a:pPr>
            <a:fld id="{CE14D3AB-EBD0-44CB-98FB-38E32DA8618F}" type="datetime4">
              <a:rPr lang="en-GB" sz="900">
                <a:solidFill>
                  <a:srgbClr val="FFFFFF"/>
                </a:solidFill>
                <a:latin typeface="Calibri"/>
              </a:rPr>
              <a:pPr algn="r" defTabSz="457189">
                <a:defRPr sz="1800" b="0" i="0" u="none" strike="noStrike" kern="0" cap="none" spc="0" baseline="0">
                  <a:solidFill>
                    <a:srgbClr val="000000"/>
                  </a:solidFill>
                  <a:uFillTx/>
                </a:defRPr>
              </a:pPr>
              <a:t>05 May 2023</a:t>
            </a:fld>
            <a:endParaRPr lang="en-US" sz="900">
              <a:solidFill>
                <a:srgbClr val="FFFFFF"/>
              </a:solidFill>
              <a:latin typeface="Calibri"/>
            </a:endParaRPr>
          </a:p>
        </p:txBody>
      </p:sp>
      <p:sp>
        <p:nvSpPr>
          <p:cNvPr id="8" name="Footer Placeholder 4">
            <a:extLst>
              <a:ext uri="{FF2B5EF4-FFF2-40B4-BE49-F238E27FC236}">
                <a16:creationId xmlns:a16="http://schemas.microsoft.com/office/drawing/2014/main" id="{2A53B6F4-69A6-1EB8-9DCB-534EE2DB7527}"/>
              </a:ext>
            </a:extLst>
          </p:cNvPr>
          <p:cNvSpPr txBox="1"/>
          <p:nvPr/>
        </p:nvSpPr>
        <p:spPr>
          <a:xfrm>
            <a:off x="287341" y="4803773"/>
            <a:ext cx="4482626" cy="226341"/>
          </a:xfrm>
          <a:prstGeom prst="rect">
            <a:avLst/>
          </a:prstGeom>
          <a:noFill/>
          <a:ln cap="flat">
            <a:noFill/>
          </a:ln>
        </p:spPr>
        <p:txBody>
          <a:bodyPr vert="horz" wrap="square" lIns="91440" tIns="45720" rIns="91440" bIns="45720" anchor="ctr" anchorCtr="0" compatLnSpc="1">
            <a:noAutofit/>
          </a:bodyPr>
          <a:lstStyle/>
          <a:p>
            <a:pPr defTabSz="457189">
              <a:defRPr sz="1800" b="0" i="0" u="none" strike="noStrike" kern="0" cap="none" spc="0" baseline="0">
                <a:solidFill>
                  <a:srgbClr val="000000"/>
                </a:solidFill>
                <a:uFillTx/>
              </a:defRPr>
            </a:pPr>
            <a:r>
              <a:rPr lang="en-US" sz="900" dirty="0">
                <a:solidFill>
                  <a:srgbClr val="FFFFFF"/>
                </a:solidFill>
                <a:latin typeface="Calibri"/>
              </a:rPr>
              <a:t>Security marking: </a:t>
            </a:r>
            <a:r>
              <a:rPr lang="en-US" sz="900" b="1" dirty="0">
                <a:solidFill>
                  <a:srgbClr val="FFFFFF"/>
                </a:solidFill>
                <a:latin typeface="Calibri"/>
              </a:rPr>
              <a:t>PUBLIC</a:t>
            </a:r>
          </a:p>
        </p:txBody>
      </p:sp>
      <p:sp>
        <p:nvSpPr>
          <p:cNvPr id="10" name="Slide Number Placeholder 5">
            <a:extLst>
              <a:ext uri="{FF2B5EF4-FFF2-40B4-BE49-F238E27FC236}">
                <a16:creationId xmlns:a16="http://schemas.microsoft.com/office/drawing/2014/main" id="{FB53DA95-8FF5-231F-12D8-A627FF0ADC85}"/>
              </a:ext>
            </a:extLst>
          </p:cNvPr>
          <p:cNvSpPr txBox="1"/>
          <p:nvPr/>
        </p:nvSpPr>
        <p:spPr>
          <a:xfrm>
            <a:off x="8306438" y="4803773"/>
            <a:ext cx="550221" cy="226341"/>
          </a:xfrm>
          <a:prstGeom prst="rect">
            <a:avLst/>
          </a:prstGeom>
          <a:noFill/>
          <a:ln cap="flat">
            <a:noFill/>
          </a:ln>
        </p:spPr>
        <p:txBody>
          <a:bodyPr vert="horz" wrap="square" lIns="91440" tIns="45720" rIns="91440" bIns="45720" anchor="ctr" anchorCtr="0" compatLnSpc="1">
            <a:noAutofit/>
          </a:bodyPr>
          <a:lstStyle/>
          <a:p>
            <a:pPr defTabSz="457189">
              <a:defRPr sz="1800" b="0" i="0" u="none" strike="noStrike" kern="0" cap="none" spc="0" baseline="0">
                <a:solidFill>
                  <a:srgbClr val="000000"/>
                </a:solidFill>
                <a:uFillTx/>
              </a:defRPr>
            </a:pPr>
            <a:r>
              <a:rPr lang="en-US" sz="900">
                <a:solidFill>
                  <a:srgbClr val="FFFFFF"/>
                </a:solidFill>
                <a:latin typeface="Calibri"/>
              </a:rPr>
              <a:t>|   </a:t>
            </a:r>
            <a:fld id="{314032A3-A075-4877-BE4B-4988CFAE48FB}" type="slidenum">
              <a:rPr sz="900" kern="0">
                <a:solidFill>
                  <a:srgbClr val="FFFFFF"/>
                </a:solidFill>
                <a:latin typeface="Calibri"/>
              </a:rPr>
              <a:pPr defTabSz="457189">
                <a:defRPr sz="1800" b="0" i="0" u="none" strike="noStrike" kern="0" cap="none" spc="0" baseline="0">
                  <a:solidFill>
                    <a:srgbClr val="000000"/>
                  </a:solidFill>
                  <a:uFillTx/>
                </a:defRPr>
              </a:pPr>
              <a:t>20</a:t>
            </a:fld>
            <a:endParaRPr lang="en-US" sz="900" kern="0">
              <a:solidFill>
                <a:srgbClr val="FFFFFF"/>
              </a:solidFill>
              <a:latin typeface="Calibri"/>
            </a:endParaRPr>
          </a:p>
        </p:txBody>
      </p:sp>
    </p:spTree>
    <p:custDataLst>
      <p:tags r:id="rId1"/>
    </p:custDataLst>
    <p:extLst>
      <p:ext uri="{BB962C8B-B14F-4D97-AF65-F5344CB8AC3E}">
        <p14:creationId xmlns:p14="http://schemas.microsoft.com/office/powerpoint/2010/main" val="426942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personal statement </a:t>
            </a:r>
            <a:endParaRPr kumimoji="0" lang="en-US"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qualifications</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admissions</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 test</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Roboto Light" panose="02000000000000000000" pitchFamily="2" charset="0"/>
                <a:ea typeface="Roboto Light" panose="02000000000000000000" pitchFamily="2" charset="0"/>
                <a:cs typeface="Roboto Light" panose="02000000000000000000" pitchFamily="2" charset="0"/>
              </a:rPr>
              <a:t>interview </a:t>
            </a:r>
            <a:endPar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portfolio</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/audition</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05 May 2023</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22</a:t>
            </a:fld>
            <a:endParaRPr lang="en-US" sz="900" kern="0">
              <a:solidFill>
                <a:schemeClr val="bg1"/>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4933232" y="1303337"/>
            <a:ext cx="4010025" cy="3625850"/>
          </a:xfrm>
        </p:spPr>
        <p:txBody>
          <a:bodyPr>
            <a:noAutofit/>
          </a:bodyPr>
          <a:lstStyle/>
          <a:p>
            <a:pPr lvl="0">
              <a:spcBef>
                <a:spcPts val="600"/>
              </a:spcBef>
              <a:spcAft>
                <a:spcPts val="600"/>
              </a:spcAft>
              <a:buNone/>
            </a:pPr>
            <a:r>
              <a:rPr lang="en-US" sz="1400" dirty="0">
                <a:latin typeface="Roboto Light" panose="02000000000000000000" pitchFamily="2" charset="0"/>
              </a:rPr>
              <a:t>Follow your application 24/7:</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see your choices </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keep personal information up to date</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view and reply to your offers</a:t>
            </a:r>
          </a:p>
          <a:p>
            <a:pPr lvl="0">
              <a:spcBef>
                <a:spcPts val="300"/>
              </a:spcBef>
              <a:spcAft>
                <a:spcPts val="300"/>
              </a:spcAft>
              <a:buClr>
                <a:srgbClr val="836CD8"/>
              </a:buClr>
              <a:buFont typeface="Arial" pitchFamily="34"/>
              <a:buChar char="•"/>
            </a:pPr>
            <a:endParaRPr lang="en-GB" sz="1400" dirty="0">
              <a:latin typeface="Roboto Light" panose="02000000000000000000" pitchFamily="2" charset="0"/>
            </a:endParaRPr>
          </a:p>
          <a:p>
            <a:pPr marL="92075" lvl="0" indent="-92075">
              <a:spcBef>
                <a:spcPts val="300"/>
              </a:spcBef>
              <a:spcAft>
                <a:spcPts val="300"/>
              </a:spcAft>
              <a:buNone/>
            </a:pPr>
            <a:r>
              <a:rPr lang="en-GB" sz="1400" dirty="0">
                <a:latin typeface="Roboto Light" panose="02000000000000000000" pitchFamily="2" charset="0"/>
              </a:rPr>
              <a:t>You’ll receive one of three decisions from your choices:</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unconditional offer</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conditional offer</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78424" y="92817"/>
            <a:ext cx="8228013" cy="1069975"/>
          </a:xfrm>
          <a:prstGeom prst="rect">
            <a:avLst/>
          </a:prstGeom>
          <a:noFill/>
          <a:ln>
            <a:noFill/>
          </a:ln>
        </p:spPr>
        <p:txBody>
          <a:bodyPr vert="horz" wrap="square" lIns="91440" tIns="45720" rIns="91440" bIns="45720" anchor="b" anchorCtr="0" compatLnSpc="1">
            <a:normAutofit/>
          </a:bodyPr>
          <a:lstStyle/>
          <a:p>
            <a:pPr lvl="0"/>
            <a:r>
              <a:rPr lang="en-GB" dirty="0">
                <a:latin typeface="Roboto "/>
              </a:rPr>
              <a:t>Tracking</a:t>
            </a:r>
            <a:r>
              <a:rPr lang="en-GB" dirty="0">
                <a:solidFill>
                  <a:schemeClr val="bg1"/>
                </a:solidFill>
                <a:latin typeface="Roboto "/>
              </a:rPr>
              <a:t> </a:t>
            </a:r>
            <a:r>
              <a:rPr lang="en-GB" dirty="0">
                <a:latin typeface="Roboto "/>
              </a:rPr>
              <a:t>your application</a:t>
            </a:r>
          </a:p>
        </p:txBody>
      </p:sp>
      <p:pic>
        <p:nvPicPr>
          <p:cNvPr id="9" name="Picture 8">
            <a:extLst>
              <a:ext uri="{FF2B5EF4-FFF2-40B4-BE49-F238E27FC236}">
                <a16:creationId xmlns:a16="http://schemas.microsoft.com/office/drawing/2014/main" id="{6C71A70E-B2CF-20CD-F485-7E3B0DDD9FBB}"/>
              </a:ext>
            </a:extLst>
          </p:cNvPr>
          <p:cNvPicPr/>
          <p:nvPr/>
        </p:nvPicPr>
        <p:blipFill rotWithShape="1">
          <a:blip r:embed="rId3"/>
          <a:srcRect l="3339" r="12056"/>
          <a:stretch/>
        </p:blipFill>
        <p:spPr>
          <a:xfrm>
            <a:off x="203449" y="1497870"/>
            <a:ext cx="3422938" cy="886438"/>
          </a:xfrm>
          <a:prstGeom prst="rect">
            <a:avLst/>
          </a:prstGeom>
        </p:spPr>
      </p:pic>
      <p:pic>
        <p:nvPicPr>
          <p:cNvPr id="10" name="Picture 9">
            <a:extLst>
              <a:ext uri="{FF2B5EF4-FFF2-40B4-BE49-F238E27FC236}">
                <a16:creationId xmlns:a16="http://schemas.microsoft.com/office/drawing/2014/main" id="{B185E216-62C3-D40F-ED32-F5AE5468AC7D}"/>
              </a:ext>
            </a:extLst>
          </p:cNvPr>
          <p:cNvPicPr/>
          <p:nvPr/>
        </p:nvPicPr>
        <p:blipFill rotWithShape="1">
          <a:blip r:embed="rId4"/>
          <a:srcRect l="2023" t="13159" r="30904" b="17463"/>
          <a:stretch/>
        </p:blipFill>
        <p:spPr>
          <a:xfrm>
            <a:off x="126668" y="3520790"/>
            <a:ext cx="4643299" cy="698055"/>
          </a:xfrm>
          <a:prstGeom prst="rect">
            <a:avLst/>
          </a:prstGeom>
        </p:spPr>
      </p:pic>
      <p:pic>
        <p:nvPicPr>
          <p:cNvPr id="11" name="Picture 10">
            <a:extLst>
              <a:ext uri="{FF2B5EF4-FFF2-40B4-BE49-F238E27FC236}">
                <a16:creationId xmlns:a16="http://schemas.microsoft.com/office/drawing/2014/main" id="{32286030-E441-98B0-F2A0-B8E9AE7F097D}"/>
              </a:ext>
            </a:extLst>
          </p:cNvPr>
          <p:cNvPicPr/>
          <p:nvPr/>
        </p:nvPicPr>
        <p:blipFill rotWithShape="1">
          <a:blip r:embed="rId5"/>
          <a:srcRect l="1723" t="12556" r="10728" b="12016"/>
          <a:stretch/>
        </p:blipFill>
        <p:spPr>
          <a:xfrm>
            <a:off x="183357" y="2571750"/>
            <a:ext cx="4566518" cy="761598"/>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dirty="0">
                <a:latin typeface="Roboto "/>
              </a:rPr>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355072" y="1385909"/>
            <a:ext cx="3764445" cy="3200876"/>
          </a:xfrm>
        </p:spPr>
        <p:txBody>
          <a:bodyPr/>
          <a:lstStyle/>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you have decisions on all your choices, you can choose two:</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One as a ‘firm’ acceptance – your first choice.</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Any remaining offers must be declined. </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23</a:t>
            </a:fld>
            <a:endParaRPr lang="en-US" sz="900" kern="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dirty="0">
                <a:latin typeface="Roboto "/>
              </a:rPr>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a:xfrm>
            <a:off x="350400" y="1500717"/>
            <a:ext cx="3832175" cy="2858691"/>
          </a:xfrm>
        </p:spPr>
        <p:txBody>
          <a:bodyPr>
            <a:normAutofit fontScale="92500" lnSpcReduction="10000"/>
          </a:bodyPr>
          <a:lstStyle/>
          <a:p>
            <a:pPr marL="0" indent="0" defTabSz="914400">
              <a:spcBef>
                <a:spcPts val="200"/>
              </a:spcBef>
              <a:buNone/>
            </a:pPr>
            <a:r>
              <a:rPr lang="en-US" sz="1700" b="1" dirty="0">
                <a:latin typeface="Roboto Light" panose="02000000000000000000" pitchFamily="2" charset="0"/>
              </a:rPr>
              <a:t>Extra </a:t>
            </a:r>
            <a:r>
              <a:rPr lang="en-US" sz="1700" dirty="0">
                <a:latin typeface="Roboto Light" panose="02000000000000000000" pitchFamily="2" charset="0"/>
              </a:rPr>
              <a:t>(28 Feb – 4 Jul)</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Used all five choices and had no offers. </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Add Extra choices for consideration one at a time.</a:t>
            </a:r>
          </a:p>
          <a:p>
            <a:pPr defTabSz="914400">
              <a:spcBef>
                <a:spcPts val="600"/>
              </a:spcBef>
              <a:spcAft>
                <a:spcPts val="600"/>
              </a:spcAft>
              <a:buClr>
                <a:srgbClr val="836CD8"/>
              </a:buClr>
            </a:pPr>
            <a:endParaRPr lang="en-US" sz="1500" dirty="0">
              <a:latin typeface="Roboto Light" panose="02000000000000000000" pitchFamily="2" charset="0"/>
            </a:endParaRPr>
          </a:p>
          <a:p>
            <a:pPr marL="0" lvl="0" indent="0" defTabSz="914400">
              <a:spcBef>
                <a:spcPts val="200"/>
              </a:spcBef>
              <a:buNone/>
            </a:pPr>
            <a:r>
              <a:rPr lang="en-US" sz="1700" b="1" dirty="0">
                <a:latin typeface="Roboto Light" panose="02000000000000000000" pitchFamily="2" charset="0"/>
              </a:rPr>
              <a:t>Clearing</a:t>
            </a:r>
            <a:r>
              <a:rPr lang="en-US" sz="1700" dirty="0">
                <a:latin typeface="Roboto Light" panose="02000000000000000000" pitchFamily="2" charset="0"/>
              </a:rPr>
              <a:t> (5 Jul – Oct)</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Find vacancies from 5 July and add a Clearing choice to your application.  </a:t>
            </a:r>
          </a:p>
          <a:p>
            <a:endParaRPr lang="en-GB" dirty="0"/>
          </a:p>
        </p:txBody>
      </p:sp>
      <p:sp>
        <p:nvSpPr>
          <p:cNvPr id="2" name="Date Placeholder 1">
            <a:extLst>
              <a:ext uri="{FF2B5EF4-FFF2-40B4-BE49-F238E27FC236}">
                <a16:creationId xmlns:a16="http://schemas.microsoft.com/office/drawing/2014/main" id="{CAD052A7-7EC7-A1B7-3383-37D997BFF5B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3" name="Footer Placeholder 3">
            <a:extLst>
              <a:ext uri="{FF2B5EF4-FFF2-40B4-BE49-F238E27FC236}">
                <a16:creationId xmlns:a16="http://schemas.microsoft.com/office/drawing/2014/main" id="{96C563C7-E043-4BFB-386A-3782DD9C462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2">
            <a:extLst>
              <a:ext uri="{FF2B5EF4-FFF2-40B4-BE49-F238E27FC236}">
                <a16:creationId xmlns:a16="http://schemas.microsoft.com/office/drawing/2014/main" id="{29FB5F9E-FAEB-91A5-2756-FFD9C3A81A9E}"/>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24</a:t>
            </a:fld>
            <a:endParaRPr lang="en-US" sz="900" kern="0">
              <a:solidFill>
                <a:srgbClr val="1F2834"/>
              </a:solidFill>
              <a:latin typeface="Calibri"/>
            </a:endParaRPr>
          </a:p>
        </p:txBody>
      </p:sp>
    </p:spTree>
    <p:custDataLst>
      <p:tags r:id="rId1"/>
    </p:custDataLst>
    <p:extLst>
      <p:ext uri="{BB962C8B-B14F-4D97-AF65-F5344CB8AC3E}">
        <p14:creationId xmlns:p14="http://schemas.microsoft.com/office/powerpoint/2010/main" val="1482987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92F7F2-73A2-F9E3-7DD3-3F03893848E4}"/>
              </a:ext>
            </a:extLst>
          </p:cNvPr>
          <p:cNvSpPr>
            <a:spLocks noGrp="1"/>
          </p:cNvSpPr>
          <p:nvPr>
            <p:ph type="ctrTitle"/>
          </p:nvPr>
        </p:nvSpPr>
        <p:spPr/>
        <p:txBody>
          <a:bodyPr/>
          <a:lstStyle/>
          <a:p>
            <a:r>
              <a:rPr lang="en-GB" dirty="0"/>
              <a:t>Apprenticeships</a:t>
            </a:r>
            <a:br>
              <a:rPr lang="en-GB" dirty="0"/>
            </a:br>
            <a:r>
              <a:rPr lang="en-GB" sz="1800" dirty="0"/>
              <a:t>What you need to know </a:t>
            </a:r>
            <a:br>
              <a:rPr lang="en-GB" sz="1800" dirty="0"/>
            </a:br>
            <a:endParaRPr lang="en-GB" sz="1800" dirty="0"/>
          </a:p>
        </p:txBody>
      </p:sp>
      <p:sp>
        <p:nvSpPr>
          <p:cNvPr id="10" name="Subtitle 9">
            <a:extLst>
              <a:ext uri="{FF2B5EF4-FFF2-40B4-BE49-F238E27FC236}">
                <a16:creationId xmlns:a16="http://schemas.microsoft.com/office/drawing/2014/main" id="{EA8C082B-023E-74D1-0271-25BF5F8E0AD4}"/>
              </a:ext>
            </a:extLst>
          </p:cNvPr>
          <p:cNvSpPr txBox="1">
            <a:spLocks noGrp="1"/>
          </p:cNvSpPr>
          <p:nvPr>
            <p:ph type="subTitle" idx="1"/>
          </p:nvPr>
        </p:nvSpPr>
        <p:spPr>
          <a:xfrm>
            <a:off x="646113" y="3030538"/>
            <a:ext cx="4491037" cy="307777"/>
          </a:xfrm>
          <a:prstGeom prst="rect">
            <a:avLst/>
          </a:prstGeom>
          <a:noFill/>
        </p:spPr>
        <p:txBody>
          <a:bodyPr wrap="square">
            <a:spAutoFit/>
          </a:bodyPr>
          <a:lstStyle/>
          <a:p>
            <a:pPr marL="0" indent="0">
              <a:buClr>
                <a:schemeClr val="bg1"/>
              </a:buClr>
              <a:buNone/>
            </a:pPr>
            <a:r>
              <a:rPr lang="en-GB" sz="2000" b="1" dirty="0">
                <a:latin typeface="Roboto Light "/>
                <a:ea typeface="Roboto Light" panose="02000000000000000000" pitchFamily="2" charset="0"/>
                <a:cs typeface="Roboto Light" panose="02000000000000000000" pitchFamily="2" charset="0"/>
              </a:rPr>
              <a:t>www.ucas.com/apprenticeships</a:t>
            </a:r>
          </a:p>
        </p:txBody>
      </p:sp>
    </p:spTree>
    <p:extLst>
      <p:ext uri="{BB962C8B-B14F-4D97-AF65-F5344CB8AC3E}">
        <p14:creationId xmlns:p14="http://schemas.microsoft.com/office/powerpoint/2010/main" val="113487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wall of pictures&#10;&#10;Description automatically generated with low confidence">
            <a:extLst>
              <a:ext uri="{FF2B5EF4-FFF2-40B4-BE49-F238E27FC236}">
                <a16:creationId xmlns:a16="http://schemas.microsoft.com/office/drawing/2014/main" id="{8850C798-0808-D410-12B7-6A9A2A86838C}"/>
              </a:ext>
            </a:extLst>
          </p:cNvPr>
          <p:cNvPicPr>
            <a:picLocks noGrp="1" noChangeAspect="1"/>
          </p:cNvPicPr>
          <p:nvPr>
            <p:ph type="pic" sz="quarter" idx="10"/>
          </p:nvPr>
        </p:nvPicPr>
        <p:blipFill rotWithShape="1">
          <a:blip r:embed="rId3"/>
          <a:srcRect l="25011" r="25011"/>
          <a:stretch/>
        </p:blipFill>
        <p:spPr/>
      </p:pic>
      <p:sp>
        <p:nvSpPr>
          <p:cNvPr id="13" name="Title 12">
            <a:extLst>
              <a:ext uri="{FF2B5EF4-FFF2-40B4-BE49-F238E27FC236}">
                <a16:creationId xmlns:a16="http://schemas.microsoft.com/office/drawing/2014/main" id="{1753D758-FC1D-7077-F353-CAB86767682B}"/>
              </a:ext>
            </a:extLst>
          </p:cNvPr>
          <p:cNvSpPr>
            <a:spLocks noGrp="1"/>
          </p:cNvSpPr>
          <p:nvPr>
            <p:ph type="title"/>
          </p:nvPr>
        </p:nvSpPr>
        <p:spPr>
          <a:xfrm>
            <a:off x="287338" y="-732423"/>
            <a:ext cx="3973886" cy="1629945"/>
          </a:xfrm>
        </p:spPr>
        <p:txBody>
          <a:bodyPr>
            <a:normAutofit/>
          </a:bodyPr>
          <a:lstStyle/>
          <a:p>
            <a:r>
              <a:rPr lang="en-GB" sz="3200" dirty="0">
                <a:latin typeface="Roboto "/>
                <a:ea typeface="+mn-ea"/>
                <a:cs typeface="+mn-cs"/>
              </a:rPr>
              <a:t>When can I apply?</a:t>
            </a:r>
          </a:p>
        </p:txBody>
      </p:sp>
      <p:sp>
        <p:nvSpPr>
          <p:cNvPr id="14" name="Text Placeholder 13">
            <a:extLst>
              <a:ext uri="{FF2B5EF4-FFF2-40B4-BE49-F238E27FC236}">
                <a16:creationId xmlns:a16="http://schemas.microsoft.com/office/drawing/2014/main" id="{369E93FE-0A8D-5D87-A366-D7CC988F9089}"/>
              </a:ext>
            </a:extLst>
          </p:cNvPr>
          <p:cNvSpPr>
            <a:spLocks noGrp="1"/>
          </p:cNvSpPr>
          <p:nvPr>
            <p:ph type="body" idx="1"/>
          </p:nvPr>
        </p:nvSpPr>
        <p:spPr>
          <a:xfrm>
            <a:off x="287338" y="1123241"/>
            <a:ext cx="3973886" cy="2970044"/>
          </a:xfrm>
        </p:spPr>
        <p:txBody>
          <a:bodyPr/>
          <a:lstStyle/>
          <a:p>
            <a:pPr marL="285750" indent="-285750">
              <a:spcAft>
                <a:spcPts val="1800"/>
              </a:spcAft>
              <a:buClrTx/>
              <a:buFont typeface="Arial" panose="020B0604020202020204" pitchFamily="34" charset="0"/>
              <a:buChar char="•"/>
            </a:pPr>
            <a:r>
              <a:rPr lang="en-GB" sz="1600" dirty="0">
                <a:solidFill>
                  <a:schemeClr val="tx1"/>
                </a:solidFill>
                <a:latin typeface="Roboto Light "/>
              </a:rPr>
              <a:t>Not one deadline</a:t>
            </a:r>
          </a:p>
          <a:p>
            <a:pPr marL="285750" indent="-285750">
              <a:spcAft>
                <a:spcPts val="1800"/>
              </a:spcAft>
              <a:buClrTx/>
              <a:buFont typeface="Arial" panose="020B0604020202020204" pitchFamily="34" charset="0"/>
              <a:buChar char="•"/>
            </a:pPr>
            <a:r>
              <a:rPr lang="en-GB" sz="1600" dirty="0">
                <a:solidFill>
                  <a:schemeClr val="tx1"/>
                </a:solidFill>
                <a:latin typeface="Roboto Light "/>
              </a:rPr>
              <a:t>Advertised throughout the year</a:t>
            </a:r>
          </a:p>
          <a:p>
            <a:pPr marL="285750" indent="-285750">
              <a:spcAft>
                <a:spcPts val="1800"/>
              </a:spcAft>
              <a:buClrTx/>
              <a:buFont typeface="Arial" panose="020B0604020202020204" pitchFamily="34" charset="0"/>
              <a:buChar char="•"/>
            </a:pPr>
            <a:r>
              <a:rPr lang="en-GB" sz="1600" dirty="0">
                <a:solidFill>
                  <a:schemeClr val="tx1"/>
                </a:solidFill>
                <a:latin typeface="Roboto Light "/>
              </a:rPr>
              <a:t>Larger organisations with multiple application processes may recruit earlier than smaller local organisations</a:t>
            </a:r>
          </a:p>
          <a:p>
            <a:pPr marL="285750" indent="-285750">
              <a:spcAft>
                <a:spcPts val="1800"/>
              </a:spcAft>
              <a:buClrTx/>
              <a:buFont typeface="Arial" panose="020B0604020202020204" pitchFamily="34" charset="0"/>
              <a:buChar char="•"/>
            </a:pPr>
            <a:r>
              <a:rPr lang="en-GB" sz="1600" dirty="0">
                <a:solidFill>
                  <a:schemeClr val="tx1"/>
                </a:solidFill>
                <a:latin typeface="Roboto Light "/>
              </a:rPr>
              <a:t>Higher apprenticeships with a Sep/Oct start tend to recruit in the previous academic year</a:t>
            </a:r>
          </a:p>
        </p:txBody>
      </p:sp>
      <p:sp>
        <p:nvSpPr>
          <p:cNvPr id="8" name="TextBox 7">
            <a:extLst>
              <a:ext uri="{FF2B5EF4-FFF2-40B4-BE49-F238E27FC236}">
                <a16:creationId xmlns:a16="http://schemas.microsoft.com/office/drawing/2014/main" id="{EAAA9BF4-7E3F-DE0F-5CE9-65878B670DFB}"/>
              </a:ext>
            </a:extLst>
          </p:cNvPr>
          <p:cNvSpPr txBox="1"/>
          <p:nvPr/>
        </p:nvSpPr>
        <p:spPr>
          <a:xfrm>
            <a:off x="287338" y="4224841"/>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367068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4DE8E68C-D57D-53BD-80DF-DF410B5EDC1D}"/>
              </a:ext>
            </a:extLst>
          </p:cNvPr>
          <p:cNvPicPr>
            <a:picLocks noGrp="1" noChangeAspect="1"/>
          </p:cNvPicPr>
          <p:nvPr>
            <p:ph type="pic" sz="quarter" idx="10"/>
          </p:nvPr>
        </p:nvPicPr>
        <p:blipFill rotWithShape="1">
          <a:blip r:embed="rId4"/>
          <a:srcRect l="27649" r="23825"/>
          <a:stretch/>
        </p:blipFill>
        <p:spPr>
          <a:xfrm>
            <a:off x="0" y="0"/>
            <a:ext cx="3437467" cy="5143500"/>
          </a:xfrm>
        </p:spPr>
      </p:pic>
      <p:sp>
        <p:nvSpPr>
          <p:cNvPr id="10" name="Text Placeholder 9">
            <a:extLst>
              <a:ext uri="{FF2B5EF4-FFF2-40B4-BE49-F238E27FC236}">
                <a16:creationId xmlns:a16="http://schemas.microsoft.com/office/drawing/2014/main" id="{84AA5C19-4158-4819-D4B1-4BAB1F2ABCA9}"/>
              </a:ext>
            </a:extLst>
          </p:cNvPr>
          <p:cNvSpPr>
            <a:spLocks noGrp="1"/>
          </p:cNvSpPr>
          <p:nvPr>
            <p:ph type="body" sz="quarter" idx="12"/>
          </p:nvPr>
        </p:nvSpPr>
        <p:spPr>
          <a:xfrm>
            <a:off x="3712612" y="662877"/>
            <a:ext cx="5144052" cy="4237057"/>
          </a:xfrm>
        </p:spPr>
        <p:txBody>
          <a:bodyPr/>
          <a:lstStyle/>
          <a:p>
            <a:pPr marL="0" indent="0">
              <a:buNone/>
            </a:pPr>
            <a:r>
              <a:rPr lang="en-GB" sz="3200" b="1" dirty="0">
                <a:latin typeface="Roboto "/>
                <a:ea typeface="+mn-ea"/>
                <a:cs typeface="+mn-cs"/>
              </a:rPr>
              <a:t>How can I apply?</a:t>
            </a:r>
            <a:endParaRPr lang="en-GB" sz="2000" dirty="0"/>
          </a:p>
          <a:p>
            <a:pPr>
              <a:buFont typeface="Arial" panose="020B0604020202020204" pitchFamily="34" charset="0"/>
              <a:buChar char="•"/>
            </a:pPr>
            <a:r>
              <a:rPr lang="en-GB" sz="1600" dirty="0">
                <a:effectLst/>
                <a:latin typeface="Roboto Light" panose="02000000000000000000" pitchFamily="2" charset="0"/>
              </a:rPr>
              <a:t>Applications are made directly through the company or the education provider.</a:t>
            </a:r>
          </a:p>
          <a:p>
            <a:pPr>
              <a:buFont typeface="Arial" panose="020B0604020202020204" pitchFamily="34" charset="0"/>
              <a:buChar char="•"/>
            </a:pPr>
            <a:r>
              <a:rPr lang="en-GB" sz="1600" dirty="0">
                <a:effectLst/>
                <a:latin typeface="Roboto Light" panose="02000000000000000000" pitchFamily="2" charset="0"/>
              </a:rPr>
              <a:t>There is no limit on the number of applications you can make.</a:t>
            </a:r>
          </a:p>
          <a:p>
            <a:pPr>
              <a:buFont typeface="Arial" panose="020B0604020202020204" pitchFamily="34" charset="0"/>
              <a:buChar char="•"/>
            </a:pPr>
            <a:r>
              <a:rPr lang="en-GB" sz="1600" dirty="0">
                <a:latin typeface="Roboto Light" panose="02000000000000000000" pitchFamily="2" charset="0"/>
              </a:rPr>
              <a:t>The application process might vary across vacancies, you could be asked for: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CV and Covering Letter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Application Form</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In App/Site application</a:t>
            </a:r>
          </a:p>
          <a:p>
            <a:pPr>
              <a:buFont typeface="Arial" panose="020B0604020202020204" pitchFamily="34" charset="0"/>
              <a:buChar char="•"/>
            </a:pPr>
            <a:r>
              <a:rPr lang="en-GB" sz="1600" dirty="0">
                <a:latin typeface="Roboto Light" panose="02000000000000000000" pitchFamily="2" charset="0"/>
              </a:rPr>
              <a:t>You can apply for universities and apprenticeships at the same time!</a:t>
            </a:r>
          </a:p>
          <a:p>
            <a:pPr marL="0" indent="0">
              <a:buNone/>
            </a:pPr>
            <a:endParaRPr lang="en-GB" sz="1400" dirty="0">
              <a:latin typeface="Roboto Light" panose="02000000000000000000" pitchFamily="2" charset="0"/>
            </a:endParaRPr>
          </a:p>
        </p:txBody>
      </p:sp>
    </p:spTree>
    <p:custDataLst>
      <p:tags r:id="rId1"/>
    </p:custDataLst>
    <p:extLst>
      <p:ext uri="{BB962C8B-B14F-4D97-AF65-F5344CB8AC3E}">
        <p14:creationId xmlns:p14="http://schemas.microsoft.com/office/powerpoint/2010/main" val="166526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dirty="0"/>
              <a:t>Our support </a:t>
            </a:r>
            <a:endParaRPr lang="en-GB" dirty="0">
              <a:solidFill>
                <a:schemeClr val="bg1"/>
              </a:solidFill>
            </a:endParaRP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28</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28</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2023</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29</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latin typeface="Roboto" panose="02000000000000000000" pitchFamily="2" charset="0"/>
              </a:rPr>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68923"/>
            <a:ext cx="4208462"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career, higher education, and application specialists by attending </a:t>
            </a:r>
            <a:r>
              <a:rPr lang="en-GB" sz="1500" dirty="0">
                <a:latin typeface="Roboto Light" panose="02000000000000000000" pitchFamily="2" charset="0"/>
                <a:hlinkClick r:id="rId3"/>
              </a:rPr>
              <a:t>Hub lives</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your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05 May 2023</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3" name="Picture 2">
            <a:extLst>
              <a:ext uri="{FF2B5EF4-FFF2-40B4-BE49-F238E27FC236}">
                <a16:creationId xmlns:a16="http://schemas.microsoft.com/office/drawing/2014/main" id="{DC049D39-7CA5-C5A5-4556-4FB5B6D32DB0}"/>
              </a:ext>
            </a:extLst>
          </p:cNvPr>
          <p:cNvPicPr>
            <a:picLocks noChangeAspect="1"/>
          </p:cNvPicPr>
          <p:nvPr/>
        </p:nvPicPr>
        <p:blipFill>
          <a:blip r:embed="rId5"/>
          <a:stretch>
            <a:fillRect/>
          </a:stretch>
        </p:blipFill>
        <p:spPr>
          <a:xfrm>
            <a:off x="4769962" y="1470097"/>
            <a:ext cx="3951558" cy="2456584"/>
          </a:xfrm>
          <a:prstGeom prst="roundRect">
            <a:avLst/>
          </a:prstGeom>
        </p:spPr>
      </p:pic>
    </p:spTree>
    <p:extLst>
      <p:ext uri="{BB962C8B-B14F-4D97-AF65-F5344CB8AC3E}">
        <p14:creationId xmlns:p14="http://schemas.microsoft.com/office/powerpoint/2010/main" val="187112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05 May 2023</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a:t>
            </a:fld>
            <a:endParaRPr lang="en-US"/>
          </a:p>
        </p:txBody>
      </p:sp>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200" dirty="0">
                <a:latin typeface="Roboto" panose="02000000000000000000" pitchFamily="2" charset="0"/>
              </a:rPr>
              <a:t>Personalised tools to help </a:t>
            </a:r>
          </a:p>
        </p:txBody>
      </p:sp>
      <p:pic>
        <p:nvPicPr>
          <p:cNvPr id="3" name="Picture 2">
            <a:extLst>
              <a:ext uri="{FF2B5EF4-FFF2-40B4-BE49-F238E27FC236}">
                <a16:creationId xmlns:a16="http://schemas.microsoft.com/office/drawing/2014/main" id="{CDC435F3-1D24-B386-C19E-108107972B93}"/>
              </a:ext>
            </a:extLst>
          </p:cNvPr>
          <p:cNvPicPr>
            <a:picLocks noChangeAspect="1"/>
          </p:cNvPicPr>
          <p:nvPr/>
        </p:nvPicPr>
        <p:blipFill>
          <a:blip r:embed="rId2"/>
          <a:stretch>
            <a:fillRect/>
          </a:stretch>
        </p:blipFill>
        <p:spPr>
          <a:xfrm>
            <a:off x="5726594" y="2795348"/>
            <a:ext cx="2866544" cy="2059793"/>
          </a:xfrm>
          <a:prstGeom prst="rect">
            <a:avLst/>
          </a:prstGeom>
        </p:spPr>
      </p:pic>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638015" y="3275418"/>
            <a:ext cx="5230522" cy="121058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Your favourites </a:t>
            </a:r>
          </a:p>
          <a:p>
            <a:pPr marL="0" indent="0">
              <a:buNone/>
            </a:pPr>
            <a:r>
              <a:rPr lang="en-GB" sz="1700" dirty="0">
                <a:solidFill>
                  <a:schemeClr val="bg1"/>
                </a:solidFill>
                <a:latin typeface="Roboto Light" panose="02000000000000000000" pitchFamily="2" charset="0"/>
              </a:rPr>
              <a:t>Search for courses, use to decide your top 5 choices,  manage, keep those favourite information pages to hand. Manage and edit at any time.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3234519" y="1322073"/>
            <a:ext cx="5705691" cy="142603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Explore your future </a:t>
            </a:r>
          </a:p>
          <a:p>
            <a:pPr marL="0" indent="0">
              <a:buNone/>
            </a:pPr>
            <a:r>
              <a:rPr lang="en-GB" sz="1700" dirty="0">
                <a:solidFill>
                  <a:schemeClr val="bg1"/>
                </a:solidFill>
                <a:latin typeface="Roboto Light" panose="02000000000000000000" pitchFamily="2" charset="0"/>
              </a:rPr>
              <a:t>Discover what to do with subject, industry, and career guides; discover where to go with city, employer and accommodation information. Explore apprenticeships and course opportunities for you. Favourite as you go. </a:t>
            </a:r>
          </a:p>
        </p:txBody>
      </p:sp>
      <p:sp>
        <p:nvSpPr>
          <p:cNvPr id="10" name="Date Placeholder 3">
            <a:extLst>
              <a:ext uri="{FF2B5EF4-FFF2-40B4-BE49-F238E27FC236}">
                <a16:creationId xmlns:a16="http://schemas.microsoft.com/office/drawing/2014/main" id="{039157DF-014E-FB9D-AF00-BFD95558A518}"/>
              </a:ext>
            </a:extLst>
          </p:cNvPr>
          <p:cNvSpPr txBox="1">
            <a:spLocks/>
          </p:cNvSpPr>
          <p:nvPr/>
        </p:nvSpPr>
        <p:spPr>
          <a:xfrm>
            <a:off x="6218691" y="4864666"/>
            <a:ext cx="2342597" cy="23597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solidFill>
                  <a:schemeClr val="bg1"/>
                </a:solidFill>
              </a:rPr>
              <a:t>			</a:t>
            </a:r>
            <a:fld id="{E13ED7F5-D386-9F4E-93F6-FF04FAB3DF3D}" type="datetime4">
              <a:rPr lang="en-GB" sz="900" smtClean="0">
                <a:solidFill>
                  <a:schemeClr val="bg1"/>
                </a:solidFill>
              </a:rPr>
              <a:pPr/>
              <a:t>05 May 2023</a:t>
            </a:fld>
            <a:endParaRPr lang="en-US" sz="900" dirty="0">
              <a:solidFill>
                <a:schemeClr val="bg1"/>
              </a:solidFill>
            </a:endParaRP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   </a:t>
            </a:r>
            <a:fld id="{D7A593A7-184A-6D43-8A36-702213271FF9}" type="slidenum">
              <a:rPr lang="en-US" sz="900" smtClean="0">
                <a:solidFill>
                  <a:schemeClr val="bg1"/>
                </a:solidFill>
              </a:rPr>
              <a:pPr/>
              <a:t>4</a:t>
            </a:fld>
            <a:endParaRPr lang="en-US" sz="900">
              <a:solidFill>
                <a:schemeClr val="bg1"/>
              </a:solidFill>
            </a:endParaRPr>
          </a:p>
        </p:txBody>
      </p:sp>
      <p:sp>
        <p:nvSpPr>
          <p:cNvPr id="13" name="Footer Placeholder 5">
            <a:extLst>
              <a:ext uri="{FF2B5EF4-FFF2-40B4-BE49-F238E27FC236}">
                <a16:creationId xmlns:a16="http://schemas.microsoft.com/office/drawing/2014/main" id="{E57046C0-10EF-E27E-D417-3937A6F84329}"/>
              </a:ext>
            </a:extLst>
          </p:cNvPr>
          <p:cNvSpPr txBox="1">
            <a:spLocks/>
          </p:cNvSpPr>
          <p:nvPr/>
        </p:nvSpPr>
        <p:spPr>
          <a:xfrm>
            <a:off x="287337" y="4865145"/>
            <a:ext cx="4482625"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Security marking: </a:t>
            </a:r>
            <a:r>
              <a:rPr lang="en-US" sz="900" b="1">
                <a:solidFill>
                  <a:schemeClr val="bg1"/>
                </a:solidFill>
              </a:rPr>
              <a:t>PUBLIC</a:t>
            </a:r>
            <a:endParaRPr lang="en-US" sz="900" b="1" dirty="0">
              <a:solidFill>
                <a:schemeClr val="bg1"/>
              </a:solidFill>
            </a:endParaRPr>
          </a:p>
        </p:txBody>
      </p:sp>
      <p:pic>
        <p:nvPicPr>
          <p:cNvPr id="17" name="Picture 16">
            <a:extLst>
              <a:ext uri="{FF2B5EF4-FFF2-40B4-BE49-F238E27FC236}">
                <a16:creationId xmlns:a16="http://schemas.microsoft.com/office/drawing/2014/main" id="{8D8BB4A1-2B3D-2753-5AAC-EEF1250CD58E}"/>
              </a:ext>
            </a:extLst>
          </p:cNvPr>
          <p:cNvPicPr>
            <a:picLocks noChangeAspect="1"/>
          </p:cNvPicPr>
          <p:nvPr/>
        </p:nvPicPr>
        <p:blipFill rotWithShape="1">
          <a:blip r:embed="rId3"/>
          <a:srcRect l="2473" t="2179" r="1567" b="2507"/>
          <a:stretch/>
        </p:blipFill>
        <p:spPr>
          <a:xfrm>
            <a:off x="461733" y="1199462"/>
            <a:ext cx="2605760" cy="1878918"/>
          </a:xfrm>
          <a:prstGeom prst="roundRect">
            <a:avLst>
              <a:gd name="adj" fmla="val 4696"/>
            </a:avLst>
          </a:prstGeom>
        </p:spPr>
      </p:pic>
    </p:spTree>
    <p:extLst>
      <p:ext uri="{BB962C8B-B14F-4D97-AF65-F5344CB8AC3E}">
        <p14:creationId xmlns:p14="http://schemas.microsoft.com/office/powerpoint/2010/main" val="319489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sz="3200" dirty="0">
                <a:latin typeface="Roboto" panose="02000000000000000000" pitchFamily="2" charset="0"/>
              </a:rPr>
              <a:t>Personalised tools to help</a:t>
            </a:r>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10"/>
          </p:nvPr>
        </p:nvSpPr>
        <p:spPr/>
        <p:txBody>
          <a:bodyPr/>
          <a:lstStyle/>
          <a:p>
            <a:fld id="{E13ED7F5-D386-9F4E-93F6-FF04FAB3DF3D}" type="datetime4">
              <a:rPr lang="en-GB" smtClean="0"/>
              <a:t>05 May 2023</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dirty="0">
                <a:latin typeface="Roboto" panose="02000000000000000000" pitchFamily="2" charset="0"/>
              </a:rPr>
              <a:t>Our advice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0592" y="1425118"/>
            <a:ext cx="2136885" cy="3252172"/>
          </a:xfrm>
        </p:spPr>
        <p:txBody>
          <a:bodyPr/>
          <a:lstStyle/>
          <a:p>
            <a:pPr marL="0" indent="0">
              <a:buNone/>
            </a:pPr>
            <a:r>
              <a:rPr lang="en-GB" sz="1800" b="1" dirty="0">
                <a:latin typeface="Roboto Light" panose="02000000000000000000" pitchFamily="2" charset="0"/>
              </a:rPr>
              <a:t>UCAS 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Join our </a:t>
            </a:r>
            <a:r>
              <a:rPr lang="en-GB" sz="1800" dirty="0">
                <a:solidFill>
                  <a:srgbClr val="1E2834"/>
                </a:solidFill>
                <a:latin typeface="Roboto Light" panose="02000000000000000000" pitchFamily="2" charset="0"/>
                <a:hlinkClick r:id="rId2"/>
              </a:rPr>
              <a:t>live sessions </a:t>
            </a:r>
            <a:r>
              <a:rPr lang="en-GB" sz="1800" dirty="0">
                <a:solidFill>
                  <a:srgbClr val="1E2834"/>
                </a:solidFill>
                <a:latin typeface="Roboto Light" panose="02000000000000000000" pitchFamily="2" charset="0"/>
              </a:rPr>
              <a:t>hosted by expert panels.</a:t>
            </a:r>
          </a:p>
          <a:p>
            <a:pPr marL="0" indent="0">
              <a:buNone/>
            </a:pPr>
            <a:r>
              <a:rPr lang="en-GB" sz="1800" dirty="0">
                <a:solidFill>
                  <a:srgbClr val="1E2834"/>
                </a:solidFill>
                <a:latin typeface="Roboto Light" panose="02000000000000000000" pitchFamily="2" charset="0"/>
              </a:rPr>
              <a:t>Ask questions to help you 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425118"/>
            <a:ext cx="2342597" cy="2975173"/>
          </a:xfrm>
        </p:spPr>
        <p:txBody>
          <a:bodyPr/>
          <a:lstStyle/>
          <a:p>
            <a:pPr marL="0" indent="0">
              <a:buNone/>
            </a:pPr>
            <a:r>
              <a:rPr lang="en-GB" sz="1800" b="1" dirty="0">
                <a:latin typeface="Roboto Light" panose="02000000000000000000" pitchFamily="2" charset="0"/>
              </a:rPr>
              <a:t>UCAS Discovery </a:t>
            </a:r>
          </a:p>
          <a:p>
            <a:pPr marL="0" indent="0" algn="l" rtl="0" fontAlgn="base">
              <a:buNone/>
            </a:pPr>
            <a:r>
              <a:rPr lang="en-GB" sz="1800" dirty="0">
                <a:solidFill>
                  <a:srgbClr val="1E2834"/>
                </a:solidFill>
                <a:latin typeface="Roboto Light" panose="02000000000000000000" pitchFamily="2" charset="0"/>
              </a:rPr>
              <a:t>Events and open days  are presented based on your preferences.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‘The Big Q&amp;A Tour’,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05 May 2023</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pic>
        <p:nvPicPr>
          <p:cNvPr id="4" name="Picture 3">
            <a:extLst>
              <a:ext uri="{FF2B5EF4-FFF2-40B4-BE49-F238E27FC236}">
                <a16:creationId xmlns:a16="http://schemas.microsoft.com/office/drawing/2014/main" id="{26914F5B-EC98-EC3B-E733-21A35241B93C}"/>
              </a:ext>
            </a:extLst>
          </p:cNvPr>
          <p:cNvPicPr>
            <a:picLocks noChangeAspect="1"/>
          </p:cNvPicPr>
          <p:nvPr/>
        </p:nvPicPr>
        <p:blipFill>
          <a:blip r:embed="rId3"/>
          <a:stretch>
            <a:fillRect/>
          </a:stretch>
        </p:blipFill>
        <p:spPr>
          <a:xfrm>
            <a:off x="2358815" y="1537519"/>
            <a:ext cx="1989616" cy="2913367"/>
          </a:xfrm>
          <a:prstGeom prst="rect">
            <a:avLst/>
          </a:prstGeom>
        </p:spPr>
      </p:pic>
      <p:pic>
        <p:nvPicPr>
          <p:cNvPr id="3" name="Picture 2">
            <a:extLst>
              <a:ext uri="{FF2B5EF4-FFF2-40B4-BE49-F238E27FC236}">
                <a16:creationId xmlns:a16="http://schemas.microsoft.com/office/drawing/2014/main" id="{07DE00C4-4A34-826A-866C-6BA6EAF5C44C}"/>
              </a:ext>
            </a:extLst>
          </p:cNvPr>
          <p:cNvPicPr>
            <a:picLocks noChangeAspect="1"/>
          </p:cNvPicPr>
          <p:nvPr/>
        </p:nvPicPr>
        <p:blipFill>
          <a:blip r:embed="rId4"/>
          <a:stretch>
            <a:fillRect/>
          </a:stretch>
        </p:blipFill>
        <p:spPr>
          <a:xfrm>
            <a:off x="6914597" y="1425118"/>
            <a:ext cx="2087522" cy="3061699"/>
          </a:xfrm>
          <a:prstGeom prst="rect">
            <a:avLst/>
          </a:prstGeom>
        </p:spPr>
      </p:pic>
    </p:spTree>
    <p:extLst>
      <p:ext uri="{BB962C8B-B14F-4D97-AF65-F5344CB8AC3E}">
        <p14:creationId xmlns:p14="http://schemas.microsoft.com/office/powerpoint/2010/main" val="3275340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6338-F02F-5D71-6286-0A9896B8C097}"/>
              </a:ext>
            </a:extLst>
          </p:cNvPr>
          <p:cNvSpPr>
            <a:spLocks noGrp="1"/>
          </p:cNvSpPr>
          <p:nvPr>
            <p:ph type="title"/>
          </p:nvPr>
        </p:nvSpPr>
        <p:spPr>
          <a:xfrm>
            <a:off x="368103" y="130412"/>
            <a:ext cx="7610869" cy="1019027"/>
          </a:xfrm>
        </p:spPr>
        <p:txBody>
          <a:bodyPr/>
          <a:lstStyle/>
          <a:p>
            <a:r>
              <a:rPr lang="en-GB" dirty="0">
                <a:latin typeface="Roboto "/>
              </a:rPr>
              <a:t>UCAS Exploring Apprenticeships</a:t>
            </a:r>
          </a:p>
        </p:txBody>
      </p:sp>
      <p:sp>
        <p:nvSpPr>
          <p:cNvPr id="5" name="Date Placeholder 4">
            <a:extLst>
              <a:ext uri="{FF2B5EF4-FFF2-40B4-BE49-F238E27FC236}">
                <a16:creationId xmlns:a16="http://schemas.microsoft.com/office/drawing/2014/main" id="{A9FBD31A-5835-78A4-0E85-BDDEA4FDBF38}"/>
              </a:ext>
            </a:extLst>
          </p:cNvPr>
          <p:cNvSpPr>
            <a:spLocks noGrp="1"/>
          </p:cNvSpPr>
          <p:nvPr>
            <p:ph type="dt" sz="half" idx="10"/>
          </p:nvPr>
        </p:nvSpPr>
        <p:spPr/>
        <p:txBody>
          <a:bodyPr/>
          <a:lstStyle/>
          <a:p>
            <a:fld id="{E13ED7F5-D386-9F4E-93F6-FF04FAB3DF3D}" type="datetime4">
              <a:rPr lang="en-GB" smtClean="0"/>
              <a:t>05 May 2023</a:t>
            </a:fld>
            <a:endParaRPr lang="en-US"/>
          </a:p>
        </p:txBody>
      </p:sp>
      <p:sp>
        <p:nvSpPr>
          <p:cNvPr id="6" name="Slide Number Placeholder 5">
            <a:extLst>
              <a:ext uri="{FF2B5EF4-FFF2-40B4-BE49-F238E27FC236}">
                <a16:creationId xmlns:a16="http://schemas.microsoft.com/office/drawing/2014/main" id="{18CAFD5C-91E2-01DF-FA4D-A02967060561}"/>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7" name="Footer Placeholder 6">
            <a:extLst>
              <a:ext uri="{FF2B5EF4-FFF2-40B4-BE49-F238E27FC236}">
                <a16:creationId xmlns:a16="http://schemas.microsoft.com/office/drawing/2014/main" id="{395D4AEA-BE6F-A019-8080-B3839BD3859B}"/>
              </a:ext>
            </a:extLst>
          </p:cNvPr>
          <p:cNvSpPr>
            <a:spLocks noGrp="1"/>
          </p:cNvSpPr>
          <p:nvPr>
            <p:ph type="ftr" sz="quarter" idx="3"/>
          </p:nvPr>
        </p:nvSpPr>
        <p:spPr/>
        <p:txBody>
          <a:bodyPr/>
          <a:lstStyle/>
          <a:p>
            <a:r>
              <a:rPr lang="en-US" dirty="0"/>
              <a:t>Security marking: </a:t>
            </a:r>
            <a:r>
              <a:rPr lang="en-US" b="1" dirty="0"/>
              <a:t>PUBLIC</a:t>
            </a:r>
          </a:p>
        </p:txBody>
      </p:sp>
      <p:pic>
        <p:nvPicPr>
          <p:cNvPr id="11" name="Picture 10">
            <a:extLst>
              <a:ext uri="{FF2B5EF4-FFF2-40B4-BE49-F238E27FC236}">
                <a16:creationId xmlns:a16="http://schemas.microsoft.com/office/drawing/2014/main" id="{A42DE691-BF3B-AF54-44FD-4DC832E24966}"/>
              </a:ext>
            </a:extLst>
          </p:cNvPr>
          <p:cNvPicPr>
            <a:picLocks noChangeAspect="1"/>
          </p:cNvPicPr>
          <p:nvPr/>
        </p:nvPicPr>
        <p:blipFill>
          <a:blip r:embed="rId2"/>
          <a:stretch>
            <a:fillRect/>
          </a:stretch>
        </p:blipFill>
        <p:spPr>
          <a:xfrm>
            <a:off x="4572000" y="1205092"/>
            <a:ext cx="4251626" cy="3068142"/>
          </a:xfrm>
          <a:prstGeom prst="rect">
            <a:avLst/>
          </a:prstGeom>
        </p:spPr>
      </p:pic>
      <p:grpSp>
        <p:nvGrpSpPr>
          <p:cNvPr id="3" name="Group 2">
            <a:extLst>
              <a:ext uri="{FF2B5EF4-FFF2-40B4-BE49-F238E27FC236}">
                <a16:creationId xmlns:a16="http://schemas.microsoft.com/office/drawing/2014/main" id="{A63DA53A-0765-F37C-DDAF-962A3547B15A}"/>
              </a:ext>
            </a:extLst>
          </p:cNvPr>
          <p:cNvGrpSpPr>
            <a:grpSpLocks/>
          </p:cNvGrpSpPr>
          <p:nvPr/>
        </p:nvGrpSpPr>
        <p:grpSpPr>
          <a:xfrm>
            <a:off x="2528649" y="1337676"/>
            <a:ext cx="2164358" cy="3068142"/>
            <a:chOff x="2266273" y="1364592"/>
            <a:chExt cx="2305727" cy="3173306"/>
          </a:xfrm>
        </p:grpSpPr>
        <p:pic>
          <p:nvPicPr>
            <p:cNvPr id="9" name="Picture 8">
              <a:extLst>
                <a:ext uri="{FF2B5EF4-FFF2-40B4-BE49-F238E27FC236}">
                  <a16:creationId xmlns:a16="http://schemas.microsoft.com/office/drawing/2014/main" id="{8B8F0869-8AB7-F943-F062-BA3D5174E035}"/>
                </a:ext>
              </a:extLst>
            </p:cNvPr>
            <p:cNvPicPr>
              <a:picLocks noChangeAspect="1"/>
            </p:cNvPicPr>
            <p:nvPr/>
          </p:nvPicPr>
          <p:blipFill>
            <a:blip r:embed="rId3"/>
            <a:stretch>
              <a:fillRect/>
            </a:stretch>
          </p:blipFill>
          <p:spPr>
            <a:xfrm>
              <a:off x="2266273" y="1364592"/>
              <a:ext cx="2305727" cy="3173306"/>
            </a:xfrm>
            <a:prstGeom prst="rect">
              <a:avLst/>
            </a:prstGeom>
          </p:spPr>
        </p:pic>
        <p:sp>
          <p:nvSpPr>
            <p:cNvPr id="15" name="Oval 14">
              <a:extLst>
                <a:ext uri="{FF2B5EF4-FFF2-40B4-BE49-F238E27FC236}">
                  <a16:creationId xmlns:a16="http://schemas.microsoft.com/office/drawing/2014/main" id="{F52CE2EF-03CC-66F2-16B1-0A5416CB19A5}"/>
                </a:ext>
              </a:extLst>
            </p:cNvPr>
            <p:cNvSpPr>
              <a:spLocks/>
            </p:cNvSpPr>
            <p:nvPr/>
          </p:nvSpPr>
          <p:spPr>
            <a:xfrm>
              <a:off x="3040626" y="4120834"/>
              <a:ext cx="715925" cy="3048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ontent Placeholder 9">
            <a:extLst>
              <a:ext uri="{FF2B5EF4-FFF2-40B4-BE49-F238E27FC236}">
                <a16:creationId xmlns:a16="http://schemas.microsoft.com/office/drawing/2014/main" id="{4347609F-7AEC-27A1-496A-9D139B96A445}"/>
              </a:ext>
            </a:extLst>
          </p:cNvPr>
          <p:cNvSpPr txBox="1">
            <a:spLocks/>
          </p:cNvSpPr>
          <p:nvPr/>
        </p:nvSpPr>
        <p:spPr>
          <a:xfrm>
            <a:off x="320374" y="1703849"/>
            <a:ext cx="2164358" cy="2318583"/>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1E2834"/>
                </a:solidFill>
                <a:latin typeface="Roboto Light" panose="02000000000000000000" pitchFamily="2" charset="0"/>
              </a:rPr>
              <a:t>From UCAS Hub you can easily explore apprenticeships; learn more information and see a live selection of apprenticeship vacancies. </a:t>
            </a:r>
          </a:p>
          <a:p>
            <a:pPr marL="0" indent="0">
              <a:buFont typeface="Wingdings" pitchFamily="2" charset="2"/>
              <a:buNone/>
            </a:pPr>
            <a:r>
              <a:rPr lang="en-GB" sz="1600" dirty="0">
                <a:solidFill>
                  <a:srgbClr val="1E2834"/>
                </a:solidFill>
                <a:latin typeface="Roboto Light" panose="02000000000000000000" pitchFamily="2" charset="0"/>
              </a:rPr>
              <a:t>Set alerts to stay up to date. </a:t>
            </a:r>
          </a:p>
        </p:txBody>
      </p:sp>
    </p:spTree>
    <p:extLst>
      <p:ext uri="{BB962C8B-B14F-4D97-AF65-F5344CB8AC3E}">
        <p14:creationId xmlns:p14="http://schemas.microsoft.com/office/powerpoint/2010/main" val="102041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10"/>
          </p:nvPr>
        </p:nvSpPr>
        <p:spPr/>
        <p:txBody>
          <a:bodyPr/>
          <a:lstStyle/>
          <a:p>
            <a:fld id="{E13ED7F5-D386-9F4E-93F6-FF04FAB3DF3D}" type="datetime4">
              <a:rPr lang="en-GB" smtClean="0"/>
              <a:t>05 May 2023</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p:nvPr>
        </p:nvSpPr>
        <p:spPr>
          <a:xfrm>
            <a:off x="287337" y="210349"/>
            <a:ext cx="7610475" cy="1019175"/>
          </a:xfrm>
        </p:spPr>
        <p:txBody>
          <a:bodyPr/>
          <a:lstStyle/>
          <a:p>
            <a:r>
              <a:rPr lang="en-GB" dirty="0">
                <a:latin typeface="Roboto" panose="02000000000000000000" pitchFamily="2" charset="0"/>
              </a:rPr>
              <a:t>What else do you need?</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7135141" y="1635125"/>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769962"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110739"/>
            <a:ext cx="8569326" cy="3662541"/>
          </a:xfrm>
        </p:spPr>
        <p:txBody>
          <a:bodyPr/>
          <a:lstStyle/>
          <a:p>
            <a:pPr lvl="0">
              <a:lnSpc>
                <a:spcPct val="100000"/>
              </a:lnSpc>
              <a:spcBef>
                <a:spcPts val="300"/>
              </a:spcBef>
              <a:spcAft>
                <a:spcPts val="300"/>
              </a:spcAft>
              <a:buClr>
                <a:srgbClr val="FB705B"/>
              </a:buClr>
              <a:buFont typeface="Arial" panose="020B0604020202020204" pitchFamily="34" charset="0"/>
              <a:buChar char="•"/>
            </a:pPr>
            <a:r>
              <a:rPr lang="en-GB" sz="1600" b="1" dirty="0">
                <a:latin typeface="Roboto Light" panose="02000000000000000000" pitchFamily="2" charset="0"/>
              </a:rPr>
              <a:t>Style</a:t>
            </a:r>
            <a:r>
              <a:rPr lang="en-GB" sz="1600" dirty="0">
                <a:latin typeface="Roboto Light" panose="02000000000000000000" pitchFamily="2" charset="0"/>
              </a:rPr>
              <a:t> – from traditional, with a </a:t>
            </a:r>
            <a:r>
              <a:rPr lang="en-US" sz="1600" dirty="0">
                <a:latin typeface="Roboto Light" panose="02000000000000000000" pitchFamily="2" charset="0"/>
              </a:rPr>
              <a:t>focus on subject-based courses and research, to modern universities/colleges, with a greater focus on vocational courses.</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Location</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Size</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larger universities can have more than 20,000 students, whereas some of the smallest have only a few thousand.</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Culture and facilities </a:t>
            </a:r>
            <a:r>
              <a:rPr lang="en-GB" sz="1600" dirty="0">
                <a:latin typeface="Roboto Light" panose="02000000000000000000" pitchFamily="2" charset="0"/>
              </a:rPr>
              <a:t>– </a:t>
            </a:r>
            <a:r>
              <a:rPr lang="en-US" sz="1600" dirty="0">
                <a:latin typeface="Roboto Light" panose="02000000000000000000" pitchFamily="2" charset="0"/>
              </a:rPr>
              <a:t>influenced by a range of factors, including the diversity of students who attend.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What graduates do </a:t>
            </a:r>
            <a:r>
              <a:rPr lang="en-GB" sz="1600" dirty="0">
                <a:latin typeface="Roboto Light" panose="02000000000000000000" pitchFamily="2" charset="0"/>
              </a:rPr>
              <a:t>– </a:t>
            </a:r>
            <a:r>
              <a:rPr lang="en-US" sz="1600" dirty="0">
                <a:latin typeface="Roboto Light" panose="02000000000000000000" pitchFamily="2" charset="0"/>
              </a:rPr>
              <a:t>all universities collect destination statistics; it can be useful to find out what jobs or further study students go on to.</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Tuition fees </a:t>
            </a:r>
            <a:r>
              <a:rPr lang="en-GB" sz="1600" dirty="0">
                <a:latin typeface="Roboto Light" panose="02000000000000000000" pitchFamily="2" charset="0"/>
              </a:rPr>
              <a:t>– can </a:t>
            </a:r>
            <a:r>
              <a:rPr lang="en-US" sz="1600" dirty="0">
                <a:latin typeface="Roboto Light" panose="02000000000000000000" pitchFamily="2" charset="0"/>
              </a:rPr>
              <a:t>vary between universities and colleges; check if there are scholarships or bursaries available.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Living costs </a:t>
            </a:r>
            <a:r>
              <a:rPr lang="en-GB" sz="1600" dirty="0">
                <a:latin typeface="Roboto Light" panose="02000000000000000000" pitchFamily="2" charset="0"/>
              </a:rPr>
              <a:t>– </a:t>
            </a:r>
            <a:r>
              <a:rPr lang="en-US" sz="1600" dirty="0">
                <a:latin typeface="Roboto Light" panose="02000000000000000000" pitchFamily="2"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301386" y="0"/>
            <a:ext cx="7610869" cy="1019027"/>
          </a:xfrm>
        </p:spPr>
        <p:txBody>
          <a:bodyPr/>
          <a:lstStyle/>
          <a:p>
            <a:r>
              <a:rPr lang="en-GB" dirty="0">
                <a:latin typeface="Roboto "/>
              </a:rPr>
              <a:t>Choosing the right place for you</a:t>
            </a:r>
          </a:p>
        </p:txBody>
      </p:sp>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05 May 2023</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820402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55603442-09ec-4cf3-b21f-b1c3f828b53a"/>
    <ds:schemaRef ds:uri="733dae14-92ee-43b7-ae23-1dcf711a5137"/>
    <ds:schemaRef ds:uri="7ea19176-5d6b-402f-9bd8-e7e810a315d5"/>
    <ds:schemaRef ds:uri="fa48a185-2363-4a1f-b2bd-1f749f7367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0BD064-69BA-438B-BEF0-47A9226D17CD}">
  <ds:schemaRefs>
    <ds:schemaRef ds:uri="55603442-09ec-4cf3-b21f-b1c3f828b53a"/>
    <ds:schemaRef ds:uri="733dae14-92ee-43b7-ae23-1dcf711a5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381</TotalTime>
  <Words>1846</Words>
  <Application>Microsoft Office PowerPoint</Application>
  <PresentationFormat>On-screen Show (16:9)</PresentationFormat>
  <Paragraphs>284</Paragraphs>
  <Slides>29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Roboto</vt:lpstr>
      <vt:lpstr>Roboto </vt:lpstr>
      <vt:lpstr>Roboto Light</vt:lpstr>
      <vt:lpstr>Roboto Light </vt:lpstr>
      <vt:lpstr>Roboto Thin</vt:lpstr>
      <vt:lpstr>Wingdings</vt:lpstr>
      <vt:lpstr>ucas2020</vt:lpstr>
      <vt:lpstr>Applying through  UCAS</vt:lpstr>
      <vt:lpstr>PowerPoint Presentation</vt:lpstr>
      <vt:lpstr>Starting your research </vt:lpstr>
      <vt:lpstr>Personalised tools to help </vt:lpstr>
      <vt:lpstr>Personalised tools to help</vt:lpstr>
      <vt:lpstr>Our advice and events </vt:lpstr>
      <vt:lpstr>UCAS Exploring Apprenticeships</vt:lpstr>
      <vt:lpstr>What else do you need?</vt:lpstr>
      <vt:lpstr>Choosing the right place for you</vt:lpstr>
      <vt:lpstr>Choosing the right course for you</vt:lpstr>
      <vt:lpstr>University/college How to apply </vt:lpstr>
      <vt:lpstr>When to apply for 2024 entry</vt:lpstr>
      <vt:lpstr>Key facts</vt:lpstr>
      <vt:lpstr>Linking to a school</vt:lpstr>
      <vt:lpstr>Application</vt:lpstr>
      <vt:lpstr>Application </vt:lpstr>
      <vt:lpstr>The personal statement </vt:lpstr>
      <vt:lpstr>Start early</vt:lpstr>
      <vt:lpstr>Consider…</vt:lpstr>
      <vt:lpstr>PowerPoint Presentation</vt:lpstr>
      <vt:lpstr>Decisions</vt:lpstr>
      <vt:lpstr>Tracking your application</vt:lpstr>
      <vt:lpstr>Replies to offers</vt:lpstr>
      <vt:lpstr>Other options </vt:lpstr>
      <vt:lpstr>Apprenticeships What you need to know  </vt:lpstr>
      <vt:lpstr>When can I apply?</vt:lpstr>
      <vt:lpstr>PowerPoint Presentation</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Trudi Woodhouse</cp:lastModifiedBy>
  <cp:revision>3</cp:revision>
  <dcterms:created xsi:type="dcterms:W3CDTF">2020-07-08T13:08:58Z</dcterms:created>
  <dcterms:modified xsi:type="dcterms:W3CDTF">2023-05-05T07:03:49Z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