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7"/>
  </p:notesMasterIdLst>
  <p:sldIdLst>
    <p:sldId id="357" r:id="rId5"/>
    <p:sldId id="373" r:id="rId6"/>
    <p:sldId id="377" r:id="rId7"/>
    <p:sldId id="414" r:id="rId8"/>
    <p:sldId id="416" r:id="rId9"/>
    <p:sldId id="376" r:id="rId10"/>
    <p:sldId id="374" r:id="rId11"/>
    <p:sldId id="375" r:id="rId12"/>
    <p:sldId id="379" r:id="rId13"/>
    <p:sldId id="403" r:id="rId14"/>
    <p:sldId id="391" r:id="rId15"/>
    <p:sldId id="404" r:id="rId16"/>
    <p:sldId id="441" r:id="rId17"/>
    <p:sldId id="405" r:id="rId18"/>
    <p:sldId id="406" r:id="rId19"/>
    <p:sldId id="407" r:id="rId20"/>
    <p:sldId id="387" r:id="rId21"/>
    <p:sldId id="408" r:id="rId22"/>
    <p:sldId id="409" r:id="rId23"/>
    <p:sldId id="410" r:id="rId24"/>
    <p:sldId id="411" r:id="rId25"/>
    <p:sldId id="412"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77476-A16A-4BD2-8528-48727B92CA0A}" v="49" dt="2022-04-19T08:21:40.270"/>
    <p1510:client id="{B50B63A6-6E19-993A-CA45-98D4DF2DCD10}" v="34" dt="2022-04-19T08:24:51.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878" y="48"/>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a:t>3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a:t>UCAS Undergraduate application opens for 2023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a:t>6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a:t>First day UCAS can receive a completed application to process.</a:t>
          </a:r>
          <a:endParaRPr lang="en-US"/>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25 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a:t>23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3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Undergraduate application opens for 2023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6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a:t>First day UCAS can receive a completed application to process.</a:t>
          </a:r>
          <a:endParaRPr lang="en-US" sz="1100" kern="120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25 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23 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30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22 September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22 September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22 September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22 September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6.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0.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8.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slideLayout" Target="../slideLayouts/slideLayout14.xml"/><Relationship Id="rId16" Type="http://schemas.openxmlformats.org/officeDocument/2006/relationships/image" Target="../media/image40.svg"/><Relationship Id="rId1" Type="http://schemas.openxmlformats.org/officeDocument/2006/relationships/tags" Target="../tags/tag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80.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9.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6.xml"/><Relationship Id="rId1" Type="http://schemas.openxmlformats.org/officeDocument/2006/relationships/tags" Target="../tags/tag8.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5.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6.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9.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slideLayout" Target="../slideLayouts/slideLayout75.xml"/><Relationship Id="rId1" Type="http://schemas.openxmlformats.org/officeDocument/2006/relationships/tags" Target="../tags/tag12.xml"/><Relationship Id="rId6" Type="http://schemas.openxmlformats.org/officeDocument/2006/relationships/image" Target="../media/image50.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hyperlink" Target="https://www.ucas.com/careers/careers-qui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explore/search/events" TargetMode="External"/><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ccommodation.ucas.com/" TargetMode="Externa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a:t>Applying through </a:t>
            </a:r>
            <a:br>
              <a:rPr lang="en-US"/>
            </a:br>
            <a:r>
              <a:rPr lang="en-US"/>
              <a:t>UCAS</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a:t>Last updated April 2022</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37" y="181498"/>
            <a:ext cx="3832176" cy="987425"/>
          </a:xfrm>
        </p:spPr>
        <p:txBody>
          <a:bodyPr/>
          <a:lstStyle/>
          <a:p>
            <a:r>
              <a:rPr lang="en-GB" sz="3600"/>
              <a:t>Key facts</a:t>
            </a:r>
            <a:endParaRPr lang="en-GB"/>
          </a:p>
        </p:txBody>
      </p:sp>
      <p:sp>
        <p:nvSpPr>
          <p:cNvPr id="3" name="Picture Placeholder 2">
            <a:extLst>
              <a:ext uri="{FF2B5EF4-FFF2-40B4-BE49-F238E27FC236}">
                <a16:creationId xmlns:a16="http://schemas.microsoft.com/office/drawing/2014/main" id="{FCD01CAF-BFF9-44DC-85C7-4FECD392C066}"/>
              </a:ext>
            </a:extLst>
          </p:cNvPr>
          <p:cNvSpPr>
            <a:spLocks noGrp="1"/>
          </p:cNvSpPr>
          <p:nvPr>
            <p:ph type="pic" idx="1"/>
          </p:nvPr>
        </p:nvSpPr>
        <p:spPr/>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2"/>
          </p:nvPr>
        </p:nvSpPr>
        <p:spPr>
          <a:xfrm>
            <a:off x="287337" y="1321866"/>
            <a:ext cx="4158539" cy="2858691"/>
          </a:xfrm>
        </p:spPr>
        <p:txBody>
          <a:bodyPr>
            <a:noAutofit/>
          </a:bodyPr>
          <a:lstStyle/>
          <a:p>
            <a:pPr marL="342900" indent="-342900">
              <a:lnSpc>
                <a:spcPct val="120000"/>
              </a:lnSpc>
              <a:buClr>
                <a:srgbClr val="34C0C7"/>
              </a:buClr>
              <a:buFont typeface="Wingdings" panose="05000000000000000000" pitchFamily="2" charset="2"/>
              <a:buChar char="§"/>
            </a:pPr>
            <a:r>
              <a:rPr lang="en-GB" sz="1400"/>
              <a:t>To start an application you need a </a:t>
            </a:r>
            <a:r>
              <a:rPr lang="en-GB" sz="1400" b="1">
                <a:solidFill>
                  <a:srgbClr val="FF6451"/>
                </a:solidFill>
              </a:rPr>
              <a:t>UCAS Hub account</a:t>
            </a:r>
            <a:r>
              <a:rPr lang="en-GB" sz="1400"/>
              <a:t>. </a:t>
            </a:r>
          </a:p>
          <a:p>
            <a:pPr marL="342900" indent="-342900">
              <a:lnSpc>
                <a:spcPct val="120000"/>
              </a:lnSpc>
              <a:buClr>
                <a:srgbClr val="34C0C7"/>
              </a:buClr>
              <a:buFont typeface="Wingdings" panose="05000000000000000000" pitchFamily="2" charset="2"/>
              <a:buChar char="§"/>
            </a:pPr>
            <a:r>
              <a:rPr lang="en-GB" sz="1400"/>
              <a:t>Register for a UCAS Hub account at any time.</a:t>
            </a:r>
          </a:p>
          <a:p>
            <a:pPr marL="342900" indent="-342900">
              <a:lnSpc>
                <a:spcPct val="100000"/>
              </a:lnSpc>
              <a:spcBef>
                <a:spcPts val="600"/>
              </a:spcBef>
              <a:buClr>
                <a:srgbClr val="34C0C7"/>
              </a:buClr>
              <a:buFont typeface="Wingdings" panose="05000000000000000000" pitchFamily="2" charset="2"/>
              <a:buChar char="§"/>
            </a:pPr>
            <a:r>
              <a:rPr lang="en-GB" sz="1400"/>
              <a:t>From </a:t>
            </a:r>
            <a:r>
              <a:rPr lang="en-GB" sz="1400" b="1">
                <a:solidFill>
                  <a:srgbClr val="FF6451"/>
                </a:solidFill>
              </a:rPr>
              <a:t>3 May 2022 </a:t>
            </a:r>
            <a:r>
              <a:rPr lang="en-GB" sz="1400"/>
              <a:t>you’ll be able to ‘</a:t>
            </a:r>
            <a:r>
              <a:rPr lang="en-GB" sz="1400" b="1"/>
              <a:t>Start</a:t>
            </a:r>
            <a:r>
              <a:rPr lang="en-GB" sz="1400"/>
              <a:t>’ your application in your UCAS Hub.</a:t>
            </a:r>
          </a:p>
          <a:p>
            <a:pPr marL="342900" indent="-342900">
              <a:lnSpc>
                <a:spcPct val="100000"/>
              </a:lnSpc>
              <a:spcBef>
                <a:spcPts val="600"/>
              </a:spcBef>
              <a:buClr>
                <a:srgbClr val="34C0C7"/>
              </a:buClr>
              <a:buFont typeface="Wingdings" panose="05000000000000000000" pitchFamily="2" charset="2"/>
              <a:buChar char="§"/>
            </a:pPr>
            <a:r>
              <a:rPr lang="en-GB" sz="1400"/>
              <a:t>You have up to </a:t>
            </a:r>
            <a:r>
              <a:rPr lang="en-GB" sz="1400" b="1">
                <a:solidFill>
                  <a:srgbClr val="FF6451"/>
                </a:solidFill>
              </a:rPr>
              <a:t>five</a:t>
            </a:r>
            <a:r>
              <a:rPr lang="en-GB" sz="1400">
                <a:solidFill>
                  <a:srgbClr val="FF6451"/>
                </a:solidFill>
              </a:rPr>
              <a:t> </a:t>
            </a:r>
            <a:r>
              <a:rPr lang="en-GB" sz="1400" b="1">
                <a:solidFill>
                  <a:srgbClr val="FF6451"/>
                </a:solidFill>
              </a:rPr>
              <a:t>choices</a:t>
            </a:r>
            <a:r>
              <a:rPr lang="en-GB" sz="1400"/>
              <a:t>, unless applying to study medicine, veterinary, medicine/science, dentistry – then it’s </a:t>
            </a:r>
            <a:r>
              <a:rPr lang="en-GB" sz="1400" b="1">
                <a:solidFill>
                  <a:srgbClr val="FF6451"/>
                </a:solidFill>
              </a:rPr>
              <a:t>four choices.</a:t>
            </a:r>
          </a:p>
          <a:p>
            <a:pPr marL="342900" indent="-342900">
              <a:lnSpc>
                <a:spcPct val="100000"/>
              </a:lnSpc>
              <a:spcBef>
                <a:spcPts val="600"/>
              </a:spcBef>
              <a:buClr>
                <a:srgbClr val="34C0C7"/>
              </a:buClr>
              <a:buFont typeface="Wingdings" panose="05000000000000000000" pitchFamily="2" charset="2"/>
              <a:buChar char="§"/>
            </a:pPr>
            <a:r>
              <a:rPr lang="en-GB" sz="1400"/>
              <a:t>Y</a:t>
            </a:r>
            <a:r>
              <a:rPr lang="en-GB" sz="1400">
                <a:solidFill>
                  <a:schemeClr val="tx1"/>
                </a:solidFill>
              </a:rPr>
              <a:t>ou</a:t>
            </a:r>
            <a:r>
              <a:rPr lang="en-GB" sz="1400">
                <a:solidFill>
                  <a:srgbClr val="FF6451"/>
                </a:solidFill>
              </a:rPr>
              <a:t> </a:t>
            </a:r>
            <a:r>
              <a:rPr lang="en-GB" sz="1400" b="1">
                <a:solidFill>
                  <a:srgbClr val="FF6451"/>
                </a:solidFill>
                <a:cs typeface="Calibri Light" panose="020F0302020204030204" pitchFamily="34" charset="0"/>
              </a:rPr>
              <a:t>can’t</a:t>
            </a:r>
            <a:r>
              <a:rPr lang="en-GB" sz="1400">
                <a:solidFill>
                  <a:srgbClr val="FF6451"/>
                </a:solidFill>
                <a:cs typeface="Calibri Light" panose="020F0302020204030204" pitchFamily="34" charset="0"/>
              </a:rPr>
              <a:t> apply to </a:t>
            </a:r>
            <a:r>
              <a:rPr lang="en-GB" sz="1400" b="1">
                <a:solidFill>
                  <a:srgbClr val="FF6451"/>
                </a:solidFill>
                <a:cs typeface="Calibri" panose="020F0502020204030204" pitchFamily="34" charset="0"/>
              </a:rPr>
              <a:t>BOTH</a:t>
            </a:r>
            <a:r>
              <a:rPr lang="en-GB" sz="1400">
                <a:solidFill>
                  <a:srgbClr val="FF6451"/>
                </a:solidFill>
              </a:rPr>
              <a:t> </a:t>
            </a:r>
            <a:r>
              <a:rPr lang="en-GB" sz="1400"/>
              <a:t>Oxford and Cambridge.</a:t>
            </a:r>
          </a:p>
          <a:p>
            <a:pPr marL="342900" indent="-342900">
              <a:lnSpc>
                <a:spcPct val="100000"/>
              </a:lnSpc>
              <a:spcBef>
                <a:spcPts val="600"/>
              </a:spcBef>
              <a:buClr>
                <a:srgbClr val="34C0C7"/>
              </a:buClr>
              <a:buFont typeface="Wingdings" panose="05000000000000000000" pitchFamily="2" charset="2"/>
              <a:buChar char="§"/>
            </a:pPr>
            <a:r>
              <a:rPr lang="en-GB" sz="1400"/>
              <a:t>Applying </a:t>
            </a:r>
            <a:r>
              <a:rPr lang="en-GB" sz="1400" b="1">
                <a:solidFill>
                  <a:srgbClr val="FF6451"/>
                </a:solidFill>
              </a:rPr>
              <a:t>costs</a:t>
            </a:r>
            <a:r>
              <a:rPr lang="en-GB" sz="1400"/>
              <a:t> £22.50 for 1 choice, or £27 for multiple choices. </a:t>
            </a:r>
          </a:p>
          <a:p>
            <a:pPr marL="342900" indent="-342900">
              <a:lnSpc>
                <a:spcPct val="100000"/>
              </a:lnSpc>
              <a:spcBef>
                <a:spcPts val="600"/>
              </a:spcBef>
              <a:buClr>
                <a:srgbClr val="34C0C7"/>
              </a:buClr>
              <a:buFont typeface="Wingdings" panose="05000000000000000000" pitchFamily="2" charset="2"/>
              <a:buChar char="§"/>
            </a:pPr>
            <a:r>
              <a:rPr lang="en-GB" sz="1400"/>
              <a:t>Apply by the </a:t>
            </a:r>
            <a:r>
              <a:rPr lang="en-GB" sz="1400" b="1">
                <a:solidFill>
                  <a:srgbClr val="FF6451"/>
                </a:solidFill>
              </a:rPr>
              <a:t>equal consideration date. </a:t>
            </a:r>
          </a:p>
          <a:p>
            <a:pPr marL="342900" indent="-342900">
              <a:lnSpc>
                <a:spcPct val="120000"/>
              </a:lnSpc>
              <a:buClr>
                <a:srgbClr val="34C0C7"/>
              </a:buClr>
              <a:buFont typeface="Wingdings" panose="05000000000000000000" pitchFamily="2" charset="2"/>
              <a:buChar char="§"/>
            </a:pPr>
            <a:r>
              <a:rPr lang="en-GB" sz="1400"/>
              <a:t>Universities and colleges </a:t>
            </a:r>
            <a:r>
              <a:rPr lang="en-GB" sz="1400" b="1">
                <a:solidFill>
                  <a:srgbClr val="FF6451"/>
                </a:solidFill>
              </a:rPr>
              <a:t>can’t see </a:t>
            </a:r>
            <a:r>
              <a:rPr lang="en-GB" sz="1400"/>
              <a:t>your other choices when you apply.</a:t>
            </a:r>
          </a:p>
          <a:p>
            <a:pPr>
              <a:lnSpc>
                <a:spcPct val="120000"/>
              </a:lnSpc>
              <a:buFont typeface="Arial" panose="020B0604020202020204" pitchFamily="34" charset="0"/>
              <a:buChar char="•"/>
            </a:pPr>
            <a:endParaRPr lang="en-GB" sz="1400"/>
          </a:p>
          <a:p>
            <a:pPr marL="0" indent="0">
              <a:lnSpc>
                <a:spcPct val="120000"/>
              </a:lnSpc>
              <a:buNone/>
            </a:pPr>
            <a:endParaRPr lang="en-GB" sz="1400" b="1"/>
          </a:p>
          <a:p>
            <a:endParaRPr lang="en-GB" sz="1400"/>
          </a:p>
        </p:txBody>
      </p:sp>
      <p:pic>
        <p:nvPicPr>
          <p:cNvPr id="6" name="Picture 4">
            <a:extLst>
              <a:ext uri="{FF2B5EF4-FFF2-40B4-BE49-F238E27FC236}">
                <a16:creationId xmlns:a16="http://schemas.microsoft.com/office/drawing/2014/main" id="{0D1107EC-8D93-45F1-99D6-A7A1EB7B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397" y="1132207"/>
            <a:ext cx="2408602" cy="3238010"/>
          </a:xfrm>
          <a:prstGeom prst="roundRect">
            <a:avLst>
              <a:gd name="adj" fmla="val 10449"/>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6851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lstStyle/>
          <a:p>
            <a:r>
              <a:rPr lang="en-GB"/>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3832177" cy="3137807"/>
          </a:xfrm>
        </p:spPr>
        <p:txBody>
          <a:bodyPr>
            <a:normAutofit/>
          </a:bodyPr>
          <a:lstStyle/>
          <a:p>
            <a:pPr marL="285750" indent="-285750">
              <a:lnSpc>
                <a:spcPct val="100000"/>
              </a:lnSpc>
              <a:buFont typeface="Arial" panose="020B0604020202020204" pitchFamily="34" charset="0"/>
              <a:buChar char="•"/>
            </a:pPr>
            <a:r>
              <a:rPr lang="en-GB" sz="1400" b="0" i="0">
                <a:solidFill>
                  <a:srgbClr val="333333"/>
                </a:solidFill>
                <a:effectLst/>
                <a:latin typeface="+mj-lt"/>
              </a:rPr>
              <a:t>If you’re applying with the help of a school, college or centre you should enter their ‘</a:t>
            </a:r>
            <a:r>
              <a:rPr lang="en-GB" sz="1400" b="1" i="0">
                <a:solidFill>
                  <a:schemeClr val="accent1"/>
                </a:solidFill>
                <a:effectLst/>
                <a:latin typeface="+mj-lt"/>
              </a:rPr>
              <a:t>buzzword</a:t>
            </a:r>
            <a:r>
              <a:rPr lang="en-GB" sz="1400" b="0" i="0">
                <a:solidFill>
                  <a:srgbClr val="333333"/>
                </a:solidFill>
                <a:effectLst/>
                <a:latin typeface="+mj-lt"/>
              </a:rPr>
              <a:t>’ to link your application to them.</a:t>
            </a:r>
            <a:endParaRPr lang="en-GB" sz="1400" b="0" i="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a:solidFill>
                  <a:srgbClr val="333333"/>
                </a:solidFill>
                <a:latin typeface="+mj-lt"/>
              </a:rPr>
              <a:t>The buzzword is a unique code set by your school, college or centre. </a:t>
            </a:r>
          </a:p>
          <a:p>
            <a:pPr marL="285750" indent="-285750">
              <a:lnSpc>
                <a:spcPct val="100000"/>
              </a:lnSpc>
              <a:buFont typeface="Arial" panose="020B0604020202020204" pitchFamily="34" charset="0"/>
              <a:buChar char="•"/>
            </a:pPr>
            <a:r>
              <a:rPr lang="en-GB" sz="1400">
                <a:solidFill>
                  <a:srgbClr val="333333"/>
                </a:solidFill>
                <a:latin typeface="+mj-lt"/>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400">
                <a:solidFill>
                  <a:srgbClr val="333333"/>
                </a:solidFill>
                <a:latin typeface="+mj-lt"/>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383932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a:solidFill>
                  <a:srgbClr val="1E2834"/>
                </a:solidFill>
              </a:rPr>
              <a:t>Application</a:t>
            </a:r>
            <a:endParaRPr lang="en-GB">
              <a:solidFill>
                <a:srgbClr val="1E2834"/>
              </a:solidFill>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Personal details</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Contact and residency details</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Nationality details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Supporting information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English language skills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Finance and funding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Diversity and inclusion*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ea typeface="MS PGothic"/>
                <a:cs typeface="Calibri"/>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364A6DCE-8385-4531-9C1B-7936BCD72F77}" type="slidenum">
              <a:rPr sz="900" smtClean="0">
                <a:solidFill>
                  <a:srgbClr val="1F2834"/>
                </a:solidFill>
                <a:latin typeface="Calibri"/>
              </a:rPr>
              <a:t>12</a:t>
            </a:fld>
            <a:endParaRPr lang="en-US" sz="90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gd name="adj" fmla="val 7827"/>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lstStyle/>
          <a:p>
            <a:r>
              <a:rPr lang="en-GB"/>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p:txBody>
          <a:bodyPr/>
          <a:lstStyle/>
          <a:p>
            <a:fld id="{64CF22F4-70E1-3247-8A10-6817A6DE4064}" type="datetime4">
              <a:rPr lang="en-GB" smtClean="0"/>
              <a:t>22 September 2022</a:t>
            </a:fld>
            <a:endParaRPr lang="en-US"/>
          </a:p>
        </p:txBody>
      </p:sp>
      <p:sp>
        <p:nvSpPr>
          <p:cNvPr id="6" name="Footer Placeholder 5">
            <a:extLst>
              <a:ext uri="{FF2B5EF4-FFF2-40B4-BE49-F238E27FC236}">
                <a16:creationId xmlns:a16="http://schemas.microsoft.com/office/drawing/2014/main" id="{2F71573A-440E-4AFD-B8CA-4175AB0674BB}"/>
              </a:ext>
            </a:extLst>
          </p:cNvPr>
          <p:cNvSpPr>
            <a:spLocks noGrp="1"/>
          </p:cNvSpPr>
          <p:nvPr>
            <p:ph type="ftr" sz="quarter" idx="11"/>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13</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ea typeface="MS PGothic"/>
                <a:cs typeface="Calibri"/>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Extra activities* </a:t>
            </a:r>
          </a:p>
          <a:p>
            <a:pPr>
              <a:spcBef>
                <a:spcPts val="300"/>
              </a:spcBef>
              <a:spcAft>
                <a:spcPts val="300"/>
              </a:spcAft>
              <a:buClr>
                <a:srgbClr val="FBC651"/>
              </a:buClr>
              <a:tabLst>
                <a:tab pos="1701798" algn="l"/>
                <a:tab pos="2954334" algn="l"/>
              </a:tabLst>
            </a:pP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4254169"/>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mj-lt"/>
                <a:ea typeface="MS PGothic"/>
                <a:cs typeface="Calibri"/>
              </a:rPr>
              <a:t>*(for students with a UK home address)</a:t>
            </a:r>
          </a:p>
          <a:p>
            <a:pPr>
              <a:spcBef>
                <a:spcPts val="300"/>
              </a:spcBef>
              <a:spcAft>
                <a:spcPts val="300"/>
              </a:spcAft>
              <a:buClr>
                <a:srgbClr val="FBC651"/>
              </a:buClr>
              <a:tabLst>
                <a:tab pos="1701798" algn="l"/>
                <a:tab pos="2954334" algn="l"/>
              </a:tabLst>
            </a:pPr>
            <a:r>
              <a:rPr lang="en-GB" sz="1200" dirty="0">
                <a:latin typeface="+mj-lt"/>
                <a:ea typeface="MS PGothic"/>
                <a:cs typeface="Calibri"/>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spTree>
    <p:extLst>
      <p:ext uri="{BB962C8B-B14F-4D97-AF65-F5344CB8AC3E}">
        <p14:creationId xmlns:p14="http://schemas.microsoft.com/office/powerpoint/2010/main" val="608759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14</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       Your only chance to market yourself as an individual</a:t>
              </a:r>
              <a:endParaRPr lang="en-US" sz="1400" b="0" i="0" u="none" strike="noStrike" kern="1200" cap="none" spc="0" baseline="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minimum of 1,000 characters</a:t>
              </a:r>
              <a:endParaRPr lang="en-GB" sz="1400" b="0" i="0" u="none" strike="noStrike" kern="1200" cap="none" spc="0" baseline="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a:latin typeface="+mj-lt"/>
                <a:ea typeface="+mn-ea"/>
              </a:rPr>
              <a:t>UCAS’ similarity detection service: </a:t>
            </a:r>
          </a:p>
          <a:p>
            <a:pPr algn="ctr" eaLnBrk="1" hangingPunct="1"/>
            <a:r>
              <a:rPr lang="en-US" altLang="en-US" sz="1600">
                <a:latin typeface="+mj-lt"/>
                <a:ea typeface="+mn-ea"/>
              </a:rPr>
              <a:t>every personal statement is run through software to check for plagiarism</a:t>
            </a:r>
            <a:r>
              <a:rPr lang="en-US" altLang="en-US" sz="1600">
                <a:solidFill>
                  <a:srgbClr val="595959"/>
                </a:solidFill>
                <a:latin typeface="+mj-lt"/>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normAutofit/>
          </a:bodyPr>
          <a:lstStyle/>
          <a:p>
            <a:pPr lvl="0"/>
            <a:r>
              <a:rPr lang="en-GB" sz="3600"/>
              <a:t>Start early</a:t>
            </a:r>
          </a:p>
        </p:txBody>
      </p:sp>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6561" y="1348867"/>
            <a:ext cx="4025090" cy="3034164"/>
          </a:xfrm>
        </p:spPr>
        <p:txBody>
          <a:bodyPr/>
          <a:lstStyle/>
          <a:p>
            <a:pPr lvl="0" defTabSz="914400">
              <a:spcBef>
                <a:spcPts val="300"/>
              </a:spcBef>
              <a:spcAft>
                <a:spcPts val="300"/>
              </a:spcAft>
            </a:pPr>
            <a:r>
              <a:rPr lang="en-US" sz="1800"/>
              <a:t>Include:</a:t>
            </a:r>
          </a:p>
          <a:p>
            <a:pPr marL="400050" lvl="1" indent="-285750" defTabSz="914400">
              <a:spcBef>
                <a:spcPts val="600"/>
              </a:spcBef>
              <a:spcAft>
                <a:spcPts val="600"/>
              </a:spcAft>
              <a:buClr>
                <a:srgbClr val="836CD8"/>
              </a:buClr>
              <a:buFont typeface="Wingdings" panose="05000000000000000000" pitchFamily="2" charset="2"/>
              <a:buChar char="§"/>
            </a:pPr>
            <a:r>
              <a:rPr lang="en-US" sz="1600"/>
              <a:t>academic achievements, past and present</a:t>
            </a:r>
          </a:p>
          <a:p>
            <a:pPr marL="400050" lvl="1" indent="-285750" defTabSz="914400">
              <a:spcBef>
                <a:spcPts val="600"/>
              </a:spcBef>
              <a:spcAft>
                <a:spcPts val="600"/>
              </a:spcAft>
              <a:buClr>
                <a:srgbClr val="836CD8"/>
              </a:buClr>
              <a:buFont typeface="Wingdings" panose="05000000000000000000" pitchFamily="2" charset="2"/>
              <a:buChar char="§"/>
            </a:pPr>
            <a:r>
              <a:rPr lang="en-US" sz="1600"/>
              <a:t>why you’re interested in the subject area</a:t>
            </a:r>
          </a:p>
          <a:p>
            <a:pPr marL="400050" lvl="1" indent="-285750" defTabSz="914400">
              <a:spcBef>
                <a:spcPts val="600"/>
              </a:spcBef>
              <a:spcAft>
                <a:spcPts val="600"/>
              </a:spcAft>
              <a:buClr>
                <a:srgbClr val="836CD8"/>
              </a:buClr>
              <a:buFont typeface="Wingdings" panose="05000000000000000000" pitchFamily="2" charset="2"/>
              <a:buChar char="§"/>
            </a:pPr>
            <a:r>
              <a:rPr lang="en-US" sz="1600"/>
              <a:t>your knowledge of the subject area </a:t>
            </a:r>
          </a:p>
          <a:p>
            <a:pPr marL="400050" lvl="1" indent="-285750" defTabSz="914400">
              <a:spcBef>
                <a:spcPts val="600"/>
              </a:spcBef>
              <a:spcAft>
                <a:spcPts val="600"/>
              </a:spcAft>
              <a:buClr>
                <a:srgbClr val="836CD8"/>
              </a:buClr>
              <a:buFont typeface="Wingdings" panose="05000000000000000000" pitchFamily="2" charset="2"/>
              <a:buChar char="§"/>
            </a:pPr>
            <a:r>
              <a:rPr lang="en-US" sz="1600"/>
              <a:t>your enthusiasm to go beyond the syllabus </a:t>
            </a:r>
          </a:p>
          <a:p>
            <a:pPr marL="400050" lvl="1" indent="-285750" defTabSz="914400">
              <a:spcBef>
                <a:spcPts val="600"/>
              </a:spcBef>
              <a:spcAft>
                <a:spcPts val="600"/>
              </a:spcAft>
              <a:buClr>
                <a:srgbClr val="836CD8"/>
              </a:buClr>
              <a:buFont typeface="Wingdings" panose="05000000000000000000" pitchFamily="2" charset="2"/>
              <a:buChar char="§"/>
            </a:pPr>
            <a:r>
              <a:rPr lang="en-US" sz="1600"/>
              <a:t>what you enjoy about studying</a:t>
            </a:r>
          </a:p>
          <a:p>
            <a:pPr marL="400050" lvl="1" indent="-285750" defTabSz="914400">
              <a:spcBef>
                <a:spcPts val="600"/>
              </a:spcBef>
              <a:spcAft>
                <a:spcPts val="600"/>
              </a:spcAft>
              <a:buClr>
                <a:srgbClr val="836CD8"/>
              </a:buClr>
              <a:buFont typeface="Wingdings" panose="05000000000000000000" pitchFamily="2" charset="2"/>
              <a:buChar char="§"/>
            </a:pPr>
            <a:r>
              <a:rPr lang="en-US" sz="1600"/>
              <a:t>details of your independent study skills</a:t>
            </a:r>
          </a:p>
          <a:p>
            <a:pPr lvl="0"/>
            <a:endParaRPr lang="en-GB" sz="1400"/>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15</a:t>
            </a:fld>
            <a:endParaRPr lang="en-US" sz="900" kern="0">
              <a:solidFill>
                <a:srgbClr val="1F2834"/>
              </a:solidFill>
              <a:latin typeface="Calibri"/>
            </a:endParaRP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a:fillRect/>
          </a:stretch>
        </p:blipFill>
        <p:spPr>
          <a:xfrm>
            <a:off x="4832350" y="1168400"/>
            <a:ext cx="3763963" cy="3059113"/>
          </a:xfr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287338" y="52612"/>
            <a:ext cx="3832177" cy="987423"/>
          </a:xfrm>
        </p:spPr>
        <p:txBody>
          <a:bodyPr>
            <a:normAutofit/>
          </a:bodyPr>
          <a:lstStyle/>
          <a:p>
            <a:pPr lvl="0"/>
            <a:r>
              <a:rPr lang="en-GB" sz="3600"/>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87338" y="1359867"/>
            <a:ext cx="4134887" cy="3360557"/>
          </a:xfrm>
        </p:spPr>
        <p:txBody>
          <a:bodyPr>
            <a:noAutofit/>
          </a:bodyPr>
          <a:lstStyle/>
          <a:p>
            <a:pPr marL="0" lvl="1" indent="0" defTabSz="914400">
              <a:spcBef>
                <a:spcPts val="600"/>
              </a:spcBef>
              <a:spcAft>
                <a:spcPts val="600"/>
              </a:spcAft>
              <a:buNone/>
            </a:pPr>
            <a:r>
              <a:rPr lang="en-US" sz="1500"/>
              <a:t>Universities and colleges will consider:</a:t>
            </a:r>
          </a:p>
          <a:p>
            <a:pPr marL="323853" lvl="1" indent="-285750" defTabSz="914400">
              <a:spcBef>
                <a:spcPts val="600"/>
              </a:spcBef>
              <a:spcAft>
                <a:spcPts val="600"/>
              </a:spcAft>
              <a:buClr>
                <a:srgbClr val="FB705B"/>
              </a:buClr>
              <a:buFont typeface="Wingdings" panose="05000000000000000000" pitchFamily="2" charset="2"/>
              <a:buChar char="§"/>
            </a:pPr>
            <a:r>
              <a:rPr lang="en-US" sz="1500"/>
              <a:t>Have you chosen the course for the right reasons?</a:t>
            </a:r>
          </a:p>
          <a:p>
            <a:pPr marL="323853" lvl="1" indent="-285750" defTabSz="914400">
              <a:spcBef>
                <a:spcPts val="600"/>
              </a:spcBef>
              <a:spcAft>
                <a:spcPts val="600"/>
              </a:spcAft>
              <a:buClr>
                <a:srgbClr val="FB705B"/>
              </a:buClr>
              <a:buFont typeface="Wingdings" panose="05000000000000000000" pitchFamily="2" charset="2"/>
              <a:buChar char="§"/>
            </a:pPr>
            <a:r>
              <a:rPr lang="en-US" sz="1500"/>
              <a:t>Can you achieve in a new learning environment?</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a range of interests and aptitudes?</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a depth of interest in the subject?</a:t>
            </a:r>
          </a:p>
          <a:p>
            <a:pPr marL="323853" lvl="1" indent="-285750" defTabSz="914400">
              <a:spcBef>
                <a:spcPts val="600"/>
              </a:spcBef>
              <a:spcAft>
                <a:spcPts val="600"/>
              </a:spcAft>
              <a:buClr>
                <a:srgbClr val="FB705B"/>
              </a:buClr>
              <a:buFont typeface="Wingdings" panose="05000000000000000000" pitchFamily="2" charset="2"/>
              <a:buChar char="§"/>
            </a:pPr>
            <a:r>
              <a:rPr lang="en-US" sz="1500"/>
              <a:t>Have you studied independently?</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appear motivated and committed?</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16</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admissions</a:t>
            </a:r>
            <a:r>
              <a:rPr kumimoji="0" lang="en-US" sz="1600" b="1" i="0" u="none" strike="noStrike" kern="1200" cap="none" spc="0" normalizeH="0" baseline="0" noProof="0">
                <a:ln>
                  <a:noFill/>
                </a:ln>
                <a:effectLst/>
                <a:uLnTx/>
                <a:uFillTx/>
                <a:latin typeface="Calibri" panose="020F0502020204030204"/>
                <a:ea typeface="+mn-ea"/>
                <a:cs typeface="+mn-cs"/>
              </a:rPr>
              <a:t> test</a:t>
            </a:r>
            <a:endParaRPr kumimoji="0" lang="en-US" sz="1600" b="0" i="0" u="none" strike="noStrike" kern="1200" cap="none" spc="0" normalizeH="0" baseline="0" noProof="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Calibri" panose="020F0502020204030204"/>
              </a:rPr>
              <a:t>interview </a:t>
            </a:r>
            <a:endParaRPr kumimoji="0" lang="en-US" sz="1600" b="1" i="0" u="none" strike="noStrike" kern="1200" cap="none" spc="0" normalizeH="0" baseline="0" noProof="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portfolio</a:t>
            </a:r>
            <a:r>
              <a:rPr kumimoji="0" lang="en-US" sz="1600" b="1" i="0" u="none" strike="noStrike" kern="1200" cap="none" spc="0" normalizeH="0" baseline="0" noProof="0">
                <a:ln>
                  <a:noFill/>
                </a:ln>
                <a:effectLst/>
                <a:uLnTx/>
                <a:uFillTx/>
                <a:latin typeface="Calibri" panose="020F0502020204030204"/>
                <a:ea typeface="+mn-ea"/>
                <a:cs typeface="+mn-cs"/>
              </a:rPr>
              <a:t>/audition</a:t>
            </a:r>
            <a:endParaRPr kumimoji="0" lang="en-US" sz="1600" b="0" i="0" u="none" strike="noStrike" kern="1200" cap="none" spc="0" normalizeH="0" baseline="0" noProof="0">
              <a:ln>
                <a:noFill/>
              </a:ln>
              <a:effectLst/>
              <a:uLnTx/>
              <a:uFillTx/>
              <a:latin typeface="Calibri" panose="020F0502020204030204"/>
              <a:ea typeface="+mn-ea"/>
              <a:cs typeface="FS Albert Pro"/>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 September 2022</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   </a:t>
            </a:r>
            <a:fld id="{C884E0B3-1093-4C09-9D80-966417F41A13}" type="slidenum">
              <a:rPr sz="900" kern="0" smtClean="0">
                <a:solidFill>
                  <a:srgbClr val="1F2834"/>
                </a:solidFill>
                <a:latin typeface="Calibri"/>
              </a:rPr>
              <a:t>18</a:t>
            </a:fld>
            <a:endParaRPr lang="en-US" sz="900" kern="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Security marking: </a:t>
            </a:r>
            <a:r>
              <a:rPr lang="en-US" sz="900" b="1" i="0" u="none" strike="noStrike" kern="1200" cap="none" spc="0" baseline="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3424663" y="1160001"/>
            <a:ext cx="5305891" cy="3625850"/>
          </a:xfrm>
        </p:spPr>
        <p:txBody>
          <a:bodyPr>
            <a:noAutofit/>
          </a:bodyPr>
          <a:lstStyle/>
          <a:p>
            <a:pPr lvl="0">
              <a:spcBef>
                <a:spcPts val="600"/>
              </a:spcBef>
              <a:spcAft>
                <a:spcPts val="600"/>
              </a:spcAft>
              <a:buNone/>
            </a:pPr>
            <a:r>
              <a:rPr lang="en-US" sz="1800"/>
              <a:t>Head to your UCAS Hub to follow your application:  </a:t>
            </a:r>
          </a:p>
          <a:p>
            <a:pPr lvl="0">
              <a:spcBef>
                <a:spcPts val="300"/>
              </a:spcBef>
              <a:spcAft>
                <a:spcPts val="300"/>
              </a:spcAft>
              <a:buClr>
                <a:srgbClr val="FBC652"/>
              </a:buClr>
            </a:pPr>
            <a:r>
              <a:rPr lang="en-GB" sz="1800"/>
              <a:t>follow its progress 24/7</a:t>
            </a:r>
          </a:p>
          <a:p>
            <a:pPr lvl="0">
              <a:spcBef>
                <a:spcPts val="300"/>
              </a:spcBef>
              <a:spcAft>
                <a:spcPts val="300"/>
              </a:spcAft>
              <a:buClr>
                <a:srgbClr val="FBC652"/>
              </a:buClr>
            </a:pPr>
            <a:r>
              <a:rPr lang="en-GB" sz="1800"/>
              <a:t>see your choices and personal information</a:t>
            </a:r>
          </a:p>
          <a:p>
            <a:pPr lvl="0">
              <a:spcBef>
                <a:spcPts val="300"/>
              </a:spcBef>
              <a:spcAft>
                <a:spcPts val="300"/>
              </a:spcAft>
              <a:buClr>
                <a:srgbClr val="FBC652"/>
              </a:buClr>
            </a:pPr>
            <a:r>
              <a:rPr lang="en-GB" sz="1800"/>
              <a:t>view your offers</a:t>
            </a:r>
          </a:p>
          <a:p>
            <a:pPr lvl="0">
              <a:spcBef>
                <a:spcPts val="300"/>
              </a:spcBef>
              <a:spcAft>
                <a:spcPts val="300"/>
              </a:spcAft>
              <a:buClr>
                <a:srgbClr val="FBC652"/>
              </a:buClr>
            </a:pPr>
            <a:r>
              <a:rPr lang="en-GB" sz="1800"/>
              <a:t>reply to offers online</a:t>
            </a:r>
          </a:p>
          <a:p>
            <a:pPr lvl="0">
              <a:spcBef>
                <a:spcPts val="300"/>
              </a:spcBef>
              <a:spcAft>
                <a:spcPts val="300"/>
              </a:spcAft>
              <a:buClr>
                <a:srgbClr val="836CD8"/>
              </a:buClr>
              <a:buFont typeface="Arial" pitchFamily="34"/>
              <a:buChar char="•"/>
            </a:pPr>
            <a:endParaRPr lang="en-GB" sz="1800"/>
          </a:p>
          <a:p>
            <a:pPr marL="358773" lvl="0" indent="-358773">
              <a:spcBef>
                <a:spcPts val="300"/>
              </a:spcBef>
              <a:spcAft>
                <a:spcPts val="300"/>
              </a:spcAft>
              <a:buNone/>
            </a:pPr>
            <a:r>
              <a:rPr lang="en-GB" sz="1800"/>
              <a:t>You’ll receive one of three decisions from your choices:</a:t>
            </a:r>
          </a:p>
          <a:p>
            <a:pPr>
              <a:spcBef>
                <a:spcPts val="300"/>
              </a:spcBef>
              <a:spcAft>
                <a:spcPts val="300"/>
              </a:spcAft>
              <a:buClr>
                <a:srgbClr val="FBC652"/>
              </a:buClr>
            </a:pPr>
            <a:r>
              <a:rPr lang="en-GB" sz="1800"/>
              <a:t>unconditional offer</a:t>
            </a:r>
          </a:p>
          <a:p>
            <a:pPr>
              <a:spcBef>
                <a:spcPts val="300"/>
              </a:spcBef>
              <a:spcAft>
                <a:spcPts val="300"/>
              </a:spcAft>
              <a:buClr>
                <a:srgbClr val="FBC652"/>
              </a:buClr>
            </a:pPr>
            <a:r>
              <a:rPr lang="en-GB" sz="1800"/>
              <a:t>conditional offer</a:t>
            </a:r>
          </a:p>
          <a:p>
            <a:pPr>
              <a:spcBef>
                <a:spcPts val="300"/>
              </a:spcBef>
              <a:spcAft>
                <a:spcPts val="300"/>
              </a:spcAft>
              <a:buClr>
                <a:srgbClr val="FBC652"/>
              </a:buClr>
            </a:pPr>
            <a:r>
              <a:rPr lang="en-GB" sz="1800"/>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337468" y="0"/>
            <a:ext cx="8228013" cy="1069975"/>
          </a:xfrm>
          <a:prstGeom prst="rect">
            <a:avLst/>
          </a:prstGeom>
          <a:noFill/>
          <a:ln>
            <a:noFill/>
          </a:ln>
        </p:spPr>
        <p:txBody>
          <a:bodyPr vert="horz" wrap="square" lIns="91440" tIns="45720" rIns="91440" bIns="45720" anchor="b" anchorCtr="0" compatLnSpc="1">
            <a:normAutofit/>
          </a:bodyPr>
          <a:lstStyle/>
          <a:p>
            <a:pPr lvl="0"/>
            <a:r>
              <a:rPr lang="en-GB">
                <a:solidFill>
                  <a:schemeClr val="bg1"/>
                </a:solidFill>
              </a:rPr>
              <a:t>Tracking your application</a:t>
            </a: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72865" y="1160001"/>
            <a:ext cx="2117632" cy="3333698"/>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38" y="1441285"/>
            <a:ext cx="3832177" cy="2769989"/>
          </a:xfrm>
        </p:spPr>
        <p:txBody>
          <a:bodyPr/>
          <a:lstStyle/>
          <a:p>
            <a:pPr lvl="0" defTabSz="914400">
              <a:lnSpc>
                <a:spcPct val="100000"/>
              </a:lnSpc>
              <a:spcAft>
                <a:spcPts val="600"/>
              </a:spcAft>
              <a:tabLst>
                <a:tab pos="1003297" algn="l"/>
                <a:tab pos="1346197" algn="l"/>
                <a:tab pos="1663695" algn="l"/>
              </a:tabLst>
            </a:pPr>
            <a:r>
              <a:rPr lang="en-US" sz="1400"/>
              <a:t>Once you have decisions on all your choices, you can choose two:</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a:t>One as a ‘firm’ acceptance – your first choice.</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a:t>Any remaining offers must be declined. </a:t>
            </a:r>
          </a:p>
          <a:p>
            <a:pPr lvl="0" defTabSz="914400">
              <a:lnSpc>
                <a:spcPct val="100000"/>
              </a:lnSpc>
              <a:spcAft>
                <a:spcPts val="600"/>
              </a:spcAft>
              <a:tabLst>
                <a:tab pos="1003297" algn="l"/>
                <a:tab pos="1346197" algn="l"/>
                <a:tab pos="1663695" algn="l"/>
              </a:tabLst>
            </a:pPr>
            <a:r>
              <a:rPr lang="en-US" sz="1400"/>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19</a:t>
            </a:fld>
            <a:endParaRPr lang="en-US" sz="900" kern="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AC0D96-E807-4321-B11C-3B92A955EE05}"/>
              </a:ext>
            </a:extLst>
          </p:cNvPr>
          <p:cNvSpPr>
            <a:spLocks noGrp="1"/>
          </p:cNvSpPr>
          <p:nvPr>
            <p:ph type="body" sz="quarter" idx="12"/>
          </p:nvPr>
        </p:nvSpPr>
        <p:spPr>
          <a:xfrm>
            <a:off x="4846638" y="889784"/>
            <a:ext cx="4010025" cy="3642023"/>
          </a:xfrm>
        </p:spPr>
        <p:txBody>
          <a:bodyPr vert="horz" lIns="0" tIns="0" rIns="0" bIns="0" rtlCol="0" anchor="t">
            <a:spAutoFit/>
          </a:bodyPr>
          <a:lstStyle/>
          <a:p>
            <a:pPr marL="0" indent="0">
              <a:buNone/>
            </a:pPr>
            <a:r>
              <a:rPr lang="en-GB">
                <a:ea typeface="Roboto Light"/>
              </a:rPr>
              <a:t>By the end of this presentation, you will be able to: </a:t>
            </a:r>
            <a:endParaRPr lang="en-GB"/>
          </a:p>
          <a:p>
            <a:pPr>
              <a:buClr>
                <a:srgbClr val="836CD8"/>
              </a:buClr>
            </a:pPr>
            <a:r>
              <a:rPr lang="en-GB">
                <a:ea typeface="Roboto Light"/>
              </a:rPr>
              <a:t>identify what resources are available to support you </a:t>
            </a:r>
            <a:endParaRPr lang="en-GB"/>
          </a:p>
          <a:p>
            <a:pPr>
              <a:buClr>
                <a:srgbClr val="836CD8"/>
              </a:buClr>
            </a:pPr>
            <a:r>
              <a:rPr lang="en-GB">
                <a:ea typeface="Roboto Light"/>
              </a:rPr>
              <a:t>explain how to apply to a UK university or college </a:t>
            </a:r>
            <a:endParaRPr lang="en-GB"/>
          </a:p>
          <a:p>
            <a:pPr>
              <a:buClr>
                <a:srgbClr val="836CD8"/>
              </a:buClr>
            </a:pPr>
            <a:r>
              <a:rPr lang="en-GB">
                <a:ea typeface="Roboto Light"/>
              </a:rPr>
              <a:t>list the dates you need to send your application by </a:t>
            </a:r>
            <a:endParaRPr lang="en-GB"/>
          </a:p>
          <a:p>
            <a:pPr>
              <a:buClr>
                <a:srgbClr val="836CD8"/>
              </a:buClr>
            </a:pPr>
            <a:r>
              <a:rPr lang="en-GB">
                <a:ea typeface="Roboto Light"/>
              </a:rPr>
              <a:t>know how to follow your application and reply to offers</a:t>
            </a:r>
          </a:p>
        </p:txBody>
      </p:sp>
      <p:pic>
        <p:nvPicPr>
          <p:cNvPr id="8" name="Picture Placeholder 7">
            <a:extLst>
              <a:ext uri="{FF2B5EF4-FFF2-40B4-BE49-F238E27FC236}">
                <a16:creationId xmlns:a16="http://schemas.microsoft.com/office/drawing/2014/main" id="{1871D9FB-E445-4BE0-8F7F-C6DC6E717E65}"/>
              </a:ext>
            </a:extLst>
          </p:cNvPr>
          <p:cNvPicPr>
            <a:picLocks noGrp="1" noChangeAspect="1"/>
          </p:cNvPicPr>
          <p:nvPr>
            <p:ph type="pic" sz="quarter" idx="10"/>
          </p:nvPr>
        </p:nvPicPr>
        <p:blipFill>
          <a:blip r:embed="rId2"/>
          <a:srcRect l="20370" r="203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p:txBody>
          <a:bodyPr>
            <a:normAutofit fontScale="92500" lnSpcReduction="10000"/>
          </a:bodyPr>
          <a:lstStyle/>
          <a:p>
            <a:pPr marL="0" indent="0" defTabSz="914400">
              <a:spcBef>
                <a:spcPts val="200"/>
              </a:spcBef>
              <a:buNone/>
            </a:pPr>
            <a:r>
              <a:rPr lang="en-US" sz="1700" b="1"/>
              <a:t>Extra </a:t>
            </a:r>
            <a:r>
              <a:rPr lang="en-US" sz="1700"/>
              <a:t>(23 Feb – 4 Jul)</a:t>
            </a:r>
          </a:p>
          <a:p>
            <a:pPr marL="285750" indent="-285750" defTabSz="914400">
              <a:spcBef>
                <a:spcPts val="600"/>
              </a:spcBef>
              <a:spcAft>
                <a:spcPts val="600"/>
              </a:spcAft>
              <a:buClr>
                <a:srgbClr val="836CD8"/>
              </a:buClr>
              <a:buFont typeface="Wingdings" panose="05000000000000000000" pitchFamily="2" charset="2"/>
              <a:buChar char="§"/>
            </a:pPr>
            <a:r>
              <a:rPr lang="en-US" sz="1600"/>
              <a:t>Used all five choices and had no offers. </a:t>
            </a:r>
          </a:p>
          <a:p>
            <a:pPr marL="285750" indent="-285750" defTabSz="914400">
              <a:spcBef>
                <a:spcPts val="600"/>
              </a:spcBef>
              <a:spcAft>
                <a:spcPts val="600"/>
              </a:spcAft>
              <a:buClr>
                <a:srgbClr val="836CD8"/>
              </a:buClr>
              <a:buFont typeface="Wingdings" panose="05000000000000000000" pitchFamily="2" charset="2"/>
              <a:buChar char="§"/>
            </a:pPr>
            <a:r>
              <a:rPr lang="en-US" sz="1600"/>
              <a:t>Add Extra choices for consideration one at a time.</a:t>
            </a:r>
          </a:p>
          <a:p>
            <a:pPr defTabSz="914400">
              <a:spcBef>
                <a:spcPts val="600"/>
              </a:spcBef>
              <a:spcAft>
                <a:spcPts val="600"/>
              </a:spcAft>
              <a:buClr>
                <a:srgbClr val="836CD8"/>
              </a:buClr>
            </a:pPr>
            <a:endParaRPr lang="en-US" sz="1500">
              <a:latin typeface="+mj-lt"/>
            </a:endParaRPr>
          </a:p>
          <a:p>
            <a:pPr marL="0" lvl="0" indent="0" defTabSz="914400">
              <a:spcBef>
                <a:spcPts val="200"/>
              </a:spcBef>
              <a:buNone/>
            </a:pPr>
            <a:r>
              <a:rPr lang="en-US" sz="1700" b="1">
                <a:latin typeface="+mj-lt"/>
              </a:rPr>
              <a:t>Clearing</a:t>
            </a:r>
            <a:r>
              <a:rPr lang="en-US" sz="1700">
                <a:latin typeface="+mj-lt"/>
              </a:rPr>
              <a:t> (5 Jul – 17 Oct)</a:t>
            </a:r>
            <a:endParaRPr lang="en-US" sz="1700">
              <a:latin typeface="+mj-lt"/>
              <a:cs typeface="Calibri Light"/>
            </a:endParaRPr>
          </a:p>
          <a:p>
            <a:pPr marL="285750" lvl="0" indent="-285750" defTabSz="914400">
              <a:spcBef>
                <a:spcPts val="600"/>
              </a:spcBef>
              <a:spcAft>
                <a:spcPts val="600"/>
              </a:spcAft>
              <a:buClr>
                <a:srgbClr val="836CD8"/>
              </a:buClr>
              <a:buFont typeface="Wingdings" panose="05000000000000000000" pitchFamily="2" charset="2"/>
              <a:buChar char="§"/>
            </a:pPr>
            <a:r>
              <a:rPr lang="en-US" sz="1600"/>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a:t>Find vacancies from 5 July and add a Clearing choice to your application.  </a:t>
            </a:r>
          </a:p>
          <a:p>
            <a:endParaRPr lang="en-GB"/>
          </a:p>
        </p:txBody>
      </p:sp>
    </p:spTree>
    <p:custDataLst>
      <p:tags r:id="rId1"/>
    </p:custDataLst>
    <p:extLst>
      <p:ext uri="{BB962C8B-B14F-4D97-AF65-F5344CB8AC3E}">
        <p14:creationId xmlns:p14="http://schemas.microsoft.com/office/powerpoint/2010/main" val="326912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3917577" cy="2595582"/>
          </a:xfrm>
        </p:spPr>
        <p:txBody>
          <a:bodyPr/>
          <a:lstStyle/>
          <a:p>
            <a:pPr marL="0" lvl="0" indent="0">
              <a:buNone/>
            </a:pPr>
            <a:endParaRPr lang="en-GB" sz="1600" b="1"/>
          </a:p>
          <a:p>
            <a:pPr marL="0" lvl="0" indent="0">
              <a:buNone/>
            </a:pPr>
            <a:r>
              <a:rPr lang="en-GB" sz="1800" b="1"/>
              <a:t>UCAS Customer Experience Centre:</a:t>
            </a:r>
          </a:p>
          <a:p>
            <a:pPr marL="0" lvl="0" indent="0">
              <a:buNone/>
            </a:pPr>
            <a:r>
              <a:rPr lang="en-GB" sz="1800"/>
              <a:t>0371 468 0 468</a:t>
            </a:r>
          </a:p>
          <a:p>
            <a:pPr marL="0" lvl="0" indent="0">
              <a:buNone/>
            </a:pPr>
            <a:endParaRPr lang="en-GB" sz="800" b="1"/>
          </a:p>
          <a:p>
            <a:pPr marL="0" lvl="0" indent="0">
              <a:buNone/>
            </a:pPr>
            <a:r>
              <a:rPr lang="en-GB" sz="1800" b="1"/>
              <a:t>From outside the UK:</a:t>
            </a:r>
          </a:p>
          <a:p>
            <a:pPr marL="0" lvl="0" indent="0">
              <a:buNone/>
            </a:pPr>
            <a:r>
              <a:rPr lang="en-GB" sz="1800"/>
              <a:t>+44 330 3330 230</a:t>
            </a:r>
          </a:p>
          <a:p>
            <a:pPr marL="0" lvl="0" indent="0">
              <a:buNone/>
            </a:pPr>
            <a:endParaRPr lang="en-US" sz="800"/>
          </a:p>
          <a:p>
            <a:pPr marL="0" lvl="0" indent="0">
              <a:buNone/>
            </a:pPr>
            <a:r>
              <a:rPr lang="en-US" sz="1800"/>
              <a:t>Monday to Friday, 08:30 – 18:00 (UK time)</a:t>
            </a:r>
            <a:endParaRPr lang="en-GB" sz="1800"/>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a:solidFill>
                  <a:schemeClr val="bg1"/>
                </a:solidFill>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21</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4713890" y="4149946"/>
            <a:ext cx="4597793" cy="766996"/>
            <a:chOff x="180393" y="3911195"/>
            <a:chExt cx="4572000" cy="766996"/>
          </a:xfrm>
        </p:grpSpPr>
        <p:sp>
          <p:nvSpPr>
            <p:cNvPr id="9" name="Rectangle 10">
              <a:extLst>
                <a:ext uri="{FF2B5EF4-FFF2-40B4-BE49-F238E27FC236}">
                  <a16:creationId xmlns:a16="http://schemas.microsoft.com/office/drawing/2014/main" id="{416BEA02-E203-488B-8C1E-2E8837A2677D}"/>
                </a:ext>
              </a:extLst>
            </p:cNvPr>
            <p:cNvSpPr/>
            <p:nvPr/>
          </p:nvSpPr>
          <p:spPr>
            <a:xfrm>
              <a:off x="180393" y="3926796"/>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chemeClr val="bg1"/>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chemeClr val="bg1"/>
                  </a:solidFill>
                  <a:uFillTx/>
                  <a:latin typeface="Calibri Light"/>
                  <a:hlinkClick r:id="rId4">
                    <a:extLst>
                      <a:ext uri="{A12FA001-AC4F-418D-AE19-62706E023703}">
                        <ahyp:hlinkClr xmlns:ahyp="http://schemas.microsoft.com/office/drawing/2018/hyperlinkcolor" val="tx"/>
                      </a:ext>
                    </a:extLst>
                  </a:hlinkClick>
                </a:rPr>
                <a:t>facebook.com/</a:t>
              </a:r>
              <a:r>
                <a:rPr lang="en-GB" sz="1400" b="0" i="0" u="none" strike="noStrike" kern="1200" cap="none" spc="0" baseline="0" err="1">
                  <a:solidFill>
                    <a:schemeClr val="bg1"/>
                  </a:solidFill>
                  <a:uFillTx/>
                  <a:latin typeface="Calibri Light"/>
                  <a:hlinkClick r:id="rId4">
                    <a:extLst>
                      <a:ext uri="{A12FA001-AC4F-418D-AE19-62706E023703}">
                        <ahyp:hlinkClr xmlns:ahyp="http://schemas.microsoft.com/office/drawing/2018/hyperlinkcolor" val="tx"/>
                      </a:ext>
                    </a:extLst>
                  </a:hlinkClick>
                </a:rPr>
                <a:t>ucasonline</a:t>
              </a:r>
              <a:r>
                <a:rPr lang="en-GB" sz="1400" b="0" i="0" u="none" strike="noStrike" kern="1200" cap="none" spc="0" baseline="0">
                  <a:solidFill>
                    <a:schemeClr val="bg1"/>
                  </a:solidFill>
                  <a:uFillTx/>
                  <a:latin typeface="Calibri Light"/>
                </a:rPr>
                <a:t>  </a:t>
              </a:r>
              <a:endParaRPr lang="en-GB" sz="1400" b="0" i="0" u="none" strike="noStrike" kern="1200" cap="none" spc="0" baseline="0">
                <a:solidFill>
                  <a:schemeClr val="bg1"/>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chemeClr val="bg1"/>
                  </a:solidFill>
                  <a:uFillTx/>
                  <a:latin typeface="Calibri Light"/>
                  <a:hlinkClick r:id="rId5">
                    <a:extLst>
                      <a:ext uri="{A12FA001-AC4F-418D-AE19-62706E023703}">
                        <ahyp:hlinkClr xmlns:ahyp="http://schemas.microsoft.com/office/drawing/2018/hyperlinkcolor" val="tx"/>
                      </a:ext>
                    </a:extLst>
                  </a:hlinkClick>
                </a:rPr>
                <a:t>twitter.com/</a:t>
              </a:r>
              <a:r>
                <a:rPr lang="en-GB" sz="1400" b="0" i="0" u="none" strike="noStrike" kern="1200" cap="none" spc="0" baseline="0" err="1">
                  <a:solidFill>
                    <a:schemeClr val="bg1"/>
                  </a:solidFill>
                  <a:uFillTx/>
                  <a:latin typeface="Calibri Light"/>
                  <a:hlinkClick r:id="rId5">
                    <a:extLst>
                      <a:ext uri="{A12FA001-AC4F-418D-AE19-62706E023703}">
                        <ahyp:hlinkClr xmlns:ahyp="http://schemas.microsoft.com/office/drawing/2018/hyperlinkcolor" val="tx"/>
                      </a:ext>
                    </a:extLst>
                  </a:hlinkClick>
                </a:rPr>
                <a:t>UCAS_online</a:t>
              </a:r>
              <a:r>
                <a:rPr lang="en-GB" sz="1400" b="0" i="0" u="none" strike="noStrike" kern="1200" cap="none" spc="0" baseline="0">
                  <a:solidFill>
                    <a:schemeClr val="bg1"/>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34534" y="3911195"/>
              <a:ext cx="387369" cy="387357"/>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275690" y="4347755"/>
              <a:ext cx="330447" cy="330436"/>
            </a:xfrm>
            <a:prstGeom prst="roundRect">
              <a:avLst/>
            </a:prstGeom>
            <a:noFill/>
            <a:ln cap="flat">
              <a:noFill/>
            </a:ln>
          </p:spPr>
        </p:pic>
      </p:gr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22</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076325"/>
            <a:ext cx="4108890" cy="3590727"/>
          </a:xfrm>
        </p:spPr>
        <p:txBody>
          <a:bodyPr/>
          <a:lstStyle/>
          <a:p>
            <a:r>
              <a:rPr lang="en-GB" sz="1500"/>
              <a:t>Register with the UCAS Hub to: </a:t>
            </a:r>
          </a:p>
          <a:p>
            <a:pPr marL="171450" indent="-171450">
              <a:buClr>
                <a:srgbClr val="836CD8"/>
              </a:buClr>
              <a:buFont typeface="Arial" panose="020B0604020202020204" pitchFamily="34" charset="0"/>
              <a:buChar char="•"/>
            </a:pPr>
            <a:r>
              <a:rPr lang="en-GB" sz="1500"/>
              <a:t>explore careers, subjects, places, and apprenticeships </a:t>
            </a:r>
          </a:p>
          <a:p>
            <a:pPr marL="171450" indent="-171450">
              <a:buClr>
                <a:srgbClr val="836CD8"/>
              </a:buClr>
              <a:buFont typeface="Arial" panose="020B0604020202020204" pitchFamily="34" charset="0"/>
              <a:buChar char="•"/>
            </a:pPr>
            <a:r>
              <a:rPr lang="en-GB" sz="1500"/>
              <a:t>find and favourite over 35,000 courses</a:t>
            </a:r>
          </a:p>
          <a:p>
            <a:pPr marL="171450" indent="-171450">
              <a:buClr>
                <a:srgbClr val="836CD8"/>
              </a:buClr>
              <a:buFont typeface="Arial" panose="020B0604020202020204" pitchFamily="34" charset="0"/>
              <a:buChar char="•"/>
            </a:pPr>
            <a:r>
              <a:rPr lang="en-GB" sz="1500"/>
              <a:t>search for open days, online events and virtual tours </a:t>
            </a:r>
          </a:p>
          <a:p>
            <a:pPr marL="171450" indent="-171450">
              <a:buClr>
                <a:srgbClr val="836CD8"/>
              </a:buClr>
              <a:buFont typeface="Arial" panose="020B0604020202020204" pitchFamily="34" charset="0"/>
              <a:buChar char="•"/>
            </a:pPr>
            <a:r>
              <a:rPr lang="en-GB" sz="1500"/>
              <a:t>turn predicted grades into UCAS Tariff points </a:t>
            </a:r>
          </a:p>
          <a:p>
            <a:pPr marL="171450" indent="-171450">
              <a:buClr>
                <a:srgbClr val="836CD8"/>
              </a:buClr>
              <a:buFont typeface="Arial" panose="020B0604020202020204" pitchFamily="34" charset="0"/>
              <a:buChar char="•"/>
            </a:pPr>
            <a:r>
              <a:rPr lang="en-GB" sz="1500"/>
              <a:t>speak to those in the know using </a:t>
            </a:r>
            <a:r>
              <a:rPr lang="en-GB" sz="1500">
                <a:hlinkClick r:id="rId2"/>
              </a:rPr>
              <a:t>Unibuddy</a:t>
            </a:r>
            <a:endParaRPr lang="en-GB" sz="1500"/>
          </a:p>
          <a:p>
            <a:pPr marL="171450" indent="-171450">
              <a:buClr>
                <a:srgbClr val="836CD8"/>
              </a:buClr>
              <a:buFont typeface="Arial" panose="020B0604020202020204" pitchFamily="34" charset="0"/>
              <a:buChar char="•"/>
            </a:pPr>
            <a:r>
              <a:rPr lang="en-GB" sz="1500"/>
              <a:t>speak to  career, higher education, and application specialists by attending the </a:t>
            </a:r>
            <a:r>
              <a:rPr lang="en-GB" sz="1500">
                <a:hlinkClick r:id="rId3"/>
              </a:rPr>
              <a:t>Hub lives</a:t>
            </a:r>
            <a:endParaRPr lang="en-GB" sz="1500"/>
          </a:p>
          <a:p>
            <a:pPr marL="171450" indent="-171450">
              <a:buClr>
                <a:srgbClr val="836CD8"/>
              </a:buClr>
              <a:buFont typeface="Arial" panose="020B0604020202020204" pitchFamily="34" charset="0"/>
              <a:buChar char="•"/>
            </a:pPr>
            <a:r>
              <a:rPr lang="en-GB" sz="1500"/>
              <a:t>take the </a:t>
            </a:r>
            <a:r>
              <a:rPr lang="en-GB" sz="1500">
                <a:hlinkClick r:id="rId4"/>
              </a:rPr>
              <a:t>UCAS Quiz </a:t>
            </a:r>
            <a:r>
              <a:rPr lang="en-GB" sz="1500"/>
              <a:t>to find your career matches </a:t>
            </a:r>
          </a:p>
          <a:p>
            <a:pPr marL="171450" indent="-171450">
              <a:buClr>
                <a:srgbClr val="836CD8"/>
              </a:buClr>
              <a:buFont typeface="Arial" panose="020B0604020202020204" pitchFamily="34" charset="0"/>
              <a:buChar char="•"/>
            </a:pPr>
            <a:r>
              <a:rPr lang="en-GB" sz="1500"/>
              <a:t>start an application for 2023 entry (from May 2022)</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22 September 2022</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5"/>
          <a:srcRect l="3331" t="1632" r="2960" b="3067"/>
          <a:stretch/>
        </p:blipFill>
        <p:spPr>
          <a:xfrm>
            <a:off x="5266916" y="1178448"/>
            <a:ext cx="2894827" cy="3058933"/>
          </a:xfrm>
          <a:prstGeom prst="roundRect">
            <a:avLst>
              <a:gd name="adj" fmla="val 7136"/>
            </a:avLst>
          </a:prstGeom>
          <a:ln>
            <a:noFill/>
          </a:ln>
          <a:effectLst/>
        </p:spPr>
      </p:pic>
    </p:spTree>
    <p:extLst>
      <p:ext uri="{BB962C8B-B14F-4D97-AF65-F5344CB8AC3E}">
        <p14:creationId xmlns:p14="http://schemas.microsoft.com/office/powerpoint/2010/main" val="239826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22 September 2022</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a:t>
            </a:fld>
            <a:endParaRPr lang="en-US"/>
          </a:p>
        </p:txBody>
      </p:sp>
      <p:pic>
        <p:nvPicPr>
          <p:cNvPr id="9" name="Picture 8">
            <a:extLst>
              <a:ext uri="{FF2B5EF4-FFF2-40B4-BE49-F238E27FC236}">
                <a16:creationId xmlns:a16="http://schemas.microsoft.com/office/drawing/2014/main" id="{0C2D472B-1EAF-4E6E-AB92-218B0B2821D8}"/>
              </a:ext>
            </a:extLst>
          </p:cNvPr>
          <p:cNvPicPr>
            <a:picLocks noChangeAspect="1"/>
          </p:cNvPicPr>
          <p:nvPr/>
        </p:nvPicPr>
        <p:blipFill rotWithShape="1">
          <a:blip r:embed="rId2"/>
          <a:srcRect l="2305" r="2313" b="1486"/>
          <a:stretch/>
        </p:blipFill>
        <p:spPr>
          <a:xfrm>
            <a:off x="4993373" y="1305796"/>
            <a:ext cx="3187803" cy="3494262"/>
          </a:xfrm>
          <a:prstGeom prst="roundRect">
            <a:avLst>
              <a:gd name="adj" fmla="val 4819"/>
            </a:avLst>
          </a:prstGeom>
        </p:spPr>
      </p:pic>
      <p:pic>
        <p:nvPicPr>
          <p:cNvPr id="11" name="Picture 10">
            <a:extLst>
              <a:ext uri="{FF2B5EF4-FFF2-40B4-BE49-F238E27FC236}">
                <a16:creationId xmlns:a16="http://schemas.microsoft.com/office/drawing/2014/main" id="{CAB7A289-86C5-4242-823B-8261FB54CBF6}"/>
              </a:ext>
            </a:extLst>
          </p:cNvPr>
          <p:cNvPicPr>
            <a:picLocks noChangeAspect="1"/>
          </p:cNvPicPr>
          <p:nvPr/>
        </p:nvPicPr>
        <p:blipFill rotWithShape="1">
          <a:blip r:embed="rId3"/>
          <a:srcRect l="2286" t="1770" r="3594" b="2437"/>
          <a:stretch/>
        </p:blipFill>
        <p:spPr>
          <a:xfrm>
            <a:off x="1075593" y="1301395"/>
            <a:ext cx="3187381" cy="3494262"/>
          </a:xfrm>
          <a:prstGeom prst="roundRect">
            <a:avLst>
              <a:gd name="adj" fmla="val 5632"/>
            </a:avLst>
          </a:prstGeom>
        </p:spPr>
      </p:pic>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600"/>
              <a:t>Tools to help </a:t>
            </a:r>
          </a:p>
        </p:txBody>
      </p:sp>
    </p:spTree>
    <p:extLst>
      <p:ext uri="{BB962C8B-B14F-4D97-AF65-F5344CB8AC3E}">
        <p14:creationId xmlns:p14="http://schemas.microsoft.com/office/powerpoint/2010/main" val="319489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a:t>Tools to help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7338" y="1653767"/>
            <a:ext cx="2136885" cy="2144177"/>
          </a:xfrm>
        </p:spPr>
        <p:txBody>
          <a:bodyPr/>
          <a:lstStyle/>
          <a:p>
            <a:pPr marL="0" indent="0">
              <a:buNone/>
            </a:pPr>
            <a:r>
              <a:rPr lang="en-GB" sz="1800" b="1"/>
              <a:t>UCAS Hub lives </a:t>
            </a:r>
            <a:r>
              <a:rPr lang="en-US" sz="1800">
                <a:solidFill>
                  <a:srgbClr val="000000"/>
                </a:solidFill>
              </a:rPr>
              <a:t> </a:t>
            </a:r>
            <a:r>
              <a:rPr lang="en-GB" sz="1800">
                <a:solidFill>
                  <a:srgbClr val="1E2834"/>
                </a:solidFill>
              </a:rPr>
              <a:t> </a:t>
            </a:r>
          </a:p>
          <a:p>
            <a:pPr marL="0" indent="0">
              <a:buNone/>
            </a:pPr>
            <a:r>
              <a:rPr lang="en-GB" sz="1800">
                <a:solidFill>
                  <a:srgbClr val="1E2834"/>
                </a:solidFill>
              </a:rPr>
              <a:t>Join our </a:t>
            </a:r>
            <a:r>
              <a:rPr lang="en-GB" sz="1800">
                <a:solidFill>
                  <a:srgbClr val="1E2834"/>
                </a:solidFill>
                <a:hlinkClick r:id="rId2"/>
              </a:rPr>
              <a:t>live sessions </a:t>
            </a:r>
            <a:r>
              <a:rPr lang="en-GB" sz="1800">
                <a:solidFill>
                  <a:srgbClr val="1E2834"/>
                </a:solidFill>
              </a:rPr>
              <a:t>hosted by expert panels.</a:t>
            </a:r>
          </a:p>
          <a:p>
            <a:pPr marL="0" indent="0">
              <a:buNone/>
            </a:pPr>
            <a:r>
              <a:rPr lang="en-GB" sz="1800">
                <a:solidFill>
                  <a:srgbClr val="1E2834"/>
                </a:solidFill>
              </a:rPr>
              <a:t>Ask questions to help you make an informed decision.</a:t>
            </a:r>
            <a:endParaRPr lang="en-GB" sz="1800"/>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633546"/>
            <a:ext cx="2115879" cy="3123932"/>
          </a:xfrm>
        </p:spPr>
        <p:txBody>
          <a:bodyPr/>
          <a:lstStyle/>
          <a:p>
            <a:pPr marL="0" indent="0">
              <a:buNone/>
            </a:pPr>
            <a:r>
              <a:rPr lang="en-GB" sz="1800" b="1"/>
              <a:t>UCAS Discovery </a:t>
            </a:r>
          </a:p>
          <a:p>
            <a:pPr marL="0" indent="0">
              <a:buNone/>
            </a:pPr>
            <a:r>
              <a:rPr lang="en-GB" sz="1800"/>
              <a:t>Talk</a:t>
            </a:r>
            <a:r>
              <a:rPr lang="en-GB" sz="1800" b="1"/>
              <a:t> </a:t>
            </a:r>
            <a:r>
              <a:rPr lang="en-GB" sz="1800">
                <a:solidFill>
                  <a:srgbClr val="1E2834"/>
                </a:solidFill>
              </a:rPr>
              <a:t>to subject and admissions experts, discover apprenticeships, find advice on applying, and more! </a:t>
            </a:r>
          </a:p>
          <a:p>
            <a:pPr marL="0" indent="0">
              <a:buNone/>
            </a:pPr>
            <a:r>
              <a:rPr lang="en-GB" sz="1800">
                <a:hlinkClick r:id="rId3"/>
              </a:rPr>
              <a:t>Discover</a:t>
            </a:r>
            <a:r>
              <a:rPr lang="en-GB" sz="1800"/>
              <a:t> a world of opportunities. </a:t>
            </a:r>
          </a:p>
          <a:p>
            <a:pPr marL="0" indent="0">
              <a:buNone/>
            </a:pPr>
            <a:endParaRPr lang="en-GB"/>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22 September 2022</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pic>
        <p:nvPicPr>
          <p:cNvPr id="11" name="Content Placeholder 10">
            <a:extLst>
              <a:ext uri="{FF2B5EF4-FFF2-40B4-BE49-F238E27FC236}">
                <a16:creationId xmlns:a16="http://schemas.microsoft.com/office/drawing/2014/main" id="{425C67E3-1BA2-45FA-A36F-863BD1C40E95}"/>
              </a:ext>
            </a:extLst>
          </p:cNvPr>
          <p:cNvPicPr>
            <a:picLocks noChangeAspect="1"/>
          </p:cNvPicPr>
          <p:nvPr/>
        </p:nvPicPr>
        <p:blipFill>
          <a:blip r:embed="rId4"/>
          <a:stretch>
            <a:fillRect/>
          </a:stretch>
        </p:blipFill>
        <p:spPr>
          <a:xfrm>
            <a:off x="2417409" y="1551068"/>
            <a:ext cx="2023440" cy="3009051"/>
          </a:xfrm>
          <a:prstGeom prst="roundRect">
            <a:avLst>
              <a:gd name="adj" fmla="val 9249"/>
            </a:avLst>
          </a:prstGeom>
          <a:ln>
            <a:noFill/>
          </a:ln>
        </p:spPr>
      </p:pic>
      <p:pic>
        <p:nvPicPr>
          <p:cNvPr id="3" name="Picture 2">
            <a:extLst>
              <a:ext uri="{FF2B5EF4-FFF2-40B4-BE49-F238E27FC236}">
                <a16:creationId xmlns:a16="http://schemas.microsoft.com/office/drawing/2014/main" id="{8DA2CB53-91F2-4E27-86CA-6741E8946CC1}"/>
              </a:ext>
            </a:extLst>
          </p:cNvPr>
          <p:cNvPicPr>
            <a:picLocks noChangeAspect="1"/>
          </p:cNvPicPr>
          <p:nvPr/>
        </p:nvPicPr>
        <p:blipFill rotWithShape="1">
          <a:blip r:embed="rId5"/>
          <a:srcRect l="3475" t="2607" r="5507" b="3448"/>
          <a:stretch/>
        </p:blipFill>
        <p:spPr>
          <a:xfrm>
            <a:off x="6679679" y="1611008"/>
            <a:ext cx="1866999" cy="2839878"/>
          </a:xfrm>
          <a:prstGeom prst="roundRect">
            <a:avLst>
              <a:gd name="adj" fmla="val 5749"/>
            </a:avLst>
          </a:prstGeom>
        </p:spPr>
      </p:pic>
    </p:spTree>
    <p:extLst>
      <p:ext uri="{BB962C8B-B14F-4D97-AF65-F5344CB8AC3E}">
        <p14:creationId xmlns:p14="http://schemas.microsoft.com/office/powerpoint/2010/main" val="4028073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a:t>Tools to help</a:t>
            </a:r>
          </a:p>
        </p:txBody>
      </p:sp>
      <p:sp>
        <p:nvSpPr>
          <p:cNvPr id="10" name="Content Placeholder 9">
            <a:extLst>
              <a:ext uri="{FF2B5EF4-FFF2-40B4-BE49-F238E27FC236}">
                <a16:creationId xmlns:a16="http://schemas.microsoft.com/office/drawing/2014/main" id="{1D157BFB-106B-4DE9-BBC2-548D7DBAFC1E}"/>
              </a:ext>
            </a:extLst>
          </p:cNvPr>
          <p:cNvSpPr>
            <a:spLocks noGrp="1"/>
          </p:cNvSpPr>
          <p:nvPr>
            <p:ph sz="half" idx="2"/>
          </p:nvPr>
        </p:nvSpPr>
        <p:spPr>
          <a:xfrm>
            <a:off x="4572000" y="1635125"/>
            <a:ext cx="2342597" cy="3168650"/>
          </a:xfrm>
        </p:spPr>
        <p:txBody>
          <a:bodyPr/>
          <a:lstStyle/>
          <a:p>
            <a:pPr marL="0" indent="0">
              <a:buNone/>
            </a:pPr>
            <a:r>
              <a:rPr lang="en-GB" sz="1800" b="1"/>
              <a:t>Accommodation</a:t>
            </a:r>
            <a:endParaRPr lang="en-US" sz="1800" b="1">
              <a:solidFill>
                <a:srgbClr val="000000"/>
              </a:solidFill>
            </a:endParaRPr>
          </a:p>
          <a:p>
            <a:pPr marL="0" indent="0">
              <a:buNone/>
            </a:pPr>
            <a:r>
              <a:rPr lang="en-GB" sz="1800">
                <a:solidFill>
                  <a:srgbClr val="1E2834"/>
                </a:solidFill>
              </a:rPr>
              <a:t>High on the list when considering where to study, but it’s not always easy to compare what’s on offer. </a:t>
            </a:r>
          </a:p>
          <a:p>
            <a:pPr marL="0" indent="0">
              <a:buNone/>
            </a:pPr>
            <a:r>
              <a:rPr lang="en-GB" sz="1800">
                <a:solidFill>
                  <a:srgbClr val="1E2834"/>
                </a:solidFill>
              </a:rPr>
              <a:t>Understand what options there are using our </a:t>
            </a:r>
            <a:r>
              <a:rPr lang="en-GB" sz="1800">
                <a:solidFill>
                  <a:srgbClr val="1E2834"/>
                </a:solidFill>
                <a:hlinkClick r:id="rId2"/>
              </a:rPr>
              <a:t>accommodation search</a:t>
            </a:r>
            <a:r>
              <a:rPr lang="en-GB" sz="1800">
                <a:solidFill>
                  <a:srgbClr val="1E2834"/>
                </a:solidFill>
              </a:rPr>
              <a:t>.</a:t>
            </a:r>
          </a:p>
          <a:p>
            <a:endParaRPr lang="en-GB"/>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10"/>
          </p:nvPr>
        </p:nvSpPr>
        <p:spPr/>
        <p:txBody>
          <a:bodyPr/>
          <a:lstStyle/>
          <a:p>
            <a:fld id="{E13ED7F5-D386-9F4E-93F6-FF04FAB3DF3D}" type="datetime4">
              <a:rPr lang="en-GB" smtClean="0"/>
              <a:t>22 September 2022</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a:t>Security marking: </a:t>
            </a:r>
            <a:r>
              <a:rPr lang="en-US" b="1"/>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3"/>
          <a:srcRect l="5518" t="2243" r="6290" b="4391"/>
          <a:stretch/>
        </p:blipFill>
        <p:spPr>
          <a:xfrm>
            <a:off x="2350823" y="1635125"/>
            <a:ext cx="1840224" cy="2813076"/>
          </a:xfrm>
          <a:prstGeom prst="roundRect">
            <a:avLst/>
          </a:prstGeom>
          <a:ln w="3175">
            <a:solidFill>
              <a:schemeClr val="tx1"/>
            </a:solidFill>
          </a:ln>
        </p:spPr>
      </p:pic>
      <p:pic>
        <p:nvPicPr>
          <p:cNvPr id="15" name="Picture 14" descr="Graphical user interface, text, application&#10;&#10;Description automatically generated">
            <a:extLst>
              <a:ext uri="{FF2B5EF4-FFF2-40B4-BE49-F238E27FC236}">
                <a16:creationId xmlns:a16="http://schemas.microsoft.com/office/drawing/2014/main" id="{36FDC70E-9C54-492E-8FF4-39D8EA83F375}"/>
              </a:ext>
            </a:extLst>
          </p:cNvPr>
          <p:cNvPicPr>
            <a:picLocks noChangeAspect="1"/>
          </p:cNvPicPr>
          <p:nvPr/>
        </p:nvPicPr>
        <p:blipFill rotWithShape="1">
          <a:blip r:embed="rId4"/>
          <a:srcRect t="8502" b="10594"/>
          <a:stretch/>
        </p:blipFill>
        <p:spPr>
          <a:xfrm>
            <a:off x="6949615" y="1642653"/>
            <a:ext cx="1953646" cy="2805547"/>
          </a:xfrm>
          <a:prstGeom prst="roundRect">
            <a:avLst>
              <a:gd name="adj" fmla="val 5221"/>
            </a:avLst>
          </a:prstGeom>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a:t>UCAS Quiz</a:t>
            </a:r>
          </a:p>
          <a:p>
            <a:pPr marL="0" indent="0">
              <a:buNone/>
            </a:pPr>
            <a:r>
              <a:rPr lang="en-GB" sz="1800"/>
              <a:t>Find job and career ideas matched to your personality. </a:t>
            </a:r>
          </a:p>
          <a:p>
            <a:pPr marL="0" indent="0">
              <a:buNone/>
            </a:pPr>
            <a:r>
              <a:rPr lang="en-GB" sz="1800"/>
              <a:t>Plus a list of courses previous students studied in order to get there.</a:t>
            </a:r>
          </a:p>
          <a:p>
            <a:pPr marL="0" indent="0">
              <a:buNone/>
            </a:pPr>
            <a:r>
              <a:rPr lang="en-GB" sz="1800" b="1"/>
              <a:t> </a:t>
            </a:r>
          </a:p>
          <a:p>
            <a:pPr marL="0" indent="0">
              <a:buNone/>
            </a:pPr>
            <a:endParaRPr lang="en-GB" sz="1800" b="1"/>
          </a:p>
        </p:txBody>
      </p:sp>
    </p:spTree>
    <p:extLst>
      <p:ext uri="{BB962C8B-B14F-4D97-AF65-F5344CB8AC3E}">
        <p14:creationId xmlns:p14="http://schemas.microsoft.com/office/powerpoint/2010/main" val="282523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187450"/>
            <a:ext cx="8456613" cy="3662541"/>
          </a:xfrm>
        </p:spPr>
        <p:txBody>
          <a:bodyPr/>
          <a:lstStyle/>
          <a:p>
            <a:pPr lvl="0">
              <a:lnSpc>
                <a:spcPct val="100000"/>
              </a:lnSpc>
              <a:spcBef>
                <a:spcPts val="300"/>
              </a:spcBef>
              <a:spcAft>
                <a:spcPts val="300"/>
              </a:spcAft>
              <a:buClr>
                <a:srgbClr val="FB705B"/>
              </a:buClr>
            </a:pPr>
            <a:r>
              <a:rPr lang="en-GB" sz="1600" b="1"/>
              <a:t>Style</a:t>
            </a:r>
            <a:r>
              <a:rPr lang="en-GB" sz="1600"/>
              <a:t> – from traditional, with a </a:t>
            </a:r>
            <a:r>
              <a:rPr lang="en-US" sz="1600"/>
              <a:t>focus on subject-based courses and research, to modern universities/colleges, with a greater focus on vocational courses.</a:t>
            </a:r>
          </a:p>
          <a:p>
            <a:pPr lvl="0">
              <a:lnSpc>
                <a:spcPct val="100000"/>
              </a:lnSpc>
              <a:spcBef>
                <a:spcPts val="300"/>
              </a:spcBef>
              <a:spcAft>
                <a:spcPts val="300"/>
              </a:spcAft>
              <a:buClr>
                <a:srgbClr val="FB705B"/>
              </a:buClr>
            </a:pPr>
            <a:r>
              <a:rPr lang="en-US" sz="1600" b="1"/>
              <a:t>Location</a:t>
            </a:r>
            <a:r>
              <a:rPr lang="en-US" sz="1600"/>
              <a:t> </a:t>
            </a:r>
            <a:r>
              <a:rPr lang="en-GB" sz="1600"/>
              <a:t>– </a:t>
            </a:r>
            <a:r>
              <a:rPr lang="en-US" sz="1600"/>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pPr>
            <a:r>
              <a:rPr lang="en-US" sz="1600" b="1"/>
              <a:t>Size</a:t>
            </a:r>
            <a:r>
              <a:rPr lang="en-US" sz="1600"/>
              <a:t> </a:t>
            </a:r>
            <a:r>
              <a:rPr lang="en-GB" sz="1600"/>
              <a:t>– </a:t>
            </a:r>
            <a:r>
              <a:rPr lang="en-US" sz="1600"/>
              <a:t>larger universities can have more than 20,000 students, whereas some of the smallest have only a few thousand.</a:t>
            </a:r>
          </a:p>
          <a:p>
            <a:pPr lvl="0">
              <a:lnSpc>
                <a:spcPct val="100000"/>
              </a:lnSpc>
              <a:spcBef>
                <a:spcPts val="300"/>
              </a:spcBef>
              <a:spcAft>
                <a:spcPts val="300"/>
              </a:spcAft>
              <a:buClr>
                <a:srgbClr val="FB705B"/>
              </a:buClr>
            </a:pPr>
            <a:r>
              <a:rPr lang="en-US" sz="1600" b="1"/>
              <a:t>Culture and facilities </a:t>
            </a:r>
            <a:r>
              <a:rPr lang="en-GB" sz="1600"/>
              <a:t>– </a:t>
            </a:r>
            <a:r>
              <a:rPr lang="en-US" sz="1600"/>
              <a:t>influenced by a range of factors, including the diversity of students who attend. </a:t>
            </a:r>
          </a:p>
          <a:p>
            <a:pPr lvl="0">
              <a:lnSpc>
                <a:spcPct val="100000"/>
              </a:lnSpc>
              <a:spcBef>
                <a:spcPts val="300"/>
              </a:spcBef>
              <a:spcAft>
                <a:spcPts val="300"/>
              </a:spcAft>
              <a:buClr>
                <a:srgbClr val="FB705B"/>
              </a:buClr>
            </a:pPr>
            <a:r>
              <a:rPr lang="en-US" sz="1600" b="1"/>
              <a:t>What graduates do </a:t>
            </a:r>
            <a:r>
              <a:rPr lang="en-GB" sz="1600"/>
              <a:t>– </a:t>
            </a:r>
            <a:r>
              <a:rPr lang="en-US" sz="1600"/>
              <a:t>all universities collect destination statistics; it can be useful to find out what jobs or further study students go on to.</a:t>
            </a:r>
          </a:p>
          <a:p>
            <a:pPr lvl="0">
              <a:lnSpc>
                <a:spcPct val="100000"/>
              </a:lnSpc>
              <a:spcBef>
                <a:spcPts val="300"/>
              </a:spcBef>
              <a:spcAft>
                <a:spcPts val="300"/>
              </a:spcAft>
              <a:buClr>
                <a:srgbClr val="FB705B"/>
              </a:buClr>
            </a:pPr>
            <a:r>
              <a:rPr lang="en-US" sz="1600" b="1"/>
              <a:t>Tuition fees </a:t>
            </a:r>
            <a:r>
              <a:rPr lang="en-GB" sz="1600"/>
              <a:t>– can </a:t>
            </a:r>
            <a:r>
              <a:rPr lang="en-US" sz="1600"/>
              <a:t>vary between universities and colleges; check if there are scholarships or bursaries available. </a:t>
            </a:r>
          </a:p>
          <a:p>
            <a:pPr lvl="0">
              <a:lnSpc>
                <a:spcPct val="100000"/>
              </a:lnSpc>
              <a:spcBef>
                <a:spcPts val="300"/>
              </a:spcBef>
              <a:spcAft>
                <a:spcPts val="300"/>
              </a:spcAft>
              <a:buClr>
                <a:srgbClr val="FB705B"/>
              </a:buClr>
            </a:pPr>
            <a:r>
              <a:rPr lang="en-US" sz="1600" b="1"/>
              <a:t>Living costs </a:t>
            </a:r>
            <a:r>
              <a:rPr lang="en-GB" sz="1600"/>
              <a:t>– </a:t>
            </a:r>
            <a:r>
              <a:rPr lang="en-US" sz="1600"/>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301386" y="0"/>
            <a:ext cx="7610869" cy="1019027"/>
          </a:xfrm>
        </p:spPr>
        <p:txBody>
          <a:bodyPr/>
          <a:lstStyle/>
          <a:p>
            <a:r>
              <a:rPr lang="en-GB"/>
              <a:t>Choosing the right place for you</a:t>
            </a:r>
          </a:p>
        </p:txBody>
      </p:sp>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22 September 2022</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82040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8" y="1211881"/>
            <a:ext cx="8228012" cy="3734356"/>
          </a:xfrm>
        </p:spPr>
        <p:txBody>
          <a:bodyPr/>
          <a:lstStyle/>
          <a:p>
            <a:r>
              <a:rPr lang="en-GB" sz="1800"/>
              <a:t>What does the course cover?</a:t>
            </a:r>
          </a:p>
          <a:p>
            <a:pPr lvl="0">
              <a:lnSpc>
                <a:spcPct val="100000"/>
              </a:lnSpc>
              <a:buClr>
                <a:srgbClr val="3BC0C7"/>
              </a:buClr>
            </a:pPr>
            <a:r>
              <a:rPr lang="en-GB" sz="1800"/>
              <a:t>Courses with the same title may be very different. </a:t>
            </a:r>
          </a:p>
          <a:p>
            <a:pPr lvl="0">
              <a:lnSpc>
                <a:spcPct val="100000"/>
              </a:lnSpc>
              <a:buClr>
                <a:srgbClr val="3BC0C7"/>
              </a:buClr>
            </a:pPr>
            <a:r>
              <a:rPr lang="en-US" sz="1800"/>
              <a:t>Look carefully at the core course content, and the range of optional studies/modules available. </a:t>
            </a:r>
          </a:p>
          <a:p>
            <a:pPr lvl="0">
              <a:lnSpc>
                <a:spcPct val="100000"/>
              </a:lnSpc>
              <a:buClr>
                <a:srgbClr val="3BC0C7"/>
              </a:buClr>
            </a:pPr>
            <a:r>
              <a:rPr lang="en-US" sz="1800"/>
              <a:t>Which modules are the most interesting and relevant to your career aspirations?</a:t>
            </a:r>
          </a:p>
          <a:p>
            <a:pPr lvl="0">
              <a:lnSpc>
                <a:spcPct val="100000"/>
              </a:lnSpc>
              <a:buClr>
                <a:srgbClr val="3BC0C7"/>
              </a:buClr>
            </a:pPr>
            <a:r>
              <a:rPr lang="en-US" sz="1800"/>
              <a:t>See if the course or university/college offers any internship, placement, or study abroad opportunities.</a:t>
            </a:r>
          </a:p>
          <a:p>
            <a:pPr lvl="0">
              <a:lnSpc>
                <a:spcPct val="100000"/>
              </a:lnSpc>
              <a:buClr>
                <a:srgbClr val="3BC0C7"/>
              </a:buClr>
            </a:pPr>
            <a:r>
              <a:rPr lang="en-US" sz="1800"/>
              <a:t>How is the course taught </a:t>
            </a:r>
            <a:r>
              <a:rPr lang="en-GB" sz="1800"/>
              <a:t>–</a:t>
            </a:r>
            <a:r>
              <a:rPr lang="en-US" sz="1800"/>
              <a:t> structured teaching, or more independent research? How many lectures are there, and how much group work will be done in seminars?</a:t>
            </a:r>
          </a:p>
          <a:p>
            <a:pPr lvl="0">
              <a:lnSpc>
                <a:spcPct val="100000"/>
              </a:lnSpc>
              <a:buClr>
                <a:srgbClr val="3BC0C7"/>
              </a:buClr>
            </a:pPr>
            <a:r>
              <a:rPr lang="en-US" sz="1800"/>
              <a:t>How is the course assessed?</a:t>
            </a:r>
          </a:p>
          <a:p>
            <a:pPr marL="0" indent="0">
              <a:buNone/>
            </a:pPr>
            <a:endParaRPr lang="en-GB" sz="160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a:t>Choosing the right course for you</a:t>
            </a:r>
          </a:p>
        </p:txBody>
      </p:sp>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22 September 2022</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84965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a:t>When to apply for 2023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3226100659"/>
              </p:ext>
            </p:extLst>
          </p:nvPr>
        </p:nvGraphicFramePr>
        <p:xfrm>
          <a:off x="287341" y="1538953"/>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22 September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Security marking: </a:t>
            </a:r>
            <a:r>
              <a:rPr lang="en-US" sz="900" b="1" i="0" u="none" strike="noStrike" kern="1200" cap="none" spc="0" baseline="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   </a:t>
            </a:r>
            <a:fld id="{314032A3-A075-4877-BE4B-4988CFAE48FB}" type="slidenum">
              <a:rPr sz="900" kern="0" smtClean="0">
                <a:solidFill>
                  <a:srgbClr val="FFFFFF"/>
                </a:solidFill>
                <a:latin typeface="Calibri"/>
              </a:rPr>
              <a:t>9</a:t>
            </a:fld>
            <a:endParaRPr lang="en-US" sz="900" kern="0">
              <a:solidFill>
                <a:srgbClr val="FFFFFF"/>
              </a:solidFill>
              <a:latin typeface="Calibri"/>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0BD064-69BA-438B-BEF0-47A9226D17CD}">
  <ds:schemaRefs>
    <ds:schemaRef ds:uri="55603442-09ec-4cf3-b21f-b1c3f828b53a"/>
    <ds:schemaRef ds:uri="733dae14-92ee-43b7-ae23-1dcf711a5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FDCD6-A7AB-4E9A-8D34-6EB49E737799}">
  <ds:schemaRefs>
    <ds:schemaRef ds:uri="55603442-09ec-4cf3-b21f-b1c3f828b53a"/>
    <ds:schemaRef ds:uri="733dae14-92ee-43b7-ae23-1dcf711a5137"/>
    <ds:schemaRef ds:uri="7ea19176-5d6b-402f-9bd8-e7e810a315d5"/>
    <ds:schemaRef ds:uri="fa48a185-2363-4a1f-b2bd-1f749f7367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1476</Words>
  <Application>Microsoft Office PowerPoint</Application>
  <PresentationFormat>On-screen Show (16:9)</PresentationFormat>
  <Paragraphs>227</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ucas2020</vt:lpstr>
      <vt:lpstr>Applying through  UCAS</vt:lpstr>
      <vt:lpstr>PowerPoint Presentation</vt:lpstr>
      <vt:lpstr>Starting your research </vt:lpstr>
      <vt:lpstr>Tools to help </vt:lpstr>
      <vt:lpstr>Tools to help </vt:lpstr>
      <vt:lpstr>Tools to help</vt:lpstr>
      <vt:lpstr>Choosing the right place for you</vt:lpstr>
      <vt:lpstr>Choosing the right course for you</vt:lpstr>
      <vt:lpstr>When to apply for 2023 entry</vt:lpstr>
      <vt:lpstr>Key facts</vt:lpstr>
      <vt:lpstr>Linking to a school</vt:lpstr>
      <vt:lpstr>Application</vt:lpstr>
      <vt:lpstr>Application </vt:lpstr>
      <vt:lpstr>The personal statement </vt:lpstr>
      <vt:lpstr>Start early</vt:lpstr>
      <vt:lpstr>Consider…</vt:lpstr>
      <vt:lpstr>Decisions</vt:lpstr>
      <vt:lpstr>Tracking your application</vt:lpstr>
      <vt:lpstr>Replies to offers</vt:lpstr>
      <vt:lpstr>Other options </vt:lpstr>
      <vt:lpstr>Additional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Trudi Woodhouse</cp:lastModifiedBy>
  <cp:revision>2</cp:revision>
  <dcterms:created xsi:type="dcterms:W3CDTF">2020-07-08T13:08:58Z</dcterms:created>
  <dcterms:modified xsi:type="dcterms:W3CDTF">2022-09-22T12:17:01Z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