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Override1.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Override2.xml" ContentType="application/vnd.openxmlformats-officedocument.themeOverride+xml"/>
  <Override PartName="/ppt/tags/tag26.xml" ContentType="application/vnd.openxmlformats-officedocument.presentationml.tags+xml"/>
  <Override PartName="/ppt/theme/themeOverride3.xml" ContentType="application/vnd.openxmlformats-officedocument.themeOverride+xml"/>
  <Override PartName="/ppt/tags/tag27.xml" ContentType="application/vnd.openxmlformats-officedocument.presentationml.tags+xml"/>
  <Override PartName="/ppt/theme/themeOverride4.xml" ContentType="application/vnd.openxmlformats-officedocument.themeOverr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90"/>
  </p:notesMasterIdLst>
  <p:sldIdLst>
    <p:sldId id="357" r:id="rId5"/>
    <p:sldId id="468" r:id="rId6"/>
    <p:sldId id="462" r:id="rId7"/>
    <p:sldId id="358" r:id="rId8"/>
    <p:sldId id="362" r:id="rId9"/>
    <p:sldId id="472" r:id="rId10"/>
    <p:sldId id="473" r:id="rId11"/>
    <p:sldId id="474" r:id="rId12"/>
    <p:sldId id="475" r:id="rId13"/>
    <p:sldId id="476" r:id="rId14"/>
    <p:sldId id="364" r:id="rId15"/>
    <p:sldId id="481" r:id="rId16"/>
    <p:sldId id="483" r:id="rId17"/>
    <p:sldId id="484" r:id="rId18"/>
    <p:sldId id="485" r:id="rId19"/>
    <p:sldId id="486" r:id="rId20"/>
    <p:sldId id="396" r:id="rId21"/>
    <p:sldId id="482" r:id="rId22"/>
    <p:sldId id="373" r:id="rId23"/>
    <p:sldId id="490" r:id="rId24"/>
    <p:sldId id="487" r:id="rId25"/>
    <p:sldId id="488" r:id="rId26"/>
    <p:sldId id="491" r:id="rId27"/>
    <p:sldId id="376" r:id="rId28"/>
    <p:sldId id="466" r:id="rId29"/>
    <p:sldId id="424" r:id="rId30"/>
    <p:sldId id="382" r:id="rId31"/>
    <p:sldId id="417" r:id="rId32"/>
    <p:sldId id="420" r:id="rId33"/>
    <p:sldId id="425" r:id="rId34"/>
    <p:sldId id="383" r:id="rId35"/>
    <p:sldId id="492" r:id="rId36"/>
    <p:sldId id="384" r:id="rId37"/>
    <p:sldId id="493" r:id="rId38"/>
    <p:sldId id="427" r:id="rId39"/>
    <p:sldId id="494" r:id="rId40"/>
    <p:sldId id="387" r:id="rId41"/>
    <p:sldId id="495" r:id="rId42"/>
    <p:sldId id="431" r:id="rId43"/>
    <p:sldId id="496" r:id="rId44"/>
    <p:sldId id="501" r:id="rId45"/>
    <p:sldId id="502" r:id="rId46"/>
    <p:sldId id="497" r:id="rId47"/>
    <p:sldId id="378" r:id="rId48"/>
    <p:sldId id="379" r:id="rId49"/>
    <p:sldId id="414" r:id="rId50"/>
    <p:sldId id="380" r:id="rId51"/>
    <p:sldId id="381" r:id="rId52"/>
    <p:sldId id="498" r:id="rId53"/>
    <p:sldId id="377" r:id="rId54"/>
    <p:sldId id="499" r:id="rId55"/>
    <p:sldId id="503" r:id="rId56"/>
    <p:sldId id="507" r:id="rId57"/>
    <p:sldId id="508" r:id="rId58"/>
    <p:sldId id="509" r:id="rId59"/>
    <p:sldId id="500" r:id="rId60"/>
    <p:sldId id="386" r:id="rId61"/>
    <p:sldId id="435" r:id="rId62"/>
    <p:sldId id="504" r:id="rId63"/>
    <p:sldId id="389" r:id="rId64"/>
    <p:sldId id="404" r:id="rId65"/>
    <p:sldId id="390" r:id="rId66"/>
    <p:sldId id="405" r:id="rId67"/>
    <p:sldId id="406" r:id="rId68"/>
    <p:sldId id="510" r:id="rId69"/>
    <p:sldId id="511" r:id="rId70"/>
    <p:sldId id="512" r:id="rId71"/>
    <p:sldId id="513" r:id="rId72"/>
    <p:sldId id="514" r:id="rId73"/>
    <p:sldId id="515" r:id="rId74"/>
    <p:sldId id="516" r:id="rId75"/>
    <p:sldId id="517" r:id="rId76"/>
    <p:sldId id="518" r:id="rId77"/>
    <p:sldId id="519" r:id="rId78"/>
    <p:sldId id="520" r:id="rId79"/>
    <p:sldId id="521" r:id="rId80"/>
    <p:sldId id="522" r:id="rId81"/>
    <p:sldId id="523" r:id="rId82"/>
    <p:sldId id="524" r:id="rId83"/>
    <p:sldId id="477" r:id="rId84"/>
    <p:sldId id="525" r:id="rId85"/>
    <p:sldId id="526" r:id="rId86"/>
    <p:sldId id="527" r:id="rId87"/>
    <p:sldId id="528" r:id="rId88"/>
    <p:sldId id="529" r:id="rId89"/>
  </p:sldIdLst>
  <p:sldSz cx="9144000" cy="5143500" type="screen16x9"/>
  <p:notesSz cx="6858000" cy="9144000"/>
  <p:custDataLst>
    <p:tags r:id="rId9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2B4096-464A-4022-AAD2-986D912B13E0}" v="30" dt="2022-10-06T14:24:46.9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79"/>
    <p:restoredTop sz="95260" autoAdjust="0"/>
  </p:normalViewPr>
  <p:slideViewPr>
    <p:cSldViewPr snapToGrid="0">
      <p:cViewPr varScale="1">
        <p:scale>
          <a:sx n="81" d="100"/>
          <a:sy n="81" d="100"/>
        </p:scale>
        <p:origin x="332" y="52"/>
      </p:cViewPr>
      <p:guideLst>
        <p:guide orient="horz" pos="159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tags" Target="tags/tag1.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10/7/2022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283807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07 October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07 October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07 October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07 October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07 October 2022</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07 October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07 October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07 October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07 October 2022</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2.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2.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7.xml"/><Relationship Id="rId1" Type="http://schemas.openxmlformats.org/officeDocument/2006/relationships/themeOverride" Target="../theme/themeOverride1.xml"/><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62.xml"/><Relationship Id="rId1" Type="http://schemas.openxmlformats.org/officeDocument/2006/relationships/tags" Target="../tags/tag8.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2.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5.xml"/><Relationship Id="rId1" Type="http://schemas.openxmlformats.org/officeDocument/2006/relationships/tags" Target="../tags/tag11.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5.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3" Type="http://schemas.openxmlformats.org/officeDocument/2006/relationships/hyperlink" Target="https://www.ucas.com/undergraduate/applying-university/filling-your-ucas-undergraduate-application" TargetMode="External"/><Relationship Id="rId2" Type="http://schemas.openxmlformats.org/officeDocument/2006/relationships/slideLayout" Target="../slideLayouts/slideLayout80.xml"/><Relationship Id="rId1" Type="http://schemas.openxmlformats.org/officeDocument/2006/relationships/tags" Target="../tags/tag3.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5.xml"/><Relationship Id="rId1" Type="http://schemas.openxmlformats.org/officeDocument/2006/relationships/tags" Target="../tags/tag13.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64.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66.xml"/><Relationship Id="rId1" Type="http://schemas.openxmlformats.org/officeDocument/2006/relationships/tags" Target="../tags/tag1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6.xml"/><Relationship Id="rId1" Type="http://schemas.openxmlformats.org/officeDocument/2006/relationships/tags" Target="../tags/tag18.xml"/><Relationship Id="rId5" Type="http://schemas.openxmlformats.org/officeDocument/2006/relationships/image" Target="../media/image38.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9.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1.xml"/><Relationship Id="rId1" Type="http://schemas.openxmlformats.org/officeDocument/2006/relationships/tags" Target="../tags/tag20.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1.xml"/><Relationship Id="rId1" Type="http://schemas.openxmlformats.org/officeDocument/2006/relationships/tags" Target="../tags/tag21.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1.xml"/><Relationship Id="rId1" Type="http://schemas.openxmlformats.org/officeDocument/2006/relationships/tags" Target="../tags/tag2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3.xml"/><Relationship Id="rId1" Type="http://schemas.openxmlformats.org/officeDocument/2006/relationships/tags" Target="../tags/tag2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tags" Target="../tags/tag26.xml"/><Relationship Id="rId1" Type="http://schemas.openxmlformats.org/officeDocument/2006/relationships/themeOverride" Target="../theme/themeOverride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27.xml"/><Relationship Id="rId1" Type="http://schemas.openxmlformats.org/officeDocument/2006/relationships/themeOverride" Target="../theme/themeOverride3.xml"/><Relationship Id="rId5" Type="http://schemas.openxmlformats.org/officeDocument/2006/relationships/image" Target="../media/image49.png"/><Relationship Id="rId4" Type="http://schemas.openxmlformats.org/officeDocument/2006/relationships/hyperlink" Target="http://ucas.com/financ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8.xml"/><Relationship Id="rId1" Type="http://schemas.openxmlformats.org/officeDocument/2006/relationships/themeOverride" Target="../theme/themeOverride4.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2.xml"/><Relationship Id="rId1" Type="http://schemas.openxmlformats.org/officeDocument/2006/relationships/tags" Target="../tags/tag29.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2.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3" Type="http://schemas.openxmlformats.org/officeDocument/2006/relationships/hyperlink" Target="http://www.ucas.com/" TargetMode="External"/><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5.xml"/><Relationship Id="rId1" Type="http://schemas.openxmlformats.org/officeDocument/2006/relationships/tags" Target="../tags/tag3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5.xml"/><Relationship Id="rId1" Type="http://schemas.openxmlformats.org/officeDocument/2006/relationships/tags" Target="../tags/tag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61.xml"/><Relationship Id="rId1" Type="http://schemas.openxmlformats.org/officeDocument/2006/relationships/tags" Target="../tags/tag33.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61.xml"/><Relationship Id="rId1" Type="http://schemas.openxmlformats.org/officeDocument/2006/relationships/tags" Target="../tags/tag34.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1.xml"/><Relationship Id="rId1" Type="http://schemas.openxmlformats.org/officeDocument/2006/relationships/tags" Target="../tags/tag35.xml"/></Relationships>
</file>

<file path=ppt/slides/_rels/slide47.xml.rels><?xml version="1.0" encoding="UTF-8" standalone="yes"?>
<Relationships xmlns="http://schemas.openxmlformats.org/package/2006/relationships"><Relationship Id="rId3" Type="http://schemas.openxmlformats.org/officeDocument/2006/relationships/hyperlink" Target="https://www.ucas.com/undergraduate/applying-university/filling-your-ucas-undergraduate-application" TargetMode="External"/><Relationship Id="rId2" Type="http://schemas.openxmlformats.org/officeDocument/2006/relationships/slideLayout" Target="../slideLayouts/slideLayout61.xml"/><Relationship Id="rId1" Type="http://schemas.openxmlformats.org/officeDocument/2006/relationships/tags" Target="../tags/tag36.xml"/><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1.xml"/><Relationship Id="rId1" Type="http://schemas.openxmlformats.org/officeDocument/2006/relationships/tags" Target="../tags/tag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65.xml"/><Relationship Id="rId1" Type="http://schemas.openxmlformats.org/officeDocument/2006/relationships/tags" Target="../tags/tag38.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65.xml"/><Relationship Id="rId1" Type="http://schemas.openxmlformats.org/officeDocument/2006/relationships/tags" Target="../tags/tag39.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65.xml"/><Relationship Id="rId1" Type="http://schemas.openxmlformats.org/officeDocument/2006/relationships/tags" Target="../tags/tag40.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5.xml"/><Relationship Id="rId1" Type="http://schemas.openxmlformats.org/officeDocument/2006/relationships/tags" Target="../tags/tag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ucas.com/undergraduate/applying-university/writing-personal-statement/how-write-personal-statement" TargetMode="External"/><Relationship Id="rId1" Type="http://schemas.openxmlformats.org/officeDocument/2006/relationships/slideLayout" Target="../slideLayouts/slideLayout66.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65.xml"/><Relationship Id="rId1" Type="http://schemas.openxmlformats.org/officeDocument/2006/relationships/tags" Target="../tags/tag42.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3.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63.xml"/><Relationship Id="rId1" Type="http://schemas.openxmlformats.org/officeDocument/2006/relationships/tags" Target="../tags/tag44.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63.xml"/><Relationship Id="rId1" Type="http://schemas.openxmlformats.org/officeDocument/2006/relationships/tags" Target="../tags/tag45.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63.xml"/><Relationship Id="rId1" Type="http://schemas.openxmlformats.org/officeDocument/2006/relationships/tags" Target="../tags/tag46.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63.xml"/><Relationship Id="rId1" Type="http://schemas.openxmlformats.org/officeDocument/2006/relationships/tags" Target="../tags/tag4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8.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66.xml"/><Relationship Id="rId1" Type="http://schemas.openxmlformats.org/officeDocument/2006/relationships/tags" Target="../tags/tag49.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66.xml"/><Relationship Id="rId1" Type="http://schemas.openxmlformats.org/officeDocument/2006/relationships/tags" Target="../tags/tag50.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66.xml"/><Relationship Id="rId1" Type="http://schemas.openxmlformats.org/officeDocument/2006/relationships/tags" Target="../tags/tag51.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5.xml"/><Relationship Id="rId1" Type="http://schemas.openxmlformats.org/officeDocument/2006/relationships/tags" Target="../tags/tag53.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5.xml"/><Relationship Id="rId1" Type="http://schemas.openxmlformats.org/officeDocument/2006/relationships/tags" Target="../tags/tag54.xml"/><Relationship Id="rId5" Type="http://schemas.openxmlformats.org/officeDocument/2006/relationships/image" Target="../media/image89.jp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5.xml"/><Relationship Id="rId1" Type="http://schemas.openxmlformats.org/officeDocument/2006/relationships/tags" Target="../tags/tag55.xml"/><Relationship Id="rId5" Type="http://schemas.openxmlformats.org/officeDocument/2006/relationships/image" Target="../media/image91.png"/><Relationship Id="rId4" Type="http://schemas.openxmlformats.org/officeDocument/2006/relationships/image" Target="../media/image90.jpeg"/></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58.xml"/><Relationship Id="rId1" Type="http://schemas.openxmlformats.org/officeDocument/2006/relationships/tags" Target="../tags/tag56.xml"/><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1.xml"/><Relationship Id="rId1" Type="http://schemas.openxmlformats.org/officeDocument/2006/relationships/tags" Target="../tags/tag5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0.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58.xml"/><Relationship Id="rId1" Type="http://schemas.openxmlformats.org/officeDocument/2006/relationships/tags" Target="../tags/tag58.xml"/><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5.xml"/><Relationship Id="rId1" Type="http://schemas.openxmlformats.org/officeDocument/2006/relationships/tags" Target="../tags/tag59.xml"/><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5.xml"/><Relationship Id="rId1" Type="http://schemas.openxmlformats.org/officeDocument/2006/relationships/tags" Target="../tags/tag60.xml"/><Relationship Id="rId4" Type="http://schemas.openxmlformats.org/officeDocument/2006/relationships/image" Target="../media/image100.png"/></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5.xml"/><Relationship Id="rId1" Type="http://schemas.openxmlformats.org/officeDocument/2006/relationships/tags" Target="../tags/tag61.xml"/><Relationship Id="rId4"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5.xml"/><Relationship Id="rId1" Type="http://schemas.openxmlformats.org/officeDocument/2006/relationships/tags" Target="../tags/tag62.xml"/><Relationship Id="rId4" Type="http://schemas.openxmlformats.org/officeDocument/2006/relationships/image" Target="../media/image104.pn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47.xml"/><Relationship Id="rId1" Type="http://schemas.openxmlformats.org/officeDocument/2006/relationships/tags" Target="../tags/tag63.xml"/><Relationship Id="rId4" Type="http://schemas.openxmlformats.org/officeDocument/2006/relationships/image" Target="../media/image106.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ea typeface="Roboto"/>
              </a:rPr>
              <a:t>Applying through </a:t>
            </a:r>
            <a:br>
              <a:rPr lang="en-US" dirty="0"/>
            </a:br>
            <a:r>
              <a:rPr lang="en-US" dirty="0">
                <a:ea typeface="Roboto"/>
              </a:rPr>
              <a:t>UCAS </a:t>
            </a:r>
            <a:endParaRPr lang="en-US" dirty="0"/>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vert="horz" lIns="0" tIns="0" rIns="0" bIns="0" rtlCol="0" anchor="t">
            <a:noAutofit/>
          </a:bodyPr>
          <a:lstStyle/>
          <a:p>
            <a:r>
              <a:rPr lang="en-GB" sz="1800" dirty="0">
                <a:ea typeface="Roboto Thin"/>
              </a:rPr>
              <a:t>For courses starting in 2023</a:t>
            </a:r>
            <a:endParaRPr lang="en-US" sz="1800" dirty="0"/>
          </a:p>
          <a:p>
            <a:r>
              <a:rPr lang="en-GB" dirty="0">
                <a:ea typeface="Roboto Thin"/>
              </a:rPr>
              <a:t>Updated: 06 September 2022</a:t>
            </a:r>
            <a:endParaRPr lang="en-GB" dirty="0"/>
          </a:p>
        </p:txBody>
      </p:sp>
    </p:spTree>
    <p:custDataLst>
      <p:tags r:id="rId1"/>
    </p:custDataLst>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41B3-7D92-4C27-958A-0A4BCD272B3C}"/>
              </a:ext>
            </a:extLst>
          </p:cNvPr>
          <p:cNvSpPr>
            <a:spLocks noGrp="1"/>
          </p:cNvSpPr>
          <p:nvPr>
            <p:ph type="title"/>
          </p:nvPr>
        </p:nvSpPr>
        <p:spPr/>
        <p:txBody>
          <a:bodyPr/>
          <a:lstStyle/>
          <a:p>
            <a:r>
              <a:rPr lang="en-GB" sz="3600" b="1" dirty="0"/>
              <a:t>Registering for an account</a:t>
            </a:r>
            <a:br>
              <a:rPr lang="en-US" sz="3600" dirty="0"/>
            </a:br>
            <a:endParaRPr lang="en-GB" dirty="0"/>
          </a:p>
        </p:txBody>
      </p:sp>
      <p:sp>
        <p:nvSpPr>
          <p:cNvPr id="4" name="Slide Number Placeholder 3">
            <a:extLst>
              <a:ext uri="{FF2B5EF4-FFF2-40B4-BE49-F238E27FC236}">
                <a16:creationId xmlns:a16="http://schemas.microsoft.com/office/drawing/2014/main" id="{23967ED1-6A3D-46E6-95DF-97AF52B7CCEA}"/>
              </a:ext>
            </a:extLst>
          </p:cNvPr>
          <p:cNvSpPr>
            <a:spLocks noGrp="1"/>
          </p:cNvSpPr>
          <p:nvPr>
            <p:ph type="sldNum" sz="quarter" idx="11"/>
          </p:nvPr>
        </p:nvSpPr>
        <p:spPr/>
        <p:txBody>
          <a:bodyPr/>
          <a:lstStyle/>
          <a:p>
            <a:r>
              <a:rPr lang="en-US"/>
              <a:t>|   </a:t>
            </a:r>
            <a:fld id="{D7A593A7-184A-6D43-8A36-702213271FF9}" type="slidenum">
              <a:rPr lang="en-US" smtClean="0"/>
              <a:pPr/>
              <a:t>10</a:t>
            </a:fld>
            <a:endParaRPr lang="en-US"/>
          </a:p>
        </p:txBody>
      </p:sp>
      <p:sp>
        <p:nvSpPr>
          <p:cNvPr id="5" name="Footer Placeholder 4">
            <a:extLst>
              <a:ext uri="{FF2B5EF4-FFF2-40B4-BE49-F238E27FC236}">
                <a16:creationId xmlns:a16="http://schemas.microsoft.com/office/drawing/2014/main" id="{BF84349F-2F73-48F2-A331-A0F37F1E5B1D}"/>
              </a:ext>
            </a:extLst>
          </p:cNvPr>
          <p:cNvSpPr>
            <a:spLocks noGrp="1"/>
          </p:cNvSpPr>
          <p:nvPr>
            <p:ph type="ftr" sz="quarter" idx="12"/>
          </p:nvPr>
        </p:nvSpPr>
        <p:spPr/>
        <p:txBody>
          <a:bodyPr/>
          <a:lstStyle/>
          <a:p>
            <a:r>
              <a:rPr lang="en-US" dirty="0"/>
              <a:t>Security marking: </a:t>
            </a:r>
            <a:r>
              <a:rPr lang="en-US" b="1" dirty="0"/>
              <a:t>PUBLIC</a:t>
            </a:r>
          </a:p>
        </p:txBody>
      </p:sp>
      <p:sp>
        <p:nvSpPr>
          <p:cNvPr id="7" name="TextBox 6">
            <a:extLst>
              <a:ext uri="{FF2B5EF4-FFF2-40B4-BE49-F238E27FC236}">
                <a16:creationId xmlns:a16="http://schemas.microsoft.com/office/drawing/2014/main" id="{8464305E-38AD-4364-B6CE-B3C97875A738}"/>
              </a:ext>
            </a:extLst>
          </p:cNvPr>
          <p:cNvSpPr txBox="1"/>
          <p:nvPr/>
        </p:nvSpPr>
        <p:spPr>
          <a:xfrm>
            <a:off x="340738" y="1280191"/>
            <a:ext cx="3048848" cy="2554545"/>
          </a:xfrm>
          <a:prstGeom prst="rect">
            <a:avLst/>
          </a:prstGeom>
          <a:noFill/>
        </p:spPr>
        <p:txBody>
          <a:bodyPr wrap="square">
            <a:spAutoFit/>
          </a:bodyPr>
          <a:lstStyle/>
          <a:p>
            <a:r>
              <a:rPr lang="en-GB" sz="1600" dirty="0">
                <a:solidFill>
                  <a:srgbClr val="313537"/>
                </a:solidFill>
                <a:latin typeface="+mj-lt"/>
              </a:rPr>
              <a:t>Search for your school/college, if you can’t find it then you can type in the name. </a:t>
            </a:r>
          </a:p>
          <a:p>
            <a:endParaRPr lang="en-GB" sz="1600" dirty="0">
              <a:solidFill>
                <a:srgbClr val="313537"/>
              </a:solidFill>
              <a:latin typeface="+mj-lt"/>
            </a:endParaRPr>
          </a:p>
          <a:p>
            <a:r>
              <a:rPr lang="en-GB" sz="1600" dirty="0">
                <a:solidFill>
                  <a:srgbClr val="313537"/>
                </a:solidFill>
                <a:latin typeface="+mj-lt"/>
              </a:rPr>
              <a:t>You will also need to enter your school/college buzzword at the point you start your application. </a:t>
            </a:r>
          </a:p>
          <a:p>
            <a:endParaRPr lang="en-GB" sz="1600" b="0" i="0" dirty="0">
              <a:solidFill>
                <a:srgbClr val="313537"/>
              </a:solidFill>
              <a:effectLst/>
              <a:latin typeface="+mj-lt"/>
            </a:endParaRPr>
          </a:p>
          <a:p>
            <a:r>
              <a:rPr lang="en-GB" sz="1600" b="0" i="0" dirty="0">
                <a:solidFill>
                  <a:srgbClr val="313537"/>
                </a:solidFill>
                <a:effectLst/>
                <a:latin typeface="+mj-lt"/>
              </a:rPr>
              <a:t>Then scroll right to the bottom </a:t>
            </a:r>
            <a:r>
              <a:rPr lang="en-GB" sz="1600" dirty="0">
                <a:solidFill>
                  <a:srgbClr val="313537"/>
                </a:solidFill>
                <a:latin typeface="+mj-lt"/>
              </a:rPr>
              <a:t>to </a:t>
            </a:r>
            <a:r>
              <a:rPr lang="en-GB" sz="1600" b="1" dirty="0">
                <a:solidFill>
                  <a:srgbClr val="313537"/>
                </a:solidFill>
                <a:latin typeface="+mj-lt"/>
              </a:rPr>
              <a:t>Create</a:t>
            </a:r>
            <a:r>
              <a:rPr lang="en-GB" sz="1600" b="1" i="0" dirty="0">
                <a:solidFill>
                  <a:srgbClr val="313537"/>
                </a:solidFill>
                <a:effectLst/>
                <a:latin typeface="+mj-lt"/>
              </a:rPr>
              <a:t> account</a:t>
            </a:r>
            <a:r>
              <a:rPr lang="en-GB" sz="1600" dirty="0">
                <a:solidFill>
                  <a:srgbClr val="313537"/>
                </a:solidFill>
                <a:latin typeface="+mj-lt"/>
              </a:rPr>
              <a:t>.</a:t>
            </a:r>
            <a:endParaRPr lang="en-GB" sz="1600" dirty="0">
              <a:latin typeface="+mj-lt"/>
              <a:cs typeface="Calibri"/>
            </a:endParaRPr>
          </a:p>
        </p:txBody>
      </p:sp>
      <p:pic>
        <p:nvPicPr>
          <p:cNvPr id="13" name="Picture 12">
            <a:extLst>
              <a:ext uri="{FF2B5EF4-FFF2-40B4-BE49-F238E27FC236}">
                <a16:creationId xmlns:a16="http://schemas.microsoft.com/office/drawing/2014/main" id="{256E0124-7D66-41A4-8AC9-34F4F071D3B5}"/>
              </a:ext>
            </a:extLst>
          </p:cNvPr>
          <p:cNvPicPr>
            <a:picLocks noChangeAspect="1"/>
          </p:cNvPicPr>
          <p:nvPr/>
        </p:nvPicPr>
        <p:blipFill rotWithShape="1">
          <a:blip r:embed="rId2"/>
          <a:srcRect l="7718" r="11854"/>
          <a:stretch/>
        </p:blipFill>
        <p:spPr>
          <a:xfrm>
            <a:off x="3656080" y="981193"/>
            <a:ext cx="5147182" cy="3573428"/>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2601461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title"/>
          </p:nvPr>
        </p:nvSpPr>
        <p:spPr/>
        <p:txBody>
          <a:bodyPr/>
          <a:lstStyle/>
          <a:p>
            <a:r>
              <a:rPr lang="en-US" dirty="0"/>
              <a:t>Starting your application. </a:t>
            </a:r>
          </a:p>
        </p:txBody>
      </p:sp>
    </p:spTree>
    <p:extLst>
      <p:ext uri="{BB962C8B-B14F-4D97-AF65-F5344CB8AC3E}">
        <p14:creationId xmlns:p14="http://schemas.microsoft.com/office/powerpoint/2010/main" val="268533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8B7A40-3661-4336-8F76-AF8228F85044}"/>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5" name="Footer Placeholder 4">
            <a:extLst>
              <a:ext uri="{FF2B5EF4-FFF2-40B4-BE49-F238E27FC236}">
                <a16:creationId xmlns:a16="http://schemas.microsoft.com/office/drawing/2014/main" id="{FEE68A6A-3CFA-4125-B052-881F866796A6}"/>
              </a:ext>
            </a:extLst>
          </p:cNvPr>
          <p:cNvSpPr>
            <a:spLocks noGrp="1"/>
          </p:cNvSpPr>
          <p:nvPr>
            <p:ph type="ftr" sz="quarter" idx="3"/>
          </p:nvPr>
        </p:nvSpPr>
        <p:spPr/>
        <p:txBody>
          <a:bodyPr/>
          <a:lstStyle/>
          <a:p>
            <a:r>
              <a:rPr lang="en-US" dirty="0"/>
              <a:t>Security marking: </a:t>
            </a:r>
            <a:r>
              <a:rPr lang="en-US" b="1" dirty="0"/>
              <a:t>PUBLIC</a:t>
            </a:r>
          </a:p>
        </p:txBody>
      </p:sp>
      <p:sp>
        <p:nvSpPr>
          <p:cNvPr id="2" name="Title 1">
            <a:extLst>
              <a:ext uri="{FF2B5EF4-FFF2-40B4-BE49-F238E27FC236}">
                <a16:creationId xmlns:a16="http://schemas.microsoft.com/office/drawing/2014/main" id="{6A560F69-1AC7-4435-8F38-6E59A61CFE03}"/>
              </a:ext>
            </a:extLst>
          </p:cNvPr>
          <p:cNvSpPr>
            <a:spLocks noGrp="1"/>
          </p:cNvSpPr>
          <p:nvPr>
            <p:ph type="title" idx="4294967295"/>
          </p:nvPr>
        </p:nvSpPr>
        <p:spPr>
          <a:xfrm>
            <a:off x="287338" y="14270"/>
            <a:ext cx="7610475" cy="1019175"/>
          </a:xfrm>
        </p:spPr>
        <p:txBody>
          <a:bodyPr/>
          <a:lstStyle/>
          <a:p>
            <a:r>
              <a:rPr lang="en-GB" dirty="0"/>
              <a:t>Starting your application </a:t>
            </a:r>
          </a:p>
        </p:txBody>
      </p:sp>
      <p:pic>
        <p:nvPicPr>
          <p:cNvPr id="6" name="Picture 5">
            <a:extLst>
              <a:ext uri="{FF2B5EF4-FFF2-40B4-BE49-F238E27FC236}">
                <a16:creationId xmlns:a16="http://schemas.microsoft.com/office/drawing/2014/main" id="{485E6336-7823-4E96-B219-C9E780FAAF3E}"/>
              </a:ext>
            </a:extLst>
          </p:cNvPr>
          <p:cNvPicPr>
            <a:picLocks noChangeAspect="1"/>
          </p:cNvPicPr>
          <p:nvPr/>
        </p:nvPicPr>
        <p:blipFill rotWithShape="1">
          <a:blip r:embed="rId3"/>
          <a:srcRect l="14459" r="12917"/>
          <a:stretch/>
        </p:blipFill>
        <p:spPr>
          <a:xfrm>
            <a:off x="4011821" y="1096817"/>
            <a:ext cx="4801898" cy="3768327"/>
          </a:xfrm>
          <a:prstGeom prst="roundRect">
            <a:avLst>
              <a:gd name="adj" fmla="val 4779"/>
            </a:avLst>
          </a:prstGeom>
          <a:ln w="6350">
            <a:solidFill>
              <a:schemeClr val="tx2">
                <a:lumMod val="40000"/>
                <a:lumOff val="60000"/>
              </a:schemeClr>
            </a:solidFill>
          </a:ln>
          <a:effectLst/>
        </p:spPr>
      </p:pic>
      <p:sp>
        <p:nvSpPr>
          <p:cNvPr id="15" name="TextBox 14">
            <a:extLst>
              <a:ext uri="{FF2B5EF4-FFF2-40B4-BE49-F238E27FC236}">
                <a16:creationId xmlns:a16="http://schemas.microsoft.com/office/drawing/2014/main" id="{7EF699A2-8A96-4F19-AD3A-476E199B1609}"/>
              </a:ext>
            </a:extLst>
          </p:cNvPr>
          <p:cNvSpPr txBox="1"/>
          <p:nvPr/>
        </p:nvSpPr>
        <p:spPr>
          <a:xfrm>
            <a:off x="287338" y="1468789"/>
            <a:ext cx="3141662" cy="2308324"/>
          </a:xfrm>
          <a:prstGeom prst="rect">
            <a:avLst/>
          </a:prstGeom>
          <a:noFill/>
        </p:spPr>
        <p:txBody>
          <a:bodyPr wrap="square">
            <a:spAutoFit/>
          </a:bodyPr>
          <a:lstStyle/>
          <a:p>
            <a:r>
              <a:rPr lang="en-GB" sz="1600" dirty="0">
                <a:solidFill>
                  <a:srgbClr val="313537"/>
                </a:solidFill>
                <a:latin typeface="+mj-lt"/>
                <a:ea typeface="+mn-lt"/>
                <a:cs typeface="+mn-lt"/>
              </a:rPr>
              <a:t>Choose the year you want to start your studies, level of study (it's </a:t>
            </a:r>
            <a:r>
              <a:rPr lang="en-GB" sz="1600" b="1" dirty="0">
                <a:solidFill>
                  <a:srgbClr val="313537"/>
                </a:solidFill>
                <a:latin typeface="+mj-lt"/>
                <a:ea typeface="+mn-lt"/>
                <a:cs typeface="+mn-lt"/>
              </a:rPr>
              <a:t>Undergraduate </a:t>
            </a:r>
            <a:r>
              <a:rPr lang="en-GB" sz="1600" dirty="0">
                <a:solidFill>
                  <a:srgbClr val="313537"/>
                </a:solidFill>
                <a:latin typeface="+mj-lt"/>
                <a:ea typeface="+mn-lt"/>
                <a:cs typeface="+mn-lt"/>
              </a:rPr>
              <a:t>if you are still at school/college) and type of application you wish to make. </a:t>
            </a:r>
            <a:endParaRPr lang="en-GB" sz="1600" dirty="0">
              <a:solidFill>
                <a:srgbClr val="1F2834"/>
              </a:solidFill>
              <a:latin typeface="+mj-lt"/>
              <a:ea typeface="+mn-lt"/>
              <a:cs typeface="+mn-lt"/>
            </a:endParaRPr>
          </a:p>
          <a:p>
            <a:endParaRPr lang="en-GB" sz="1600" dirty="0">
              <a:latin typeface="+mj-lt"/>
              <a:ea typeface="+mn-lt"/>
              <a:cs typeface="+mn-lt"/>
            </a:endParaRPr>
          </a:p>
          <a:p>
            <a:r>
              <a:rPr lang="en-GB" sz="1600" dirty="0">
                <a:latin typeface="+mj-lt"/>
                <a:ea typeface="+mn-lt"/>
                <a:cs typeface="+mn-lt"/>
              </a:rPr>
              <a:t>Make sure you choose </a:t>
            </a:r>
            <a:r>
              <a:rPr lang="en-GB" sz="1600" b="1" dirty="0">
                <a:latin typeface="+mj-lt"/>
                <a:ea typeface="+mn-lt"/>
                <a:cs typeface="+mn-lt"/>
              </a:rPr>
              <a:t>2023</a:t>
            </a:r>
            <a:r>
              <a:rPr lang="en-GB" sz="1600" dirty="0">
                <a:latin typeface="+mj-lt"/>
                <a:ea typeface="+mn-lt"/>
                <a:cs typeface="+mn-lt"/>
              </a:rPr>
              <a:t> if you want to start next year, including if you want to defer entry.  </a:t>
            </a:r>
          </a:p>
        </p:txBody>
      </p:sp>
    </p:spTree>
    <p:custDataLst>
      <p:tags r:id="rId1"/>
    </p:custDataLst>
    <p:extLst>
      <p:ext uri="{BB962C8B-B14F-4D97-AF65-F5344CB8AC3E}">
        <p14:creationId xmlns:p14="http://schemas.microsoft.com/office/powerpoint/2010/main" val="167909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0D9DCE-AF2F-40D9-BA6F-AE962B43DC1B}"/>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dirty="0"/>
          </a:p>
        </p:txBody>
      </p:sp>
      <p:sp>
        <p:nvSpPr>
          <p:cNvPr id="4" name="Footer Placeholder 3">
            <a:extLst>
              <a:ext uri="{FF2B5EF4-FFF2-40B4-BE49-F238E27FC236}">
                <a16:creationId xmlns:a16="http://schemas.microsoft.com/office/drawing/2014/main" id="{5A43258D-5026-4C42-90FB-AA9AF7417AEE}"/>
              </a:ext>
            </a:extLst>
          </p:cNvPr>
          <p:cNvSpPr>
            <a:spLocks noGrp="1"/>
          </p:cNvSpPr>
          <p:nvPr>
            <p:ph type="ftr" sz="quarter" idx="3"/>
          </p:nvPr>
        </p:nvSpPr>
        <p:spPr/>
        <p:txBody>
          <a:bodyPr/>
          <a:lstStyle/>
          <a:p>
            <a:r>
              <a:rPr lang="en-US" dirty="0"/>
              <a:t>Security marking: </a:t>
            </a:r>
            <a:r>
              <a:rPr lang="en-US" b="1" dirty="0"/>
              <a:t>PUBLIC</a:t>
            </a:r>
          </a:p>
        </p:txBody>
      </p:sp>
      <p:sp>
        <p:nvSpPr>
          <p:cNvPr id="5" name="Title 2">
            <a:extLst>
              <a:ext uri="{FF2B5EF4-FFF2-40B4-BE49-F238E27FC236}">
                <a16:creationId xmlns:a16="http://schemas.microsoft.com/office/drawing/2014/main" id="{9CC7C7BE-3181-441C-851E-F33D14A326B2}"/>
              </a:ext>
            </a:extLst>
          </p:cNvPr>
          <p:cNvSpPr txBox="1">
            <a:spLocks/>
          </p:cNvSpPr>
          <p:nvPr/>
        </p:nvSpPr>
        <p:spPr>
          <a:xfrm>
            <a:off x="369634" y="550366"/>
            <a:ext cx="7610475" cy="101758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t>Starting your application </a:t>
            </a:r>
            <a:br>
              <a:rPr lang="en-US" dirty="0"/>
            </a:br>
            <a:endParaRPr lang="en-GB" dirty="0"/>
          </a:p>
        </p:txBody>
      </p:sp>
      <p:pic>
        <p:nvPicPr>
          <p:cNvPr id="6" name="Picture 5">
            <a:extLst>
              <a:ext uri="{FF2B5EF4-FFF2-40B4-BE49-F238E27FC236}">
                <a16:creationId xmlns:a16="http://schemas.microsoft.com/office/drawing/2014/main" id="{71228901-AD8D-4A8D-9178-DCE9C1395A65}"/>
              </a:ext>
            </a:extLst>
          </p:cNvPr>
          <p:cNvPicPr>
            <a:picLocks noChangeAspect="1"/>
          </p:cNvPicPr>
          <p:nvPr/>
        </p:nvPicPr>
        <p:blipFill rotWithShape="1">
          <a:blip r:embed="rId3"/>
          <a:srcRect t="18342"/>
          <a:stretch/>
        </p:blipFill>
        <p:spPr>
          <a:xfrm>
            <a:off x="1240208" y="1836498"/>
            <a:ext cx="6362185" cy="2846751"/>
          </a:xfrm>
          <a:prstGeom prst="roundRect">
            <a:avLst>
              <a:gd name="adj" fmla="val 4779"/>
            </a:avLst>
          </a:prstGeom>
          <a:ln w="6350">
            <a:solidFill>
              <a:schemeClr val="tx2">
                <a:lumMod val="40000"/>
                <a:lumOff val="60000"/>
              </a:schemeClr>
            </a:solidFill>
          </a:ln>
          <a:effectLst/>
        </p:spPr>
      </p:pic>
      <p:sp>
        <p:nvSpPr>
          <p:cNvPr id="7" name="TextBox 5">
            <a:extLst>
              <a:ext uri="{FF2B5EF4-FFF2-40B4-BE49-F238E27FC236}">
                <a16:creationId xmlns:a16="http://schemas.microsoft.com/office/drawing/2014/main" id="{D9E3A417-24CC-4633-946C-DC68249804A0}"/>
              </a:ext>
            </a:extLst>
          </p:cNvPr>
          <p:cNvSpPr txBox="1"/>
          <p:nvPr/>
        </p:nvSpPr>
        <p:spPr>
          <a:xfrm>
            <a:off x="305163" y="1237296"/>
            <a:ext cx="7995269" cy="646331"/>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latin typeface="+mj-lt"/>
              </a:rPr>
              <a:t>To start your UCAS application click on the ‘</a:t>
            </a:r>
            <a:r>
              <a:rPr lang="en-GB" b="1" i="0" dirty="0">
                <a:solidFill>
                  <a:srgbClr val="000000"/>
                </a:solidFill>
                <a:effectLst/>
                <a:latin typeface="+mj-lt"/>
              </a:rPr>
              <a:t>Your 2023 applications’ </a:t>
            </a:r>
            <a:r>
              <a:rPr lang="en-GB" b="0" i="0" dirty="0">
                <a:solidFill>
                  <a:srgbClr val="000000"/>
                </a:solidFill>
                <a:effectLst/>
                <a:latin typeface="+mj-lt"/>
              </a:rPr>
              <a:t>tile</a:t>
            </a:r>
            <a:r>
              <a:rPr lang="en-GB" dirty="0">
                <a:solidFill>
                  <a:srgbClr val="000000"/>
                </a:solidFill>
                <a:latin typeface="+mj-lt"/>
              </a:rPr>
              <a:t>.</a:t>
            </a:r>
            <a:endParaRPr lang="en-GB" dirty="0">
              <a:solidFill>
                <a:srgbClr val="1F2834"/>
              </a:solidFill>
              <a:latin typeface="+mj-lt"/>
            </a:endParaRPr>
          </a:p>
          <a:p>
            <a:endParaRPr lang="en-GB" dirty="0">
              <a:solidFill>
                <a:srgbClr val="000000"/>
              </a:solidFill>
            </a:endParaRPr>
          </a:p>
        </p:txBody>
      </p:sp>
    </p:spTree>
    <p:custDataLst>
      <p:tags r:id="rId1"/>
    </p:custDataLst>
    <p:extLst>
      <p:ext uri="{BB962C8B-B14F-4D97-AF65-F5344CB8AC3E}">
        <p14:creationId xmlns:p14="http://schemas.microsoft.com/office/powerpoint/2010/main" val="592792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4FF2F-3F7B-463D-978F-E0E4837EB2A3}"/>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dirty="0"/>
          </a:p>
        </p:txBody>
      </p:sp>
      <p:sp>
        <p:nvSpPr>
          <p:cNvPr id="4" name="Footer Placeholder 3">
            <a:extLst>
              <a:ext uri="{FF2B5EF4-FFF2-40B4-BE49-F238E27FC236}">
                <a16:creationId xmlns:a16="http://schemas.microsoft.com/office/drawing/2014/main" id="{8A930483-3200-493F-B886-3FF9C40FB022}"/>
              </a:ext>
            </a:extLst>
          </p:cNvPr>
          <p:cNvSpPr>
            <a:spLocks noGrp="1"/>
          </p:cNvSpPr>
          <p:nvPr>
            <p:ph type="ftr" sz="quarter" idx="3"/>
          </p:nvPr>
        </p:nvSpPr>
        <p:spPr/>
        <p:txBody>
          <a:bodyPr/>
          <a:lstStyle/>
          <a:p>
            <a:r>
              <a:rPr lang="en-US" dirty="0"/>
              <a:t>Security marking: </a:t>
            </a:r>
            <a:r>
              <a:rPr lang="en-US" b="1" dirty="0"/>
              <a:t>PUBLIC</a:t>
            </a:r>
          </a:p>
        </p:txBody>
      </p:sp>
      <p:sp>
        <p:nvSpPr>
          <p:cNvPr id="5" name="TextBox 5">
            <a:extLst>
              <a:ext uri="{FF2B5EF4-FFF2-40B4-BE49-F238E27FC236}">
                <a16:creationId xmlns:a16="http://schemas.microsoft.com/office/drawing/2014/main" id="{6EBCA3C1-9F1F-4E58-A811-F606AD70EF86}"/>
              </a:ext>
            </a:extLst>
          </p:cNvPr>
          <p:cNvSpPr txBox="1"/>
          <p:nvPr/>
        </p:nvSpPr>
        <p:spPr>
          <a:xfrm>
            <a:off x="455183" y="1884870"/>
            <a:ext cx="2602947"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I</a:t>
            </a:r>
            <a:r>
              <a:rPr lang="en-GB" sz="1600" b="0" i="0" dirty="0">
                <a:solidFill>
                  <a:srgbClr val="000000"/>
                </a:solidFill>
                <a:effectLst/>
                <a:latin typeface="+mj-lt"/>
              </a:rPr>
              <a:t>f </a:t>
            </a:r>
            <a:r>
              <a:rPr lang="en-GB" sz="1600" dirty="0">
                <a:solidFill>
                  <a:srgbClr val="000000"/>
                </a:solidFill>
                <a:latin typeface="+mj-lt"/>
              </a:rPr>
              <a:t>you're applying</a:t>
            </a:r>
            <a:r>
              <a:rPr lang="en-GB" sz="1600" b="0" i="0" dirty="0">
                <a:solidFill>
                  <a:srgbClr val="000000"/>
                </a:solidFill>
                <a:effectLst/>
                <a:latin typeface="+mj-lt"/>
              </a:rPr>
              <a:t> </a:t>
            </a:r>
            <a:r>
              <a:rPr lang="en-GB" sz="1600" dirty="0">
                <a:solidFill>
                  <a:srgbClr val="000000"/>
                </a:solidFill>
                <a:latin typeface="+mj-lt"/>
              </a:rPr>
              <a:t>with the help of your school, college</a:t>
            </a:r>
            <a:r>
              <a:rPr lang="en-GB" sz="1600" b="0" i="0" dirty="0">
                <a:solidFill>
                  <a:srgbClr val="000000"/>
                </a:solidFill>
                <a:effectLst/>
                <a:latin typeface="+mj-lt"/>
              </a:rPr>
              <a:t> </a:t>
            </a:r>
            <a:r>
              <a:rPr lang="en-GB" sz="1600" dirty="0">
                <a:solidFill>
                  <a:srgbClr val="000000"/>
                </a:solidFill>
                <a:latin typeface="+mj-lt"/>
              </a:rPr>
              <a:t>or centre then </a:t>
            </a:r>
            <a:r>
              <a:rPr lang="en-GB" sz="1600" b="0" i="0" dirty="0">
                <a:solidFill>
                  <a:srgbClr val="000000"/>
                </a:solidFill>
                <a:effectLst/>
                <a:latin typeface="+mj-lt"/>
              </a:rPr>
              <a:t>select ‘</a:t>
            </a:r>
            <a:r>
              <a:rPr lang="en-GB" sz="1600" b="1" i="0" dirty="0">
                <a:solidFill>
                  <a:srgbClr val="000000"/>
                </a:solidFill>
                <a:effectLst/>
                <a:latin typeface="+mj-lt"/>
              </a:rPr>
              <a:t>Yes’.</a:t>
            </a:r>
          </a:p>
          <a:p>
            <a:endParaRPr lang="en-GB" sz="1600" b="1" dirty="0">
              <a:solidFill>
                <a:srgbClr val="000000"/>
              </a:solidFill>
              <a:latin typeface="+mj-lt"/>
            </a:endParaRPr>
          </a:p>
          <a:p>
            <a:r>
              <a:rPr lang="en-GB" sz="1600" i="0" dirty="0">
                <a:solidFill>
                  <a:srgbClr val="000000"/>
                </a:solidFill>
                <a:effectLst/>
                <a:latin typeface="+mj-lt"/>
              </a:rPr>
              <a:t>You will then need to enter the </a:t>
            </a:r>
            <a:r>
              <a:rPr lang="en-GB" sz="1600" b="1" i="0" dirty="0">
                <a:solidFill>
                  <a:srgbClr val="000000"/>
                </a:solidFill>
                <a:effectLst/>
                <a:latin typeface="+mj-lt"/>
              </a:rPr>
              <a:t>Buzzword.</a:t>
            </a:r>
          </a:p>
          <a:p>
            <a:endParaRPr lang="en-GB" sz="1600" b="1" dirty="0">
              <a:solidFill>
                <a:srgbClr val="000000"/>
              </a:solidFill>
              <a:latin typeface="+mj-lt"/>
              <a:cs typeface="Calibri"/>
            </a:endParaRPr>
          </a:p>
          <a:p>
            <a:r>
              <a:rPr lang="en-GB" sz="1600" i="0" dirty="0">
                <a:solidFill>
                  <a:srgbClr val="000000"/>
                </a:solidFill>
                <a:effectLst/>
                <a:latin typeface="+mj-lt"/>
                <a:cs typeface="Calibri"/>
              </a:rPr>
              <a:t>The Buzzword is given to you by your school, college or centre.</a:t>
            </a:r>
            <a:endParaRPr lang="en-GB" sz="1600" i="0" dirty="0">
              <a:solidFill>
                <a:srgbClr val="1F2834"/>
              </a:solidFill>
              <a:effectLst/>
              <a:latin typeface="+mj-lt"/>
              <a:cs typeface="Calibri"/>
            </a:endParaRPr>
          </a:p>
        </p:txBody>
      </p:sp>
      <p:pic>
        <p:nvPicPr>
          <p:cNvPr id="6" name="Picture 5">
            <a:extLst>
              <a:ext uri="{FF2B5EF4-FFF2-40B4-BE49-F238E27FC236}">
                <a16:creationId xmlns:a16="http://schemas.microsoft.com/office/drawing/2014/main" id="{A402DC02-0E15-4CDB-AA53-A4A2A6DA7A67}"/>
              </a:ext>
            </a:extLst>
          </p:cNvPr>
          <p:cNvPicPr>
            <a:picLocks noChangeAspect="1"/>
          </p:cNvPicPr>
          <p:nvPr/>
        </p:nvPicPr>
        <p:blipFill rotWithShape="1">
          <a:blip r:embed="rId4"/>
          <a:srcRect b="28686"/>
          <a:stretch/>
        </p:blipFill>
        <p:spPr>
          <a:xfrm>
            <a:off x="3831271" y="1298423"/>
            <a:ext cx="4242881" cy="1705215"/>
          </a:xfrm>
          <a:prstGeom prst="roundRect">
            <a:avLst>
              <a:gd name="adj" fmla="val 4779"/>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ADD7B80F-6B08-44AF-B000-14DFF765D406}"/>
              </a:ext>
            </a:extLst>
          </p:cNvPr>
          <p:cNvSpPr txBox="1"/>
          <p:nvPr/>
        </p:nvSpPr>
        <p:spPr>
          <a:xfrm>
            <a:off x="359709" y="490301"/>
            <a:ext cx="77144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Linking to your school, college or centre</a:t>
            </a:r>
            <a:endParaRPr lang="en-US" sz="3600" dirty="0"/>
          </a:p>
        </p:txBody>
      </p:sp>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a:picLocks noChangeAspect="1"/>
          </p:cNvPicPr>
          <p:nvPr/>
        </p:nvPicPr>
        <p:blipFill>
          <a:blip r:embed="rId5"/>
          <a:stretch>
            <a:fillRect/>
          </a:stretch>
        </p:blipFill>
        <p:spPr>
          <a:xfrm>
            <a:off x="3712465" y="3174574"/>
            <a:ext cx="4662434" cy="1661903"/>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372744674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0CA92-C83C-4B31-9325-0B1FC3D3E613}"/>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dirty="0"/>
          </a:p>
        </p:txBody>
      </p:sp>
      <p:sp>
        <p:nvSpPr>
          <p:cNvPr id="4" name="Footer Placeholder 3">
            <a:extLst>
              <a:ext uri="{FF2B5EF4-FFF2-40B4-BE49-F238E27FC236}">
                <a16:creationId xmlns:a16="http://schemas.microsoft.com/office/drawing/2014/main" id="{E0E86648-C8D4-4D58-989C-75573D456175}"/>
              </a:ext>
            </a:extLst>
          </p:cNvPr>
          <p:cNvSpPr>
            <a:spLocks noGrp="1"/>
          </p:cNvSpPr>
          <p:nvPr>
            <p:ph type="ftr" sz="quarter" idx="3"/>
          </p:nvPr>
        </p:nvSpPr>
        <p:spPr/>
        <p:txBody>
          <a:bodyPr/>
          <a:lstStyle/>
          <a:p>
            <a:r>
              <a:rPr lang="en-US" dirty="0"/>
              <a:t>Security marking: </a:t>
            </a:r>
            <a:r>
              <a:rPr lang="en-US" b="1" dirty="0"/>
              <a:t>PUBLIC</a:t>
            </a:r>
          </a:p>
        </p:txBody>
      </p:sp>
      <p:pic>
        <p:nvPicPr>
          <p:cNvPr id="5" name="Picture 7" descr="Graphical user interface, text, application, chat or text message&#10;&#10;Description automatically generated">
            <a:extLst>
              <a:ext uri="{FF2B5EF4-FFF2-40B4-BE49-F238E27FC236}">
                <a16:creationId xmlns:a16="http://schemas.microsoft.com/office/drawing/2014/main" id="{D24F7BF1-BAF8-4821-9D2D-AA17D37AF98F}"/>
              </a:ext>
            </a:extLst>
          </p:cNvPr>
          <p:cNvPicPr>
            <a:picLocks noChangeAspect="1"/>
          </p:cNvPicPr>
          <p:nvPr/>
        </p:nvPicPr>
        <p:blipFill>
          <a:blip r:embed="rId3"/>
          <a:stretch>
            <a:fillRect/>
          </a:stretch>
        </p:blipFill>
        <p:spPr>
          <a:xfrm>
            <a:off x="2596708" y="1203425"/>
            <a:ext cx="4156813" cy="1665634"/>
          </a:xfrm>
          <a:prstGeom prst="roundRect">
            <a:avLst>
              <a:gd name="adj" fmla="val 4779"/>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74C3CA2-D200-471A-856A-99F18B3588F9}"/>
              </a:ext>
            </a:extLst>
          </p:cNvPr>
          <p:cNvSpPr txBox="1"/>
          <p:nvPr/>
        </p:nvSpPr>
        <p:spPr>
          <a:xfrm>
            <a:off x="287337" y="1402522"/>
            <a:ext cx="2415193"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ea typeface="+mn-lt"/>
                <a:cs typeface="+mn-lt"/>
              </a:rPr>
              <a:t>Enter the buzzword, and </a:t>
            </a:r>
            <a:r>
              <a:rPr lang="en-GB" sz="1600" b="1" dirty="0">
                <a:solidFill>
                  <a:srgbClr val="000000"/>
                </a:solidFill>
                <a:latin typeface="+mj-lt"/>
                <a:ea typeface="+mn-lt"/>
                <a:cs typeface="+mn-lt"/>
              </a:rPr>
              <a:t>confirm </a:t>
            </a:r>
            <a:r>
              <a:rPr lang="en-GB" sz="1600" dirty="0">
                <a:solidFill>
                  <a:srgbClr val="000000"/>
                </a:solidFill>
                <a:latin typeface="+mj-lt"/>
                <a:ea typeface="+mn-lt"/>
                <a:cs typeface="+mn-lt"/>
              </a:rPr>
              <a:t>the details are correct. </a:t>
            </a:r>
            <a:endParaRPr lang="en-GB" sz="1600" dirty="0">
              <a:solidFill>
                <a:srgbClr val="1F2834"/>
              </a:solidFill>
              <a:latin typeface="+mj-lt"/>
              <a:ea typeface="+mn-lt"/>
              <a:cs typeface="+mn-lt"/>
            </a:endParaRPr>
          </a:p>
          <a:p>
            <a:endParaRPr lang="en-GB" sz="1600" dirty="0">
              <a:solidFill>
                <a:srgbClr val="000000"/>
              </a:solidFill>
              <a:latin typeface="+mj-lt"/>
              <a:ea typeface="+mn-lt"/>
              <a:cs typeface="+mn-lt"/>
            </a:endParaRPr>
          </a:p>
          <a:p>
            <a:r>
              <a:rPr lang="en-GB" sz="1600" dirty="0">
                <a:solidFill>
                  <a:srgbClr val="000000"/>
                </a:solidFill>
                <a:latin typeface="+mj-lt"/>
                <a:ea typeface="+mn-lt"/>
                <a:cs typeface="+mn-lt"/>
              </a:rPr>
              <a:t>This will </a:t>
            </a:r>
            <a:r>
              <a:rPr lang="en-GB" sz="1600" b="1" dirty="0">
                <a:solidFill>
                  <a:srgbClr val="000000"/>
                </a:solidFill>
                <a:latin typeface="+mj-lt"/>
                <a:ea typeface="+mn-lt"/>
                <a:cs typeface="+mn-lt"/>
              </a:rPr>
              <a:t>link your application </a:t>
            </a:r>
            <a:r>
              <a:rPr lang="en-GB" sz="1600" dirty="0">
                <a:solidFill>
                  <a:srgbClr val="000000"/>
                </a:solidFill>
                <a:latin typeface="+mj-lt"/>
                <a:ea typeface="+mn-lt"/>
                <a:cs typeface="+mn-lt"/>
              </a:rPr>
              <a:t>to your school or college, so they can track your progress and provide support, including adding your reference.</a:t>
            </a:r>
            <a:endParaRPr lang="en-GB" sz="1600" dirty="0">
              <a:solidFill>
                <a:srgbClr val="000000"/>
              </a:solidFill>
              <a:latin typeface="+mj-lt"/>
              <a:cs typeface="Calibri"/>
            </a:endParaRPr>
          </a:p>
        </p:txBody>
      </p:sp>
      <p:sp>
        <p:nvSpPr>
          <p:cNvPr id="7" name="TextBox 1">
            <a:extLst>
              <a:ext uri="{FF2B5EF4-FFF2-40B4-BE49-F238E27FC236}">
                <a16:creationId xmlns:a16="http://schemas.microsoft.com/office/drawing/2014/main" id="{01138541-F8CB-4AE4-ACE5-23D12C781925}"/>
              </a:ext>
            </a:extLst>
          </p:cNvPr>
          <p:cNvSpPr txBox="1"/>
          <p:nvPr/>
        </p:nvSpPr>
        <p:spPr>
          <a:xfrm>
            <a:off x="359709" y="490301"/>
            <a:ext cx="817164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Linking to your school, college or centre</a:t>
            </a:r>
            <a:endParaRPr lang="en-US" sz="3600" dirty="0"/>
          </a:p>
        </p:txBody>
      </p:sp>
      <p:pic>
        <p:nvPicPr>
          <p:cNvPr id="10" name="Picture 9" descr="Graphical user interface, application&#10;&#10;Description automatically generated">
            <a:extLst>
              <a:ext uri="{FF2B5EF4-FFF2-40B4-BE49-F238E27FC236}">
                <a16:creationId xmlns:a16="http://schemas.microsoft.com/office/drawing/2014/main" id="{26FDF44B-DE98-4423-8BC2-600A26091D2B}"/>
              </a:ext>
            </a:extLst>
          </p:cNvPr>
          <p:cNvPicPr>
            <a:picLocks noChangeAspect="1"/>
          </p:cNvPicPr>
          <p:nvPr/>
        </p:nvPicPr>
        <p:blipFill rotWithShape="1">
          <a:blip r:embed="rId4"/>
          <a:srcRect t="1" b="1"/>
          <a:stretch/>
        </p:blipFill>
        <p:spPr>
          <a:xfrm>
            <a:off x="4572000" y="2505496"/>
            <a:ext cx="4363042" cy="2298279"/>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164503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C63F34-FCCB-4398-8247-9DA3B035BF05}"/>
              </a:ext>
            </a:extLst>
          </p:cNvPr>
          <p:cNvSpPr>
            <a:spLocks noGrp="1"/>
          </p:cNvSpPr>
          <p:nvPr>
            <p:ph type="sldNum" sz="quarter" idx="4"/>
          </p:nvPr>
        </p:nvSpPr>
        <p:spPr/>
        <p:txBody>
          <a:bodyPr/>
          <a:lstStyle/>
          <a:p>
            <a:r>
              <a:rPr lang="en-US" dirty="0"/>
              <a:t>|   </a:t>
            </a:r>
            <a:fld id="{D7A593A7-184A-6D43-8A36-702213271FF9}" type="slidenum">
              <a:rPr lang="en-US" smtClean="0"/>
              <a:pPr/>
              <a:t>16</a:t>
            </a:fld>
            <a:endParaRPr lang="en-US" dirty="0"/>
          </a:p>
        </p:txBody>
      </p:sp>
      <p:sp>
        <p:nvSpPr>
          <p:cNvPr id="4" name="Footer Placeholder 3">
            <a:extLst>
              <a:ext uri="{FF2B5EF4-FFF2-40B4-BE49-F238E27FC236}">
                <a16:creationId xmlns:a16="http://schemas.microsoft.com/office/drawing/2014/main" id="{DFB21C75-FE2B-4C1E-958C-907EE1BAE2EB}"/>
              </a:ext>
            </a:extLst>
          </p:cNvPr>
          <p:cNvSpPr>
            <a:spLocks noGrp="1"/>
          </p:cNvSpPr>
          <p:nvPr>
            <p:ph type="ftr" sz="quarter" idx="3"/>
          </p:nvPr>
        </p:nvSpPr>
        <p:spPr/>
        <p:txBody>
          <a:bodyPr/>
          <a:lstStyle/>
          <a:p>
            <a:r>
              <a:rPr lang="en-US" dirty="0"/>
              <a:t>Security marking: </a:t>
            </a:r>
            <a:r>
              <a:rPr lang="en-US" b="1" dirty="0"/>
              <a:t>PUBLIC</a:t>
            </a:r>
          </a:p>
        </p:txBody>
      </p:sp>
      <p:sp>
        <p:nvSpPr>
          <p:cNvPr id="5" name="TextBox 5">
            <a:extLst>
              <a:ext uri="{FF2B5EF4-FFF2-40B4-BE49-F238E27FC236}">
                <a16:creationId xmlns:a16="http://schemas.microsoft.com/office/drawing/2014/main" id="{341EA298-C1E8-4042-811A-3B881F84CA1F}"/>
              </a:ext>
            </a:extLst>
          </p:cNvPr>
          <p:cNvSpPr txBox="1"/>
          <p:nvPr/>
        </p:nvSpPr>
        <p:spPr>
          <a:xfrm>
            <a:off x="359709" y="1994831"/>
            <a:ext cx="2948382" cy="132343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Once your application has been linked, you can then select a </a:t>
            </a:r>
            <a:r>
              <a:rPr lang="en-GB" sz="1600" b="1" dirty="0">
                <a:solidFill>
                  <a:srgbClr val="000000"/>
                </a:solidFill>
                <a:latin typeface="+mj-lt"/>
              </a:rPr>
              <a:t>group</a:t>
            </a:r>
            <a:r>
              <a:rPr lang="en-GB" sz="1600" dirty="0">
                <a:solidFill>
                  <a:srgbClr val="000000"/>
                </a:solidFill>
                <a:latin typeface="+mj-lt"/>
              </a:rPr>
              <a:t> (if this has been set up by your school or college) for your application. </a:t>
            </a:r>
            <a:endParaRPr lang="en-GB" sz="1600" dirty="0">
              <a:solidFill>
                <a:srgbClr val="000000"/>
              </a:solidFill>
              <a:latin typeface="+mj-lt"/>
              <a:cs typeface="Calibri"/>
            </a:endParaRPr>
          </a:p>
        </p:txBody>
      </p:sp>
      <p:sp>
        <p:nvSpPr>
          <p:cNvPr id="6" name="TextBox 5">
            <a:extLst>
              <a:ext uri="{FF2B5EF4-FFF2-40B4-BE49-F238E27FC236}">
                <a16:creationId xmlns:a16="http://schemas.microsoft.com/office/drawing/2014/main" id="{06A0F969-F83C-485D-81F0-6C63BD51CEF2}"/>
              </a:ext>
            </a:extLst>
          </p:cNvPr>
          <p:cNvSpPr txBox="1"/>
          <p:nvPr/>
        </p:nvSpPr>
        <p:spPr>
          <a:xfrm>
            <a:off x="359709" y="578224"/>
            <a:ext cx="80253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Linking to your school, college or centre</a:t>
            </a:r>
            <a:endParaRPr lang="en-US" sz="3600" dirty="0"/>
          </a:p>
        </p:txBody>
      </p:sp>
      <p:pic>
        <p:nvPicPr>
          <p:cNvPr id="7" name="Picture 9" descr="Graphical user interface, application&#10;&#10;Description automatically generated">
            <a:extLst>
              <a:ext uri="{FF2B5EF4-FFF2-40B4-BE49-F238E27FC236}">
                <a16:creationId xmlns:a16="http://schemas.microsoft.com/office/drawing/2014/main" id="{E90CC42F-671B-434E-A4F2-FF5E0C29F00B}"/>
              </a:ext>
            </a:extLst>
          </p:cNvPr>
          <p:cNvPicPr>
            <a:picLocks noChangeAspect="1"/>
          </p:cNvPicPr>
          <p:nvPr/>
        </p:nvPicPr>
        <p:blipFill>
          <a:blip r:embed="rId3"/>
          <a:stretch>
            <a:fillRect/>
          </a:stretch>
        </p:blipFill>
        <p:spPr>
          <a:xfrm>
            <a:off x="3347476" y="1530112"/>
            <a:ext cx="5234076" cy="2638540"/>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27776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73C0D-506C-4E43-98A4-47DACA4A0AAC}"/>
              </a:ext>
            </a:extLst>
          </p:cNvPr>
          <p:cNvSpPr>
            <a:spLocks noGrp="1"/>
          </p:cNvSpPr>
          <p:nvPr>
            <p:ph type="title"/>
          </p:nvPr>
        </p:nvSpPr>
        <p:spPr/>
        <p:txBody>
          <a:bodyPr/>
          <a:lstStyle/>
          <a:p>
            <a:r>
              <a:rPr lang="en-GB"/>
              <a:t>Application overview. </a:t>
            </a:r>
          </a:p>
        </p:txBody>
      </p:sp>
      <p:sp>
        <p:nvSpPr>
          <p:cNvPr id="3" name="Slide Number Placeholder 2">
            <a:extLst>
              <a:ext uri="{FF2B5EF4-FFF2-40B4-BE49-F238E27FC236}">
                <a16:creationId xmlns:a16="http://schemas.microsoft.com/office/drawing/2014/main" id="{C5179B68-D842-49F7-BBF4-CB8B1A1211BB}"/>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17</a:t>
            </a:fld>
            <a:endParaRPr lang="en-US"/>
          </a:p>
        </p:txBody>
      </p:sp>
      <p:sp>
        <p:nvSpPr>
          <p:cNvPr id="4" name="Footer Placeholder 3">
            <a:extLst>
              <a:ext uri="{FF2B5EF4-FFF2-40B4-BE49-F238E27FC236}">
                <a16:creationId xmlns:a16="http://schemas.microsoft.com/office/drawing/2014/main" id="{893AB99C-AF7B-4536-9C4D-E473CD41347D}"/>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141489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27963" y="1511095"/>
            <a:ext cx="2922912" cy="329320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dirty="0">
                <a:latin typeface="+mj-lt"/>
                <a:ea typeface="+mn-lt"/>
                <a:cs typeface="+mn-lt"/>
              </a:rPr>
              <a:t>Your ‘</a:t>
            </a:r>
            <a:r>
              <a:rPr lang="en-GB" sz="1600" b="1" dirty="0">
                <a:latin typeface="+mj-lt"/>
                <a:ea typeface="+mn-lt"/>
                <a:cs typeface="+mn-lt"/>
              </a:rPr>
              <a:t>Application status</a:t>
            </a:r>
            <a:r>
              <a:rPr lang="en-GB" sz="1600" dirty="0">
                <a:latin typeface="+mj-lt"/>
                <a:ea typeface="+mn-lt"/>
                <a:cs typeface="+mn-lt"/>
              </a:rPr>
              <a:t>’ helps you keep track of your progress.</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rPr>
              <a:t>As you add information to each tile, the </a:t>
            </a:r>
            <a:r>
              <a:rPr lang="en-GB" sz="1600" b="1" dirty="0">
                <a:solidFill>
                  <a:srgbClr val="313537"/>
                </a:solidFill>
                <a:latin typeface="+mj-lt"/>
              </a:rPr>
              <a:t>percentage </a:t>
            </a:r>
            <a:r>
              <a:rPr lang="en-GB" sz="1600" b="1" i="0" dirty="0">
                <a:solidFill>
                  <a:srgbClr val="313537"/>
                </a:solidFill>
                <a:effectLst/>
                <a:latin typeface="+mj-lt"/>
              </a:rPr>
              <a:t>complete </a:t>
            </a:r>
            <a:r>
              <a:rPr lang="en-GB" sz="1600" b="0" i="0" dirty="0">
                <a:solidFill>
                  <a:srgbClr val="313537"/>
                </a:solidFill>
                <a:effectLst/>
                <a:latin typeface="+mj-lt"/>
              </a:rPr>
              <a:t>updates each time you mark a section as complete.</a:t>
            </a:r>
            <a:r>
              <a:rPr lang="en-GB" sz="1600" dirty="0">
                <a:solidFill>
                  <a:srgbClr val="313537"/>
                </a:solidFill>
                <a:latin typeface="+mj-lt"/>
              </a:rPr>
              <a:t> </a:t>
            </a:r>
            <a:endParaRPr lang="en-GB" sz="1600" b="0" i="0" dirty="0">
              <a:solidFill>
                <a:srgbClr val="313537"/>
              </a:solidFill>
              <a:effectLst/>
              <a:latin typeface="+mj-lt"/>
              <a:cs typeface="Calibri"/>
            </a:endParaRP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You don’t need to complete the application straight away, you can log in and out at any time until you're finished. </a:t>
            </a:r>
          </a:p>
          <a:p>
            <a:pPr defTabSz="914400">
              <a:defRPr sz="1800" b="0" i="0" u="none" strike="noStrike" kern="0" cap="none" spc="0" baseline="0">
                <a:solidFill>
                  <a:srgbClr val="000000"/>
                </a:solidFill>
                <a:uFillTx/>
              </a:defRPr>
            </a:pPr>
            <a:endParaRPr lang="en-GB" sz="1600" dirty="0">
              <a:latin typeface="+mj-lt"/>
              <a:ea typeface="+mn-lt"/>
              <a:cs typeface="+mn-lt"/>
            </a:endParaRPr>
          </a:p>
        </p:txBody>
      </p:sp>
      <p:sp>
        <p:nvSpPr>
          <p:cNvPr id="3" name="TextBox 2">
            <a:extLst>
              <a:ext uri="{FF2B5EF4-FFF2-40B4-BE49-F238E27FC236}">
                <a16:creationId xmlns:a16="http://schemas.microsoft.com/office/drawing/2014/main" id="{3E3E4343-5749-4E7A-8608-4D3ADAC9A38F}"/>
              </a:ext>
            </a:extLst>
          </p:cNvPr>
          <p:cNvSpPr txBox="1"/>
          <p:nvPr/>
        </p:nvSpPr>
        <p:spPr>
          <a:xfrm>
            <a:off x="247322" y="339196"/>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a:picLocks noChangeAspect="1"/>
          </p:cNvPicPr>
          <p:nvPr/>
        </p:nvPicPr>
        <p:blipFill rotWithShape="1">
          <a:blip r:embed="rId3"/>
          <a:srcRect l="1183" t="6661" r="1950" b="8546"/>
          <a:stretch/>
        </p:blipFill>
        <p:spPr>
          <a:xfrm>
            <a:off x="3444767" y="3310759"/>
            <a:ext cx="5305096" cy="1403131"/>
          </a:xfrm>
          <a:prstGeom prst="roundRect">
            <a:avLst>
              <a:gd name="adj" fmla="val 4779"/>
            </a:avLst>
          </a:prstGeom>
          <a:ln w="6350">
            <a:solidFill>
              <a:schemeClr val="tx2">
                <a:lumMod val="40000"/>
                <a:lumOff val="60000"/>
              </a:schemeClr>
            </a:solidFill>
          </a:ln>
          <a:effectLst/>
        </p:spPr>
      </p:pic>
      <p:grpSp>
        <p:nvGrpSpPr>
          <p:cNvPr id="17" name="Group 16">
            <a:extLst>
              <a:ext uri="{FF2B5EF4-FFF2-40B4-BE49-F238E27FC236}">
                <a16:creationId xmlns:a16="http://schemas.microsoft.com/office/drawing/2014/main" id="{41786848-11B0-43BE-95F5-A07192C6A4B4}"/>
              </a:ext>
            </a:extLst>
          </p:cNvPr>
          <p:cNvGrpSpPr>
            <a:grpSpLocks/>
          </p:cNvGrpSpPr>
          <p:nvPr/>
        </p:nvGrpSpPr>
        <p:grpSpPr>
          <a:xfrm>
            <a:off x="3742206" y="1240410"/>
            <a:ext cx="4737655" cy="1919094"/>
            <a:chOff x="239571" y="1012190"/>
            <a:chExt cx="8384218" cy="3262067"/>
          </a:xfrm>
        </p:grpSpPr>
        <p:pic>
          <p:nvPicPr>
            <p:cNvPr id="12" name="Picture 12" descr="Graphical user interface, application&#10;&#10;Description automatically generated">
              <a:extLst>
                <a:ext uri="{FF2B5EF4-FFF2-40B4-BE49-F238E27FC236}">
                  <a16:creationId xmlns:a16="http://schemas.microsoft.com/office/drawing/2014/main" id="{7FB2684E-B011-488B-A85C-B68A7C8D5931}"/>
                </a:ext>
              </a:extLst>
            </p:cNvPr>
            <p:cNvPicPr>
              <a:picLocks noChangeAspect="1"/>
            </p:cNvPicPr>
            <p:nvPr/>
          </p:nvPicPr>
          <p:blipFill rotWithShape="1">
            <a:blip r:embed="rId4"/>
            <a:srcRect l="2220" t="9530" r="4562" b="6751"/>
            <a:stretch/>
          </p:blipFill>
          <p:spPr>
            <a:xfrm>
              <a:off x="239571" y="1012190"/>
              <a:ext cx="8384218" cy="3262067"/>
            </a:xfrm>
            <a:prstGeom prst="roundRect">
              <a:avLst>
                <a:gd name="adj" fmla="val 8152"/>
              </a:avLst>
            </a:prstGeom>
          </p:spPr>
        </p:pic>
        <p:sp>
          <p:nvSpPr>
            <p:cNvPr id="16" name="Rectangle 15">
              <a:extLst>
                <a:ext uri="{FF2B5EF4-FFF2-40B4-BE49-F238E27FC236}">
                  <a16:creationId xmlns:a16="http://schemas.microsoft.com/office/drawing/2014/main" id="{D18F2A89-AB84-4465-9DBD-FF78D0E35738}"/>
                </a:ext>
              </a:extLst>
            </p:cNvPr>
            <p:cNvSpPr>
              <a:spLocks/>
            </p:cNvSpPr>
            <p:nvPr/>
          </p:nvSpPr>
          <p:spPr>
            <a:xfrm>
              <a:off x="359709" y="1755648"/>
              <a:ext cx="1587963" cy="128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060736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75409" y="1026333"/>
            <a:ext cx="3719271" cy="3785652"/>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ea typeface="+mn-lt"/>
                <a:cs typeface="+mn-lt"/>
              </a:rPr>
              <a:t>The application form is responsive to make it easier to complete. </a:t>
            </a:r>
          </a:p>
          <a:p>
            <a:endParaRPr lang="en-GB" sz="1600" dirty="0">
              <a:solidFill>
                <a:srgbClr val="000000"/>
              </a:solidFill>
              <a:latin typeface="+mj-lt"/>
              <a:ea typeface="+mn-lt"/>
              <a:cs typeface="+mn-lt"/>
            </a:endParaRPr>
          </a:p>
          <a:p>
            <a:r>
              <a:rPr lang="en-GB" sz="1600" dirty="0">
                <a:solidFill>
                  <a:srgbClr val="000000"/>
                </a:solidFill>
                <a:latin typeface="+mj-lt"/>
                <a:ea typeface="+mn-lt"/>
                <a:cs typeface="+mn-lt"/>
              </a:rPr>
              <a:t>Once you’ve completed ‘Contact &amp; residency details’ if your permanent residence is in the UK, you’ll also see the ‘Diversity and inclusion’ and ‘Extra activities’ sections to complete. </a:t>
            </a:r>
          </a:p>
          <a:p>
            <a:endParaRPr lang="en-GB" sz="1600" dirty="0">
              <a:solidFill>
                <a:srgbClr val="000000"/>
              </a:solidFill>
              <a:latin typeface="+mj-lt"/>
              <a:ea typeface="+mn-lt"/>
              <a:cs typeface="+mn-lt"/>
            </a:endParaRPr>
          </a:p>
          <a:p>
            <a:r>
              <a:rPr lang="en-GB" sz="1600" dirty="0">
                <a:latin typeface="+mj-lt"/>
                <a:ea typeface="+mn-lt"/>
                <a:cs typeface="+mn-lt"/>
              </a:rPr>
              <a:t>All sections must be marked as ‘</a:t>
            </a:r>
            <a:r>
              <a:rPr lang="en-GB" sz="1600" b="1" dirty="0">
                <a:latin typeface="+mj-lt"/>
                <a:ea typeface="+mn-lt"/>
                <a:cs typeface="+mn-lt"/>
              </a:rPr>
              <a:t>Complete</a:t>
            </a:r>
            <a:r>
              <a:rPr lang="en-GB" sz="1600" dirty="0">
                <a:latin typeface="+mj-lt"/>
                <a:ea typeface="+mn-lt"/>
                <a:cs typeface="+mn-lt"/>
              </a:rPr>
              <a:t>’ to send to your school or college that you may be linked to for review. You must complete all mandatory questions to mark a section as complete (they have a </a:t>
            </a:r>
            <a:r>
              <a:rPr lang="en-GB" sz="1600" dirty="0">
                <a:solidFill>
                  <a:srgbClr val="C00000"/>
                </a:solidFill>
                <a:latin typeface="+mj-lt"/>
                <a:ea typeface="+mn-lt"/>
                <a:cs typeface="+mn-lt"/>
              </a:rPr>
              <a:t>*</a:t>
            </a:r>
            <a:r>
              <a:rPr lang="en-GB" sz="1600" dirty="0">
                <a:latin typeface="+mj-lt"/>
                <a:ea typeface="+mn-lt"/>
                <a:cs typeface="+mn-lt"/>
              </a:rPr>
              <a:t>). </a:t>
            </a:r>
          </a:p>
          <a:p>
            <a:endParaRPr lang="en-GB" sz="1600" dirty="0">
              <a:solidFill>
                <a:srgbClr val="000000"/>
              </a:solidFill>
              <a:latin typeface="+mj-lt"/>
              <a:ea typeface="+mn-lt"/>
              <a:cs typeface="+mn-lt"/>
            </a:endParaRPr>
          </a:p>
        </p:txBody>
      </p:sp>
      <p:sp>
        <p:nvSpPr>
          <p:cNvPr id="2" name="TextBox 1">
            <a:extLst>
              <a:ext uri="{FF2B5EF4-FFF2-40B4-BE49-F238E27FC236}">
                <a16:creationId xmlns:a16="http://schemas.microsoft.com/office/drawing/2014/main" id="{58D9FA45-69C5-4B01-A574-7FE52628CE69}"/>
              </a:ext>
            </a:extLst>
          </p:cNvPr>
          <p:cNvSpPr txBox="1"/>
          <p:nvPr/>
        </p:nvSpPr>
        <p:spPr>
          <a:xfrm>
            <a:off x="33421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grpSp>
        <p:nvGrpSpPr>
          <p:cNvPr id="7" name="Group 6">
            <a:extLst>
              <a:ext uri="{FF2B5EF4-FFF2-40B4-BE49-F238E27FC236}">
                <a16:creationId xmlns:a16="http://schemas.microsoft.com/office/drawing/2014/main" id="{F08EFE95-8867-465E-B7EE-FC86BDF24FAB}"/>
              </a:ext>
            </a:extLst>
          </p:cNvPr>
          <p:cNvGrpSpPr/>
          <p:nvPr/>
        </p:nvGrpSpPr>
        <p:grpSpPr>
          <a:xfrm>
            <a:off x="6174581" y="1776413"/>
            <a:ext cx="935832" cy="225028"/>
            <a:chOff x="6174581" y="1776413"/>
            <a:chExt cx="935832" cy="225028"/>
          </a:xfrm>
        </p:grpSpPr>
        <p:sp>
          <p:nvSpPr>
            <p:cNvPr id="4" name="Rectangle 3">
              <a:extLst>
                <a:ext uri="{FF2B5EF4-FFF2-40B4-BE49-F238E27FC236}">
                  <a16:creationId xmlns:a16="http://schemas.microsoft.com/office/drawing/2014/main" id="{6214DED6-E140-48E1-A273-8C9178265922}"/>
                </a:ext>
              </a:extLst>
            </p:cNvPr>
            <p:cNvSpPr/>
            <p:nvPr/>
          </p:nvSpPr>
          <p:spPr>
            <a:xfrm>
              <a:off x="6615113" y="1776413"/>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BB6B0F-A521-4C85-BA9F-1A2E6E36C3D8}"/>
                </a:ext>
              </a:extLst>
            </p:cNvPr>
            <p:cNvSpPr/>
            <p:nvPr/>
          </p:nvSpPr>
          <p:spPr>
            <a:xfrm>
              <a:off x="6174581" y="1856185"/>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10">
            <a:extLst>
              <a:ext uri="{FF2B5EF4-FFF2-40B4-BE49-F238E27FC236}">
                <a16:creationId xmlns:a16="http://schemas.microsoft.com/office/drawing/2014/main" id="{359E667D-9C9A-4865-B3FD-0323DD3E7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437" y="370476"/>
            <a:ext cx="3849887" cy="4451171"/>
          </a:xfrm>
          <a:prstGeom prst="roundRect">
            <a:avLst>
              <a:gd name="adj" fmla="val 4779"/>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80166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p:txBody>
          <a:bodyPr>
            <a:normAutofit/>
          </a:bodyPr>
          <a:lstStyle/>
          <a:p>
            <a:r>
              <a:rPr lang="en-US"/>
              <a:t>Using this slide deck</a:t>
            </a:r>
            <a:br>
              <a:rPr lang="en-US"/>
            </a:br>
            <a:endParaRPr lang="en-US"/>
          </a:p>
        </p:txBody>
      </p:sp>
      <p:sp>
        <p:nvSpPr>
          <p:cNvPr id="11" name="Content Placeholder 2">
            <a:extLst>
              <a:ext uri="{FF2B5EF4-FFF2-40B4-BE49-F238E27FC236}">
                <a16:creationId xmlns:a16="http://schemas.microsoft.com/office/drawing/2014/main" id="{591BA300-CCF3-41A2-A585-28B6EE071E47}"/>
              </a:ext>
            </a:extLst>
          </p:cNvPr>
          <p:cNvSpPr>
            <a:spLocks noGrp="1"/>
          </p:cNvSpPr>
          <p:nvPr>
            <p:ph type="body" sz="half" idx="2"/>
          </p:nvPr>
        </p:nvSpPr>
        <p:spPr>
          <a:xfrm>
            <a:off x="480253" y="1516399"/>
            <a:ext cx="3832175" cy="2711457"/>
          </a:xfrm>
        </p:spPr>
        <p:txBody>
          <a:bodyPr vert="horz" lIns="91440" tIns="45720" rIns="91440" bIns="45720" rtlCol="0" anchor="t">
            <a:normAutofit/>
          </a:bodyPr>
          <a:lstStyle/>
          <a:p>
            <a:r>
              <a:rPr lang="en-US" dirty="0"/>
              <a:t>This presentation deck has been designed to allow teachers and advisers to share the application journey with students. </a:t>
            </a:r>
          </a:p>
          <a:p>
            <a:r>
              <a:rPr lang="en-US" b="1" dirty="0">
                <a:ea typeface="Roboto Light"/>
              </a:rPr>
              <a:t>The information relates to the opening of the 2023 application cycle. </a:t>
            </a:r>
            <a:endParaRPr lang="en-US" b="1" dirty="0"/>
          </a:p>
          <a:p>
            <a:r>
              <a:rPr lang="en-US" dirty="0">
                <a:ea typeface="Roboto Light"/>
              </a:rPr>
              <a:t>You can copy and paste the screenshots included into your own materials and guides to support students. However please note the help text and question guidance in the application is frequently updated based on student feedback. As such, some screenshots will change, and we will update this slide deck periodically. </a:t>
            </a:r>
            <a:endParaRPr lang="en-US" dirty="0"/>
          </a:p>
          <a:p>
            <a:r>
              <a:rPr lang="en-GB" dirty="0">
                <a:latin typeface="+mj-lt"/>
                <a:ea typeface="+mn-lt"/>
                <a:cs typeface="+mn-lt"/>
              </a:rPr>
              <a:t>Find more help and advice on </a:t>
            </a:r>
            <a:r>
              <a:rPr lang="en-GB" dirty="0">
                <a:latin typeface="+mj-lt"/>
                <a:ea typeface="+mn-lt"/>
                <a:cs typeface="+mn-lt"/>
                <a:hlinkClick r:id="rId3"/>
              </a:rPr>
              <a:t>filling in the undergraduate applicatio</a:t>
            </a:r>
            <a:r>
              <a:rPr lang="en-GB" dirty="0">
                <a:latin typeface="+mj-lt"/>
                <a:ea typeface="+mn-lt"/>
                <a:cs typeface="+mn-lt"/>
              </a:rPr>
              <a:t>n on ucas.com. </a:t>
            </a:r>
          </a:p>
        </p:txBody>
      </p:sp>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3"/>
          </p:nvPr>
        </p:nvSpPr>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a:t>
            </a:fld>
            <a:endParaRPr lang="en-US"/>
          </a:p>
        </p:txBody>
      </p:sp>
      <p:pic>
        <p:nvPicPr>
          <p:cNvPr id="7" name="Picture Placeholder 6" descr="A person typing on a keyboard&#10;&#10;Description automatically generated with medium confidence">
            <a:extLst>
              <a:ext uri="{FF2B5EF4-FFF2-40B4-BE49-F238E27FC236}">
                <a16:creationId xmlns:a16="http://schemas.microsoft.com/office/drawing/2014/main" id="{B9780291-094C-45CA-BF5E-E6EDAB7A47A3}"/>
              </a:ext>
            </a:extLst>
          </p:cNvPr>
          <p:cNvPicPr>
            <a:picLocks noGrp="1" noChangeAspect="1"/>
          </p:cNvPicPr>
          <p:nvPr>
            <p:ph type="pic" idx="1"/>
          </p:nvPr>
        </p:nvPicPr>
        <p:blipFill>
          <a:blip r:embed="rId4"/>
          <a:srcRect l="8679" r="8679"/>
          <a:stretch>
            <a:fillRect/>
          </a:stretch>
        </p:blipFill>
        <p:spPr/>
      </p:pic>
    </p:spTree>
    <p:custDataLst>
      <p:tags r:id="rId1"/>
    </p:custDataLst>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55AB4-43D9-4142-A512-2A7D5878A6B4}"/>
              </a:ext>
            </a:extLst>
          </p:cNvPr>
          <p:cNvSpPr>
            <a:spLocks noGrp="1"/>
          </p:cNvSpPr>
          <p:nvPr>
            <p:ph type="sldNum" sz="quarter" idx="4"/>
          </p:nvPr>
        </p:nvSpPr>
        <p:spPr/>
        <p:txBody>
          <a:bodyPr/>
          <a:lstStyle/>
          <a:p>
            <a:r>
              <a:rPr lang="en-US"/>
              <a:t>|   </a:t>
            </a:r>
            <a:fld id="{D7A593A7-184A-6D43-8A36-702213271FF9}" type="slidenum">
              <a:rPr lang="en-US" smtClean="0"/>
              <a:pPr/>
              <a:t>20</a:t>
            </a:fld>
            <a:endParaRPr lang="en-US" dirty="0"/>
          </a:p>
        </p:txBody>
      </p:sp>
      <p:sp>
        <p:nvSpPr>
          <p:cNvPr id="4" name="Footer Placeholder 3">
            <a:extLst>
              <a:ext uri="{FF2B5EF4-FFF2-40B4-BE49-F238E27FC236}">
                <a16:creationId xmlns:a16="http://schemas.microsoft.com/office/drawing/2014/main" id="{23A52794-7D37-44F8-BFFD-58D048A23B5B}"/>
              </a:ext>
            </a:extLst>
          </p:cNvPr>
          <p:cNvSpPr>
            <a:spLocks noGrp="1"/>
          </p:cNvSpPr>
          <p:nvPr>
            <p:ph type="ftr" sz="quarter" idx="3"/>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210DFE38-2762-4056-A688-253BE165293D}"/>
              </a:ext>
            </a:extLst>
          </p:cNvPr>
          <p:cNvSpPr txBox="1"/>
          <p:nvPr/>
        </p:nvSpPr>
        <p:spPr>
          <a:xfrm>
            <a:off x="33421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grpSp>
        <p:nvGrpSpPr>
          <p:cNvPr id="11" name="Group 10">
            <a:extLst>
              <a:ext uri="{FF2B5EF4-FFF2-40B4-BE49-F238E27FC236}">
                <a16:creationId xmlns:a16="http://schemas.microsoft.com/office/drawing/2014/main" id="{212F1A9A-886A-4335-8E8F-34FAED3ACF29}"/>
              </a:ext>
            </a:extLst>
          </p:cNvPr>
          <p:cNvGrpSpPr/>
          <p:nvPr/>
        </p:nvGrpSpPr>
        <p:grpSpPr>
          <a:xfrm>
            <a:off x="3776472" y="930976"/>
            <a:ext cx="4953340" cy="3872799"/>
            <a:chOff x="3776472" y="930976"/>
            <a:chExt cx="4953340" cy="3872799"/>
          </a:xfrm>
        </p:grpSpPr>
        <p:pic>
          <p:nvPicPr>
            <p:cNvPr id="8" name="Picture 7">
              <a:extLst>
                <a:ext uri="{FF2B5EF4-FFF2-40B4-BE49-F238E27FC236}">
                  <a16:creationId xmlns:a16="http://schemas.microsoft.com/office/drawing/2014/main" id="{71578E3F-E2EC-4871-8871-02DF272040A4}"/>
                </a:ext>
              </a:extLst>
            </p:cNvPr>
            <p:cNvPicPr>
              <a:picLocks noChangeAspect="1"/>
            </p:cNvPicPr>
            <p:nvPr/>
          </p:nvPicPr>
          <p:blipFill rotWithShape="1">
            <a:blip r:embed="rId3"/>
            <a:srcRect r="28157"/>
            <a:stretch/>
          </p:blipFill>
          <p:spPr>
            <a:xfrm>
              <a:off x="3776472" y="930976"/>
              <a:ext cx="4953340" cy="3872799"/>
            </a:xfrm>
            <a:prstGeom prst="roundRect">
              <a:avLst>
                <a:gd name="adj" fmla="val 4779"/>
              </a:avLst>
            </a:prstGeom>
            <a:ln w="6350">
              <a:solidFill>
                <a:schemeClr val="tx2">
                  <a:lumMod val="40000"/>
                  <a:lumOff val="60000"/>
                </a:schemeClr>
              </a:solidFill>
            </a:ln>
            <a:effectLst/>
          </p:spPr>
        </p:pic>
        <p:pic>
          <p:nvPicPr>
            <p:cNvPr id="10" name="Picture 9">
              <a:extLst>
                <a:ext uri="{FF2B5EF4-FFF2-40B4-BE49-F238E27FC236}">
                  <a16:creationId xmlns:a16="http://schemas.microsoft.com/office/drawing/2014/main" id="{6F950630-481F-49B4-940C-62D72E4C7E4A}"/>
                </a:ext>
              </a:extLst>
            </p:cNvPr>
            <p:cNvPicPr>
              <a:picLocks noChangeAspect="1"/>
            </p:cNvPicPr>
            <p:nvPr/>
          </p:nvPicPr>
          <p:blipFill>
            <a:blip r:embed="rId4"/>
            <a:stretch>
              <a:fillRect/>
            </a:stretch>
          </p:blipFill>
          <p:spPr>
            <a:xfrm>
              <a:off x="8169445" y="4317836"/>
              <a:ext cx="518335" cy="485939"/>
            </a:xfrm>
            <a:prstGeom prst="roundRect">
              <a:avLst>
                <a:gd name="adj" fmla="val 4779"/>
              </a:avLst>
            </a:prstGeom>
            <a:ln w="6350">
              <a:solidFill>
                <a:schemeClr val="tx2">
                  <a:lumMod val="40000"/>
                  <a:lumOff val="60000"/>
                </a:schemeClr>
              </a:solidFill>
            </a:ln>
            <a:effectLst/>
          </p:spPr>
        </p:pic>
      </p:grpSp>
      <p:sp>
        <p:nvSpPr>
          <p:cNvPr id="12" name="TextBox 11">
            <a:extLst>
              <a:ext uri="{FF2B5EF4-FFF2-40B4-BE49-F238E27FC236}">
                <a16:creationId xmlns:a16="http://schemas.microsoft.com/office/drawing/2014/main" id="{1AD69728-D07B-46EA-B97C-1BE8277F7FCE}"/>
              </a:ext>
            </a:extLst>
          </p:cNvPr>
          <p:cNvSpPr txBox="1"/>
          <p:nvPr/>
        </p:nvSpPr>
        <p:spPr>
          <a:xfrm>
            <a:off x="511236" y="1015458"/>
            <a:ext cx="3077380" cy="3077766"/>
          </a:xfrm>
          <a:prstGeom prst="rect">
            <a:avLst/>
          </a:prstGeom>
          <a:noFill/>
        </p:spPr>
        <p:txBody>
          <a:bodyPr wrap="square" lIns="91440" tIns="45720" rIns="91440" bIns="45720" anchor="t">
            <a:spAutoFit/>
          </a:bodyPr>
          <a:lstStyle/>
          <a:p>
            <a:endParaRPr lang="en-GB" dirty="0">
              <a:solidFill>
                <a:srgbClr val="313537"/>
              </a:solidFill>
              <a:latin typeface="+mj-lt"/>
            </a:endParaRPr>
          </a:p>
          <a:p>
            <a:r>
              <a:rPr lang="en-GB" sz="1600" b="0" i="0" dirty="0">
                <a:solidFill>
                  <a:srgbClr val="313537"/>
                </a:solidFill>
                <a:effectLst/>
                <a:latin typeface="+mj-lt"/>
              </a:rPr>
              <a:t>The list on the left of each section will show which sections are completed (with a tick), which are in progress (with a </a:t>
            </a:r>
            <a:r>
              <a:rPr lang="en-GB" sz="1600" dirty="0">
                <a:solidFill>
                  <a:srgbClr val="313537"/>
                </a:solidFill>
                <a:latin typeface="+mj-lt"/>
              </a:rPr>
              <a:t>half-moon</a:t>
            </a:r>
            <a:r>
              <a:rPr lang="en-GB" sz="1600" b="0" i="0" dirty="0">
                <a:solidFill>
                  <a:srgbClr val="313537"/>
                </a:solidFill>
                <a:effectLst/>
                <a:latin typeface="+mj-lt"/>
              </a:rPr>
              <a:t>) and which have yet to be started (no icon).</a:t>
            </a:r>
            <a:endParaRPr lang="en-GB" sz="1600" b="0" i="0" dirty="0">
              <a:solidFill>
                <a:srgbClr val="313537"/>
              </a:solidFill>
              <a:effectLst/>
              <a:latin typeface="+mj-lt"/>
              <a:cs typeface="Calibri"/>
            </a:endParaRPr>
          </a:p>
          <a:p>
            <a:endParaRPr lang="en-GB" sz="1600" dirty="0">
              <a:solidFill>
                <a:srgbClr val="313537"/>
              </a:solidFill>
              <a:latin typeface="+mj-lt"/>
            </a:endParaRPr>
          </a:p>
          <a:p>
            <a:r>
              <a:rPr lang="en-GB" sz="1600" dirty="0">
                <a:latin typeface="+mj-lt"/>
                <a:ea typeface="+mn-lt"/>
                <a:cs typeface="+mn-lt"/>
              </a:rPr>
              <a:t>Click on the      throughout for help text to provide advice about what to put. </a:t>
            </a:r>
          </a:p>
          <a:p>
            <a:endParaRPr lang="en-GB" sz="1600" dirty="0">
              <a:solidFill>
                <a:srgbClr val="313537"/>
              </a:solidFill>
            </a:endParaRPr>
          </a:p>
        </p:txBody>
      </p:sp>
      <p:pic>
        <p:nvPicPr>
          <p:cNvPr id="13" name="Picture 12">
            <a:extLst>
              <a:ext uri="{FF2B5EF4-FFF2-40B4-BE49-F238E27FC236}">
                <a16:creationId xmlns:a16="http://schemas.microsoft.com/office/drawing/2014/main" id="{02AC4AF7-2D92-451D-AB0C-E8BA6B1C3322}"/>
              </a:ext>
            </a:extLst>
          </p:cNvPr>
          <p:cNvPicPr>
            <a:picLocks noChangeAspect="1"/>
          </p:cNvPicPr>
          <p:nvPr/>
        </p:nvPicPr>
        <p:blipFill rotWithShape="1">
          <a:blip r:embed="rId5"/>
          <a:srcRect l="89398" t="93542" r="6569" b="-208"/>
          <a:stretch/>
        </p:blipFill>
        <p:spPr>
          <a:xfrm>
            <a:off x="1548428" y="3022915"/>
            <a:ext cx="236950" cy="267619"/>
          </a:xfrm>
          <a:prstGeom prst="rect">
            <a:avLst/>
          </a:prstGeom>
        </p:spPr>
      </p:pic>
    </p:spTree>
    <p:custDataLst>
      <p:tags r:id="rId1"/>
    </p:custDataLst>
    <p:extLst>
      <p:ext uri="{BB962C8B-B14F-4D97-AF65-F5344CB8AC3E}">
        <p14:creationId xmlns:p14="http://schemas.microsoft.com/office/powerpoint/2010/main" val="834065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24AEC9-29DD-4574-90DC-A5A2687D264B}"/>
              </a:ext>
            </a:extLst>
          </p:cNvPr>
          <p:cNvSpPr>
            <a:spLocks noGrp="1"/>
          </p:cNvSpPr>
          <p:nvPr>
            <p:ph type="title"/>
          </p:nvPr>
        </p:nvSpPr>
        <p:spPr/>
        <p:txBody>
          <a:bodyPr/>
          <a:lstStyle/>
          <a:p>
            <a:r>
              <a:rPr lang="en-GB" dirty="0"/>
              <a:t>Personal details. </a:t>
            </a:r>
          </a:p>
        </p:txBody>
      </p:sp>
      <p:sp>
        <p:nvSpPr>
          <p:cNvPr id="2" name="Date Placeholder 1">
            <a:extLst>
              <a:ext uri="{FF2B5EF4-FFF2-40B4-BE49-F238E27FC236}">
                <a16:creationId xmlns:a16="http://schemas.microsoft.com/office/drawing/2014/main" id="{5AEE6DF4-2B74-4D66-93AD-4C63926A090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07 October 2022</a:t>
            </a:fld>
            <a:endParaRPr lang="en-US" dirty="0"/>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21</a:t>
            </a:fld>
            <a:endParaRPr lang="en-US" dirty="0"/>
          </a:p>
        </p:txBody>
      </p:sp>
      <p:sp>
        <p:nvSpPr>
          <p:cNvPr id="4" name="Footer Placeholder 3">
            <a:extLst>
              <a:ext uri="{FF2B5EF4-FFF2-40B4-BE49-F238E27FC236}">
                <a16:creationId xmlns:a16="http://schemas.microsoft.com/office/drawing/2014/main" id="{308A5EA1-7421-44A2-9EDE-CE53C5E8E24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custDataLst>
      <p:tags r:id="rId1"/>
    </p:custDataLst>
    <p:extLst>
      <p:ext uri="{BB962C8B-B14F-4D97-AF65-F5344CB8AC3E}">
        <p14:creationId xmlns:p14="http://schemas.microsoft.com/office/powerpoint/2010/main" val="3786426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612A4-E1FF-4C36-B2C3-23DA2960884C}"/>
              </a:ext>
            </a:extLst>
          </p:cNvPr>
          <p:cNvSpPr>
            <a:spLocks noGrp="1"/>
          </p:cNvSpPr>
          <p:nvPr>
            <p:ph type="sldNum" sz="quarter" idx="4"/>
          </p:nvPr>
        </p:nvSpPr>
        <p:spPr/>
        <p:txBody>
          <a:bodyPr/>
          <a:lstStyle/>
          <a:p>
            <a:r>
              <a:rPr lang="en-US"/>
              <a:t>|   </a:t>
            </a:r>
            <a:fld id="{D7A593A7-184A-6D43-8A36-702213271FF9}" type="slidenum">
              <a:rPr lang="en-US" smtClean="0"/>
              <a:pPr/>
              <a:t>22</a:t>
            </a:fld>
            <a:endParaRPr lang="en-US" dirty="0"/>
          </a:p>
        </p:txBody>
      </p:sp>
      <p:sp>
        <p:nvSpPr>
          <p:cNvPr id="4" name="Footer Placeholder 3">
            <a:extLst>
              <a:ext uri="{FF2B5EF4-FFF2-40B4-BE49-F238E27FC236}">
                <a16:creationId xmlns:a16="http://schemas.microsoft.com/office/drawing/2014/main" id="{B938B7F0-1703-4BFB-93D1-3CFFE7E8629C}"/>
              </a:ext>
            </a:extLst>
          </p:cNvPr>
          <p:cNvSpPr>
            <a:spLocks noGrp="1"/>
          </p:cNvSpPr>
          <p:nvPr>
            <p:ph type="ftr" sz="quarter" idx="3"/>
          </p:nvPr>
        </p:nvSpPr>
        <p:spPr/>
        <p:txBody>
          <a:bodyPr/>
          <a:lstStyle/>
          <a:p>
            <a:r>
              <a:rPr lang="en-US" dirty="0"/>
              <a:t>Security marking: </a:t>
            </a:r>
            <a:r>
              <a:rPr lang="en-US" b="1" dirty="0"/>
              <a:t>PUBLIC</a:t>
            </a:r>
          </a:p>
        </p:txBody>
      </p:sp>
      <p:sp>
        <p:nvSpPr>
          <p:cNvPr id="5" name="TextBox 4">
            <a:extLst>
              <a:ext uri="{FF2B5EF4-FFF2-40B4-BE49-F238E27FC236}">
                <a16:creationId xmlns:a16="http://schemas.microsoft.com/office/drawing/2014/main" id="{7EAB6AFC-F563-46E3-A647-CBE3C9786A23}"/>
              </a:ext>
            </a:extLst>
          </p:cNvPr>
          <p:cNvSpPr txBox="1"/>
          <p:nvPr/>
        </p:nvSpPr>
        <p:spPr>
          <a:xfrm>
            <a:off x="511443" y="885073"/>
            <a:ext cx="2954134"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latin typeface="+mj-lt"/>
                <a:cs typeface="Calibri"/>
              </a:rPr>
              <a:t>Personal details: </a:t>
            </a:r>
            <a:r>
              <a:rPr lang="en-GB" sz="1600" dirty="0">
                <a:latin typeface="+mj-lt"/>
                <a:cs typeface="Calibri"/>
              </a:rPr>
              <a:t>your</a:t>
            </a:r>
            <a:r>
              <a:rPr lang="en-GB" sz="1600" dirty="0">
                <a:latin typeface="+mj-lt"/>
                <a:ea typeface="+mn-lt"/>
                <a:cs typeface="+mn-lt"/>
              </a:rPr>
              <a:t> name should already be visible, but you'll need to add your title and complete the other mandatory fields (marked with a </a:t>
            </a:r>
            <a:r>
              <a:rPr lang="en-GB" sz="1600" dirty="0">
                <a:solidFill>
                  <a:srgbClr val="C00000"/>
                </a:solidFill>
                <a:latin typeface="+mj-lt"/>
                <a:ea typeface="+mn-lt"/>
                <a:cs typeface="+mn-lt"/>
              </a:rPr>
              <a:t>*</a:t>
            </a:r>
            <a:r>
              <a:rPr lang="en-GB" sz="1600" dirty="0">
                <a:latin typeface="+mj-lt"/>
                <a:ea typeface="+mn-lt"/>
                <a:cs typeface="+mn-lt"/>
              </a:rPr>
              <a:t>).</a:t>
            </a:r>
          </a:p>
          <a:p>
            <a:endParaRPr lang="en-GB" sz="1600" dirty="0">
              <a:latin typeface="+mj-lt"/>
              <a:ea typeface="+mn-lt"/>
              <a:cs typeface="+mn-lt"/>
            </a:endParaRPr>
          </a:p>
          <a:p>
            <a:r>
              <a:rPr lang="en-GB" sz="1600" dirty="0">
                <a:latin typeface="+mj-lt"/>
                <a:ea typeface="+mn-lt"/>
                <a:cs typeface="+mn-lt"/>
              </a:rPr>
              <a:t>Once you have completed a section you must remember </a:t>
            </a:r>
            <a:r>
              <a:rPr lang="en-GB" sz="1600" b="1" dirty="0">
                <a:latin typeface="+mj-lt"/>
                <a:ea typeface="+mn-lt"/>
                <a:cs typeface="+mn-lt"/>
              </a:rPr>
              <a:t>to mark the section as complete and save it </a:t>
            </a:r>
            <a:r>
              <a:rPr lang="en-GB" sz="1600" dirty="0">
                <a:latin typeface="+mj-lt"/>
                <a:ea typeface="+mn-lt"/>
                <a:cs typeface="+mn-lt"/>
              </a:rPr>
              <a:t>at the bottom of each page. </a:t>
            </a:r>
            <a:endParaRPr lang="en-GB" sz="1600" dirty="0">
              <a:latin typeface="+mj-lt"/>
              <a:cs typeface="Calibri"/>
            </a:endParaRPr>
          </a:p>
          <a:p>
            <a:endParaRPr lang="en-GB" sz="1600" dirty="0">
              <a:cs typeface="Calibri"/>
            </a:endParaRPr>
          </a:p>
          <a:p>
            <a:endParaRPr lang="en-GB" sz="1600" dirty="0">
              <a:ea typeface="+mn-lt"/>
              <a:cs typeface="+mn-lt"/>
            </a:endParaRPr>
          </a:p>
        </p:txBody>
      </p:sp>
      <p:grpSp>
        <p:nvGrpSpPr>
          <p:cNvPr id="10" name="Group 9">
            <a:extLst>
              <a:ext uri="{FF2B5EF4-FFF2-40B4-BE49-F238E27FC236}">
                <a16:creationId xmlns:a16="http://schemas.microsoft.com/office/drawing/2014/main" id="{66B74A59-AFC9-4CDA-BD56-D206BCE92A2D}"/>
              </a:ext>
            </a:extLst>
          </p:cNvPr>
          <p:cNvGrpSpPr/>
          <p:nvPr/>
        </p:nvGrpSpPr>
        <p:grpSpPr>
          <a:xfrm>
            <a:off x="3785616" y="182673"/>
            <a:ext cx="4846941" cy="4576872"/>
            <a:chOff x="3819437" y="264900"/>
            <a:chExt cx="4609784" cy="4114270"/>
          </a:xfrm>
        </p:grpSpPr>
        <p:pic>
          <p:nvPicPr>
            <p:cNvPr id="9" name="Picture 8">
              <a:extLst>
                <a:ext uri="{FF2B5EF4-FFF2-40B4-BE49-F238E27FC236}">
                  <a16:creationId xmlns:a16="http://schemas.microsoft.com/office/drawing/2014/main" id="{33DC7860-09CA-4100-9450-410A6F99E2D8}"/>
                </a:ext>
              </a:extLst>
            </p:cNvPr>
            <p:cNvPicPr>
              <a:picLocks noChangeAspect="1"/>
            </p:cNvPicPr>
            <p:nvPr/>
          </p:nvPicPr>
          <p:blipFill>
            <a:blip r:embed="rId3"/>
            <a:stretch>
              <a:fillRect/>
            </a:stretch>
          </p:blipFill>
          <p:spPr>
            <a:xfrm>
              <a:off x="3819437" y="264900"/>
              <a:ext cx="4609784" cy="4114270"/>
            </a:xfrm>
            <a:prstGeom prst="roundRect">
              <a:avLst>
                <a:gd name="adj" fmla="val 4779"/>
              </a:avLst>
            </a:prstGeom>
            <a:ln w="6350">
              <a:solidFill>
                <a:schemeClr val="tx2">
                  <a:lumMod val="40000"/>
                  <a:lumOff val="60000"/>
                </a:schemeClr>
              </a:solidFill>
            </a:ln>
            <a:effectLst/>
          </p:spPr>
        </p:pic>
        <p:sp>
          <p:nvSpPr>
            <p:cNvPr id="8" name="Rectangle 7">
              <a:extLst>
                <a:ext uri="{FF2B5EF4-FFF2-40B4-BE49-F238E27FC236}">
                  <a16:creationId xmlns:a16="http://schemas.microsoft.com/office/drawing/2014/main" id="{763F9799-A1A2-49E7-B88F-497C0E087E02}"/>
                </a:ext>
              </a:extLst>
            </p:cNvPr>
            <p:cNvSpPr/>
            <p:nvPr/>
          </p:nvSpPr>
          <p:spPr>
            <a:xfrm>
              <a:off x="4772329" y="3764482"/>
              <a:ext cx="219616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Tree>
    <p:custDataLst>
      <p:tags r:id="rId1"/>
    </p:custDataLst>
    <p:extLst>
      <p:ext uri="{BB962C8B-B14F-4D97-AF65-F5344CB8AC3E}">
        <p14:creationId xmlns:p14="http://schemas.microsoft.com/office/powerpoint/2010/main" val="931203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39626-E933-4731-B084-1D8D58175D12}"/>
              </a:ext>
            </a:extLst>
          </p:cNvPr>
          <p:cNvSpPr>
            <a:spLocks noGrp="1"/>
          </p:cNvSpPr>
          <p:nvPr>
            <p:ph type="title"/>
          </p:nvPr>
        </p:nvSpPr>
        <p:spPr/>
        <p:txBody>
          <a:bodyPr/>
          <a:lstStyle/>
          <a:p>
            <a:r>
              <a:rPr lang="en-GB" dirty="0"/>
              <a:t>Contact and residency details.</a:t>
            </a:r>
          </a:p>
        </p:txBody>
      </p:sp>
      <p:sp>
        <p:nvSpPr>
          <p:cNvPr id="2" name="Date Placeholder 1">
            <a:extLst>
              <a:ext uri="{FF2B5EF4-FFF2-40B4-BE49-F238E27FC236}">
                <a16:creationId xmlns:a16="http://schemas.microsoft.com/office/drawing/2014/main" id="{429EFC65-C60D-493E-B9CE-57C0A334591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07 October 2022</a:t>
            </a:fld>
            <a:endParaRPr lang="en-US" dirty="0"/>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23</a:t>
            </a:fld>
            <a:endParaRPr lang="en-US" dirty="0"/>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custDataLst>
      <p:tags r:id="rId1"/>
    </p:custDataLst>
    <p:extLst>
      <p:ext uri="{BB962C8B-B14F-4D97-AF65-F5344CB8AC3E}">
        <p14:creationId xmlns:p14="http://schemas.microsoft.com/office/powerpoint/2010/main" val="1259083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66164" y="482114"/>
            <a:ext cx="2313731" cy="4185761"/>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400" dirty="0">
                <a:latin typeface="+mj-lt"/>
                <a:cs typeface="Calibri"/>
              </a:rPr>
              <a:t>Your email will be used by both UCAS and your choices to update you. If you're using a school/college email address make sure you can access it at all times so you don’t miss anything important. We would advise using a personal email address.</a:t>
            </a:r>
          </a:p>
          <a:p>
            <a:pPr defTabSz="914400">
              <a:defRPr sz="1800" b="0" i="0" u="none" strike="noStrike" kern="0" cap="none" spc="0" baseline="0">
                <a:solidFill>
                  <a:srgbClr val="000000"/>
                </a:solidFill>
                <a:uFillTx/>
              </a:defRPr>
            </a:pPr>
            <a:endParaRPr lang="en-GB" sz="1400" dirty="0">
              <a:latin typeface="+mj-lt"/>
              <a:cs typeface="Calibri"/>
            </a:endParaRPr>
          </a:p>
          <a:p>
            <a:pPr defTabSz="914400">
              <a:defRPr sz="1800" b="0" i="0" u="none" strike="noStrike" kern="0" cap="none" spc="0" baseline="0">
                <a:solidFill>
                  <a:srgbClr val="000000"/>
                </a:solidFill>
                <a:uFillTx/>
              </a:defRPr>
            </a:pPr>
            <a:r>
              <a:rPr lang="en-GB" sz="1400" dirty="0">
                <a:latin typeface="+mj-lt"/>
                <a:ea typeface="+mn-lt"/>
                <a:cs typeface="+mn-lt"/>
              </a:rPr>
              <a:t>You'll only see the fields to add the nominated contact details if you answer </a:t>
            </a:r>
            <a:r>
              <a:rPr lang="en-GB" sz="1400" b="1" dirty="0">
                <a:latin typeface="+mj-lt"/>
                <a:ea typeface="+mn-lt"/>
                <a:cs typeface="+mn-lt"/>
              </a:rPr>
              <a:t>Yes</a:t>
            </a:r>
            <a:r>
              <a:rPr lang="en-GB" sz="1400" dirty="0">
                <a:latin typeface="+mj-lt"/>
                <a:ea typeface="+mn-lt"/>
                <a:cs typeface="+mn-lt"/>
              </a:rPr>
              <a:t> to the question. </a:t>
            </a:r>
          </a:p>
          <a:p>
            <a:pPr defTabSz="914400">
              <a:defRPr sz="1800" b="0" i="0" u="none" strike="noStrike" kern="0" cap="none" spc="0" baseline="0">
                <a:solidFill>
                  <a:srgbClr val="000000"/>
                </a:solidFill>
                <a:uFillTx/>
              </a:defRPr>
            </a:pPr>
            <a:endParaRPr lang="en-GB" sz="1400" dirty="0">
              <a:latin typeface="+mj-lt"/>
              <a:cs typeface="Calibri"/>
            </a:endParaRPr>
          </a:p>
          <a:p>
            <a:pPr defTabSz="914400">
              <a:defRPr sz="1800" b="0" i="0" u="none" strike="noStrike" kern="0" cap="none" spc="0" baseline="0">
                <a:solidFill>
                  <a:srgbClr val="000000"/>
                </a:solidFill>
                <a:uFillTx/>
              </a:defRPr>
            </a:pPr>
            <a:r>
              <a:rPr lang="en-GB" sz="1400" dirty="0">
                <a:latin typeface="+mj-lt"/>
                <a:cs typeface="Calibri"/>
              </a:rPr>
              <a:t>This means someone else can speak to us about your application. </a:t>
            </a:r>
            <a:endParaRPr lang="en-GB" sz="1600" dirty="0">
              <a:latin typeface="+mj-lt"/>
              <a:cs typeface="Calibri"/>
            </a:endParaRPr>
          </a:p>
        </p:txBody>
      </p:sp>
      <p:pic>
        <p:nvPicPr>
          <p:cNvPr id="3" name="Picture 2">
            <a:extLst>
              <a:ext uri="{FF2B5EF4-FFF2-40B4-BE49-F238E27FC236}">
                <a16:creationId xmlns:a16="http://schemas.microsoft.com/office/drawing/2014/main" id="{E7571F48-57AD-464B-AAB1-637EFB2B6929}"/>
              </a:ext>
            </a:extLst>
          </p:cNvPr>
          <p:cNvPicPr>
            <a:picLocks noChangeAspect="1"/>
          </p:cNvPicPr>
          <p:nvPr/>
        </p:nvPicPr>
        <p:blipFill rotWithShape="1">
          <a:blip r:embed="rId3"/>
          <a:srcRect l="15145"/>
          <a:stretch/>
        </p:blipFill>
        <p:spPr>
          <a:xfrm>
            <a:off x="2679895" y="482114"/>
            <a:ext cx="3527222" cy="4315687"/>
          </a:xfrm>
          <a:prstGeom prst="rect">
            <a:avLst/>
          </a:prstGeom>
          <a:ln>
            <a:noFill/>
          </a:ln>
          <a:effectLst/>
        </p:spPr>
      </p:pic>
      <p:pic>
        <p:nvPicPr>
          <p:cNvPr id="8" name="Picture 7">
            <a:extLst>
              <a:ext uri="{FF2B5EF4-FFF2-40B4-BE49-F238E27FC236}">
                <a16:creationId xmlns:a16="http://schemas.microsoft.com/office/drawing/2014/main" id="{F303860D-38E7-4473-9CA6-4918E939EAA4}"/>
              </a:ext>
            </a:extLst>
          </p:cNvPr>
          <p:cNvPicPr>
            <a:picLocks noChangeAspect="1"/>
          </p:cNvPicPr>
          <p:nvPr/>
        </p:nvPicPr>
        <p:blipFill>
          <a:blip r:embed="rId4"/>
          <a:stretch>
            <a:fillRect/>
          </a:stretch>
        </p:blipFill>
        <p:spPr>
          <a:xfrm>
            <a:off x="4168523" y="511240"/>
            <a:ext cx="4591163" cy="2710201"/>
          </a:xfrm>
          <a:prstGeom prst="roundRect">
            <a:avLst>
              <a:gd name="adj" fmla="val 4779"/>
            </a:avLst>
          </a:prstGeom>
          <a:ln w="6350">
            <a:solidFill>
              <a:schemeClr val="tx2">
                <a:lumMod val="40000"/>
                <a:lumOff val="60000"/>
              </a:schemeClr>
            </a:solidFill>
          </a:ln>
          <a:effectLst/>
        </p:spPr>
      </p:pic>
      <p:sp>
        <p:nvSpPr>
          <p:cNvPr id="10" name="Slide Number Placeholder 2">
            <a:extLst>
              <a:ext uri="{FF2B5EF4-FFF2-40B4-BE49-F238E27FC236}">
                <a16:creationId xmlns:a16="http://schemas.microsoft.com/office/drawing/2014/main" id="{C1E1A533-C444-48B6-A773-750953B562AD}"/>
              </a:ext>
            </a:extLst>
          </p:cNvPr>
          <p:cNvSpPr txBox="1">
            <a:spLocks/>
          </p:cNvSpPr>
          <p:nvPr/>
        </p:nvSpPr>
        <p:spPr>
          <a:xfrm>
            <a:off x="8031330" y="4855515"/>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24</a:t>
            </a:fld>
            <a:endParaRPr lang="en-US" dirty="0"/>
          </a:p>
        </p:txBody>
      </p:sp>
      <p:sp>
        <p:nvSpPr>
          <p:cNvPr id="11" name="Footer Placeholder 3">
            <a:extLst>
              <a:ext uri="{FF2B5EF4-FFF2-40B4-BE49-F238E27FC236}">
                <a16:creationId xmlns:a16="http://schemas.microsoft.com/office/drawing/2014/main" id="{165C8113-CE96-4A2F-9F79-4D9A46B5887E}"/>
              </a:ext>
            </a:extLst>
          </p:cNvPr>
          <p:cNvSpPr txBox="1">
            <a:spLocks/>
          </p:cNvSpPr>
          <p:nvPr/>
        </p:nvSpPr>
        <p:spPr>
          <a:xfrm>
            <a:off x="1072193" y="485551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custDataLst>
      <p:tags r:id="rId1"/>
    </p:custDataLst>
    <p:extLst>
      <p:ext uri="{BB962C8B-B14F-4D97-AF65-F5344CB8AC3E}">
        <p14:creationId xmlns:p14="http://schemas.microsoft.com/office/powerpoint/2010/main" val="3450940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A470CE-46D7-4345-A0AE-EAA07CA8ECC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25</a:t>
            </a:fld>
            <a:endParaRPr lang="en-US"/>
          </a:p>
        </p:txBody>
      </p:sp>
      <p:sp>
        <p:nvSpPr>
          <p:cNvPr id="3" name="Footer Placeholder 2">
            <a:extLst>
              <a:ext uri="{FF2B5EF4-FFF2-40B4-BE49-F238E27FC236}">
                <a16:creationId xmlns:a16="http://schemas.microsoft.com/office/drawing/2014/main" id="{99F2FF5D-B843-4AC0-AED1-45D8CB6B78D9}"/>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8" name="TextBox 7">
            <a:extLst>
              <a:ext uri="{FF2B5EF4-FFF2-40B4-BE49-F238E27FC236}">
                <a16:creationId xmlns:a16="http://schemas.microsoft.com/office/drawing/2014/main" id="{61B0E870-7E5B-4EF2-A280-46ACCF20C7AF}"/>
              </a:ext>
            </a:extLst>
          </p:cNvPr>
          <p:cNvSpPr txBox="1"/>
          <p:nvPr/>
        </p:nvSpPr>
        <p:spPr>
          <a:xfrm>
            <a:off x="350620" y="480260"/>
            <a:ext cx="85060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mj-lt"/>
                <a:ea typeface="+mn-lt"/>
                <a:cs typeface="+mn-lt"/>
              </a:rPr>
              <a:t>If you select </a:t>
            </a:r>
            <a:r>
              <a:rPr lang="en-US" sz="1600" b="1" dirty="0">
                <a:latin typeface="+mj-lt"/>
                <a:ea typeface="+mn-lt"/>
                <a:cs typeface="+mn-lt"/>
              </a:rPr>
              <a:t>No</a:t>
            </a:r>
            <a:r>
              <a:rPr lang="en-US" sz="1600" dirty="0">
                <a:latin typeface="+mj-lt"/>
                <a:ea typeface="+mn-lt"/>
                <a:cs typeface="+mn-lt"/>
              </a:rPr>
              <a:t>,</a:t>
            </a:r>
            <a:r>
              <a:rPr lang="en-US" sz="1600" b="1" dirty="0">
                <a:latin typeface="+mj-lt"/>
                <a:ea typeface="+mn-lt"/>
                <a:cs typeface="+mn-lt"/>
              </a:rPr>
              <a:t> </a:t>
            </a:r>
            <a:r>
              <a:rPr lang="en-US" sz="1600" dirty="0">
                <a:latin typeface="+mj-lt"/>
                <a:ea typeface="+mn-lt"/>
                <a:cs typeface="+mn-lt"/>
              </a:rPr>
              <a:t>additional </a:t>
            </a:r>
            <a:r>
              <a:rPr lang="en-US" sz="1600" b="1" dirty="0">
                <a:latin typeface="+mj-lt"/>
                <a:ea typeface="+mn-lt"/>
                <a:cs typeface="+mn-lt"/>
              </a:rPr>
              <a:t>Home address</a:t>
            </a:r>
            <a:r>
              <a:rPr lang="en-US" sz="1600" dirty="0">
                <a:latin typeface="+mj-lt"/>
                <a:ea typeface="+mn-lt"/>
                <a:cs typeface="+mn-lt"/>
              </a:rPr>
              <a:t> questions will appear. Remember to </a:t>
            </a:r>
            <a:r>
              <a:rPr lang="en-GB" sz="1600" dirty="0">
                <a:latin typeface="+mj-lt"/>
                <a:ea typeface="+mn-lt"/>
                <a:cs typeface="+mn-lt"/>
              </a:rPr>
              <a:t>use our help text      for advice about this question if you are unsure what to enter. </a:t>
            </a:r>
          </a:p>
          <a:p>
            <a:endParaRPr lang="en-US" sz="1600" dirty="0">
              <a:latin typeface="+mj-lt"/>
              <a:ea typeface="+mn-lt"/>
              <a:cs typeface="+mn-lt"/>
            </a:endParaRPr>
          </a:p>
        </p:txBody>
      </p:sp>
      <p:pic>
        <p:nvPicPr>
          <p:cNvPr id="6" name="Picture 5">
            <a:extLst>
              <a:ext uri="{FF2B5EF4-FFF2-40B4-BE49-F238E27FC236}">
                <a16:creationId xmlns:a16="http://schemas.microsoft.com/office/drawing/2014/main" id="{F207E265-575C-49E6-9763-E16DDD9C5949}"/>
              </a:ext>
            </a:extLst>
          </p:cNvPr>
          <p:cNvPicPr>
            <a:picLocks noChangeAspect="1"/>
          </p:cNvPicPr>
          <p:nvPr/>
        </p:nvPicPr>
        <p:blipFill>
          <a:blip r:embed="rId3"/>
          <a:stretch>
            <a:fillRect/>
          </a:stretch>
        </p:blipFill>
        <p:spPr>
          <a:xfrm>
            <a:off x="173239" y="1227078"/>
            <a:ext cx="4184416" cy="3096706"/>
          </a:xfrm>
          <a:prstGeom prst="rect">
            <a:avLst/>
          </a:prstGeom>
          <a:ln>
            <a:noFill/>
          </a:ln>
          <a:effectLst/>
        </p:spPr>
      </p:pic>
      <p:pic>
        <p:nvPicPr>
          <p:cNvPr id="10" name="Picture 9">
            <a:extLst>
              <a:ext uri="{FF2B5EF4-FFF2-40B4-BE49-F238E27FC236}">
                <a16:creationId xmlns:a16="http://schemas.microsoft.com/office/drawing/2014/main" id="{323EB6B7-4AD2-450C-AAB5-0CBD3477A609}"/>
              </a:ext>
            </a:extLst>
          </p:cNvPr>
          <p:cNvPicPr>
            <a:picLocks noChangeAspect="1"/>
          </p:cNvPicPr>
          <p:nvPr/>
        </p:nvPicPr>
        <p:blipFill>
          <a:blip r:embed="rId4"/>
          <a:stretch>
            <a:fillRect/>
          </a:stretch>
        </p:blipFill>
        <p:spPr>
          <a:xfrm>
            <a:off x="4521275" y="1224985"/>
            <a:ext cx="4335388" cy="3096706"/>
          </a:xfrm>
          <a:prstGeom prst="rect">
            <a:avLst/>
          </a:prstGeom>
          <a:ln>
            <a:noFill/>
          </a:ln>
          <a:effectLst/>
        </p:spPr>
      </p:pic>
      <p:sp>
        <p:nvSpPr>
          <p:cNvPr id="9" name="Slide Number Placeholder 2">
            <a:extLst>
              <a:ext uri="{FF2B5EF4-FFF2-40B4-BE49-F238E27FC236}">
                <a16:creationId xmlns:a16="http://schemas.microsoft.com/office/drawing/2014/main" id="{E985000F-00D5-4077-80C0-DF7F47D47C44}"/>
              </a:ext>
            </a:extLst>
          </p:cNvPr>
          <p:cNvSpPr txBox="1">
            <a:spLocks/>
          </p:cNvSpPr>
          <p:nvPr/>
        </p:nvSpPr>
        <p:spPr>
          <a:xfrm>
            <a:off x="8040474" y="4822063"/>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25</a:t>
            </a:fld>
            <a:endParaRPr lang="en-US" dirty="0"/>
          </a:p>
        </p:txBody>
      </p:sp>
      <p:sp>
        <p:nvSpPr>
          <p:cNvPr id="11" name="Footer Placeholder 3">
            <a:extLst>
              <a:ext uri="{FF2B5EF4-FFF2-40B4-BE49-F238E27FC236}">
                <a16:creationId xmlns:a16="http://schemas.microsoft.com/office/drawing/2014/main" id="{40A4865A-8E51-441F-BEC9-850C969C70AF}"/>
              </a:ext>
            </a:extLst>
          </p:cNvPr>
          <p:cNvSpPr txBox="1">
            <a:spLocks/>
          </p:cNvSpPr>
          <p:nvPr/>
        </p:nvSpPr>
        <p:spPr>
          <a:xfrm>
            <a:off x="1081337" y="482206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pic>
        <p:nvPicPr>
          <p:cNvPr id="12" name="Picture 11">
            <a:extLst>
              <a:ext uri="{FF2B5EF4-FFF2-40B4-BE49-F238E27FC236}">
                <a16:creationId xmlns:a16="http://schemas.microsoft.com/office/drawing/2014/main" id="{738C1ABB-846D-46DD-8995-F262751CFA05}"/>
              </a:ext>
            </a:extLst>
          </p:cNvPr>
          <p:cNvPicPr>
            <a:picLocks noChangeAspect="1"/>
          </p:cNvPicPr>
          <p:nvPr/>
        </p:nvPicPr>
        <p:blipFill rotWithShape="1">
          <a:blip r:embed="rId5"/>
          <a:srcRect l="89398" t="93542" r="6569" b="-208"/>
          <a:stretch/>
        </p:blipFill>
        <p:spPr>
          <a:xfrm>
            <a:off x="8212646" y="531955"/>
            <a:ext cx="236950" cy="267619"/>
          </a:xfrm>
          <a:prstGeom prst="rect">
            <a:avLst/>
          </a:prstGeom>
        </p:spPr>
      </p:pic>
    </p:spTree>
    <p:custDataLst>
      <p:tags r:id="rId1"/>
    </p:custDataLst>
    <p:extLst>
      <p:ext uri="{BB962C8B-B14F-4D97-AF65-F5344CB8AC3E}">
        <p14:creationId xmlns:p14="http://schemas.microsoft.com/office/powerpoint/2010/main" val="3898618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8E52-B7E1-4CF0-89C4-19F525008DF9}"/>
              </a:ext>
            </a:extLst>
          </p:cNvPr>
          <p:cNvSpPr>
            <a:spLocks noGrp="1"/>
          </p:cNvSpPr>
          <p:nvPr>
            <p:ph type="title"/>
          </p:nvPr>
        </p:nvSpPr>
        <p:spPr/>
        <p:txBody>
          <a:bodyPr/>
          <a:lstStyle/>
          <a:p>
            <a:r>
              <a:rPr lang="en-GB"/>
              <a:t>Nationality details.</a:t>
            </a:r>
          </a:p>
        </p:txBody>
      </p:sp>
    </p:spTree>
    <p:custDataLst>
      <p:tags r:id="rId1"/>
    </p:custDataLst>
    <p:extLst>
      <p:ext uri="{BB962C8B-B14F-4D97-AF65-F5344CB8AC3E}">
        <p14:creationId xmlns:p14="http://schemas.microsoft.com/office/powerpoint/2010/main" val="1497573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fld id="{D7A593A7-184A-6D43-8A36-702213271FF9}" type="slidenum">
              <a:rPr lang="en-US" smtClean="0"/>
              <a:pPr/>
              <a:t>27</a:t>
            </a:fld>
            <a:endParaRPr lang="en-US" dirty="0"/>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9813" y="1441109"/>
            <a:ext cx="2132667" cy="160043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mj-lt"/>
            </a:endParaRPr>
          </a:p>
          <a:p>
            <a:pPr defTabSz="914400">
              <a:defRPr sz="1800" b="0" i="0" u="none" strike="noStrike" kern="0" cap="none" spc="0" baseline="0">
                <a:solidFill>
                  <a:srgbClr val="000000"/>
                </a:solidFill>
                <a:uFillTx/>
              </a:defRPr>
            </a:pPr>
            <a:r>
              <a:rPr lang="en-GB" sz="1600" dirty="0">
                <a:solidFill>
                  <a:srgbClr val="313537"/>
                </a:solidFill>
                <a:latin typeface="+mj-lt"/>
              </a:rPr>
              <a:t>If you’re a UK national</a:t>
            </a:r>
            <a:r>
              <a:rPr lang="en-GB" sz="1600" b="0" i="0" dirty="0">
                <a:solidFill>
                  <a:srgbClr val="313537"/>
                </a:solidFill>
                <a:effectLst/>
                <a:latin typeface="+mj-lt"/>
              </a:rPr>
              <a:t>, this</a:t>
            </a:r>
            <a:r>
              <a:rPr lang="en-GB" sz="1600" dirty="0">
                <a:solidFill>
                  <a:srgbClr val="313537"/>
                </a:solidFill>
                <a:latin typeface="+mj-lt"/>
              </a:rPr>
              <a:t> is what you will see</a:t>
            </a:r>
            <a:r>
              <a:rPr lang="en-GB" sz="1600" b="0" i="0" dirty="0">
                <a:solidFill>
                  <a:srgbClr val="313537"/>
                </a:solidFill>
                <a:effectLst/>
                <a:latin typeface="+mj-lt"/>
              </a:rPr>
              <a:t>.</a:t>
            </a:r>
          </a:p>
          <a:p>
            <a:pPr defTabSz="914400">
              <a:defRPr sz="1800" b="0" i="0" u="none" strike="noStrike" kern="0" cap="none" spc="0" baseline="0">
                <a:solidFill>
                  <a:srgbClr val="000000"/>
                </a:solidFill>
                <a:uFillTx/>
              </a:defRPr>
            </a:pPr>
            <a:endParaRPr lang="en-GB" sz="1600" dirty="0">
              <a:solidFill>
                <a:srgbClr val="313537"/>
              </a:solidFill>
            </a:endParaRPr>
          </a:p>
          <a:p>
            <a:pPr defTabSz="914400">
              <a:defRPr sz="1800" b="0" i="0" u="none" strike="noStrike" kern="0" cap="none" spc="0" baseline="0">
                <a:solidFill>
                  <a:srgbClr val="000000"/>
                </a:solidFill>
                <a:uFillTx/>
              </a:defRPr>
            </a:pPr>
            <a:endParaRPr lang="en-GB" sz="1600" dirty="0"/>
          </a:p>
        </p:txBody>
      </p:sp>
      <p:pic>
        <p:nvPicPr>
          <p:cNvPr id="3" name="Picture 2">
            <a:extLst>
              <a:ext uri="{FF2B5EF4-FFF2-40B4-BE49-F238E27FC236}">
                <a16:creationId xmlns:a16="http://schemas.microsoft.com/office/drawing/2014/main" id="{31B21E8F-24C9-42C9-BC2E-B08A47507ACA}"/>
              </a:ext>
            </a:extLst>
          </p:cNvPr>
          <p:cNvPicPr>
            <a:picLocks noChangeAspect="1"/>
          </p:cNvPicPr>
          <p:nvPr/>
        </p:nvPicPr>
        <p:blipFill rotWithShape="1">
          <a:blip r:embed="rId3"/>
          <a:srcRect l="16933" t="20290"/>
          <a:stretch/>
        </p:blipFill>
        <p:spPr>
          <a:xfrm>
            <a:off x="2729525" y="481616"/>
            <a:ext cx="6024662" cy="3948494"/>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50528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499280"/>
            <a:ext cx="3031934" cy="2858691"/>
          </a:xfrm>
          <a:prstGeom prst="rect">
            <a:avLst/>
          </a:prstGeom>
          <a:ln>
            <a:noFill/>
          </a:ln>
        </p:spPr>
        <p:txBody>
          <a:bodyPr vert="horz" lIns="91440" tIns="45720" rIns="91440" bIns="45720" rtlCol="0" anchor="t" anchorCtr="0" compatLnSpc="1">
            <a:noAutofit/>
          </a:bodyPr>
          <a:lstStyle/>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If you were born in the UK but have a different nationality, you will be asked additional questions. </a:t>
            </a:r>
            <a:endParaRPr lang="en-US" sz="1600" kern="0" dirty="0">
              <a:solidFill>
                <a:srgbClr val="313537"/>
              </a:solidFill>
              <a:latin typeface="+mj-lt"/>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mj-lt"/>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The information you provide will help universities and colleges in determining your eligibility and allow them to assist you with the visa application process, if required. </a:t>
            </a:r>
            <a:endParaRPr lang="en-US" sz="1600" kern="0" dirty="0">
              <a:solidFill>
                <a:srgbClr val="313537"/>
              </a:solidFill>
              <a:latin typeface="+mj-lt"/>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mj-lt"/>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There's some possible combinations but we'll only show relevant fields depending on your answers. </a:t>
            </a:r>
            <a:endParaRPr lang="en-US" sz="1600" kern="0" dirty="0">
              <a:solidFill>
                <a:srgbClr val="313537"/>
              </a:solidFill>
              <a:latin typeface="+mj-lt"/>
              <a:cs typeface="Calibri"/>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vert="horz" lIns="91440" tIns="45720" rIns="91440" bIns="45720" rtlCol="0" anchor="ctr">
            <a:normAutofit/>
          </a:bodyPr>
          <a:lstStyle/>
          <a:p>
            <a:pPr>
              <a:lnSpc>
                <a:spcPct val="90000"/>
              </a:lnSpc>
              <a:spcAft>
                <a:spcPts val="600"/>
              </a:spcAft>
            </a:pPr>
            <a:r>
              <a:rPr lang="en-US"/>
              <a:t>Security marking: </a:t>
            </a:r>
            <a:r>
              <a:rPr lang="en-US" b="1"/>
              <a:t>PUBLIC</a:t>
            </a:r>
          </a:p>
        </p:txBody>
      </p:sp>
      <p:grpSp>
        <p:nvGrpSpPr>
          <p:cNvPr id="2" name="Group 1">
            <a:extLst>
              <a:ext uri="{FF2B5EF4-FFF2-40B4-BE49-F238E27FC236}">
                <a16:creationId xmlns:a16="http://schemas.microsoft.com/office/drawing/2014/main" id="{79BF7E6A-0C88-4F59-B62E-A8E410526ED8}"/>
              </a:ext>
            </a:extLst>
          </p:cNvPr>
          <p:cNvGrpSpPr/>
          <p:nvPr/>
        </p:nvGrpSpPr>
        <p:grpSpPr>
          <a:xfrm>
            <a:off x="4014216" y="200790"/>
            <a:ext cx="4842446" cy="4602985"/>
            <a:chOff x="4014216" y="193421"/>
            <a:chExt cx="4842446" cy="4602985"/>
          </a:xfrm>
          <a:effectLst/>
        </p:grpSpPr>
        <p:pic>
          <p:nvPicPr>
            <p:cNvPr id="4" name="Picture 3">
              <a:extLst>
                <a:ext uri="{FF2B5EF4-FFF2-40B4-BE49-F238E27FC236}">
                  <a16:creationId xmlns:a16="http://schemas.microsoft.com/office/drawing/2014/main" id="{A8A39FF5-82B7-4267-A694-A2D4031673C1}"/>
                </a:ext>
              </a:extLst>
            </p:cNvPr>
            <p:cNvPicPr>
              <a:picLocks noGrp="1" noRot="1" noChangeAspect="1" noMove="1" noResize="1" noEditPoints="1" noAdjustHandles="1" noChangeArrowheads="1" noChangeShapeType="1" noCrop="1"/>
            </p:cNvPicPr>
            <p:nvPr/>
          </p:nvPicPr>
          <p:blipFill>
            <a:blip r:embed="rId3"/>
            <a:stretch>
              <a:fillRect/>
            </a:stretch>
          </p:blipFill>
          <p:spPr>
            <a:xfrm>
              <a:off x="4014216" y="193421"/>
              <a:ext cx="4842446" cy="4602985"/>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9D81513C-18EC-4E15-BB96-955DA1E2796F}"/>
                </a:ext>
              </a:extLst>
            </p:cNvPr>
            <p:cNvPicPr>
              <a:picLocks noChangeAspect="1"/>
            </p:cNvPicPr>
            <p:nvPr/>
          </p:nvPicPr>
          <p:blipFill>
            <a:blip r:embed="rId4"/>
            <a:stretch>
              <a:fillRect/>
            </a:stretch>
          </p:blipFill>
          <p:spPr>
            <a:xfrm>
              <a:off x="8169445" y="4244684"/>
              <a:ext cx="518335" cy="485939"/>
            </a:xfrm>
            <a:prstGeom prst="roundRect">
              <a:avLst>
                <a:gd name="adj" fmla="val 4779"/>
              </a:avLst>
            </a:prstGeom>
            <a:ln w="6350">
              <a:noFill/>
            </a:ln>
            <a:effectLst/>
          </p:spPr>
        </p:pic>
      </p:grpSp>
    </p:spTree>
    <p:custDataLst>
      <p:tags r:id="rId1"/>
    </p:custDataLst>
    <p:extLst>
      <p:ext uri="{BB962C8B-B14F-4D97-AF65-F5344CB8AC3E}">
        <p14:creationId xmlns:p14="http://schemas.microsoft.com/office/powerpoint/2010/main" val="855940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701305" y="590421"/>
            <a:ext cx="2297927" cy="427809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latin typeface="+mj-lt"/>
              <a:cs typeface="Calibri"/>
            </a:endParaRPr>
          </a:p>
          <a:p>
            <a:pPr defTabSz="914400">
              <a:defRPr sz="1800" b="0" i="0" u="none" strike="noStrike" kern="0" cap="none" spc="0" baseline="0">
                <a:solidFill>
                  <a:srgbClr val="000000"/>
                </a:solidFill>
                <a:uFillTx/>
              </a:defRPr>
            </a:pPr>
            <a:r>
              <a:rPr lang="en-GB" sz="1600" dirty="0">
                <a:latin typeface="+mj-lt"/>
                <a:cs typeface="Calibri"/>
              </a:rPr>
              <a:t>If you select you will need a visa, you’ll  also be asked for your passport details.</a:t>
            </a:r>
          </a:p>
          <a:p>
            <a:pPr defTabSz="914400">
              <a:defRPr sz="1800" b="0" i="0" u="none" strike="noStrike" kern="0" cap="none" spc="0" baseline="0">
                <a:solidFill>
                  <a:srgbClr val="000000"/>
                </a:solidFill>
                <a:uFillTx/>
              </a:defRPr>
            </a:pPr>
            <a:endParaRPr lang="en-GB" sz="1600" dirty="0">
              <a:latin typeface="+mj-lt"/>
              <a:cs typeface="Calibri"/>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cs typeface="Calibri"/>
              </a:rPr>
              <a:t>If </a:t>
            </a:r>
            <a:r>
              <a:rPr lang="en-GB" sz="1600" dirty="0">
                <a:solidFill>
                  <a:srgbClr val="313537"/>
                </a:solidFill>
                <a:latin typeface="+mj-lt"/>
                <a:cs typeface="Calibri"/>
              </a:rPr>
              <a:t>you </a:t>
            </a:r>
            <a:r>
              <a:rPr lang="en-GB" sz="1600" b="0" i="0" dirty="0">
                <a:solidFill>
                  <a:srgbClr val="313537"/>
                </a:solidFill>
                <a:effectLst/>
                <a:latin typeface="+mj-lt"/>
                <a:cs typeface="Calibri"/>
              </a:rPr>
              <a:t>have a passport, we ask </a:t>
            </a:r>
            <a:r>
              <a:rPr lang="en-GB" sz="1600" dirty="0">
                <a:solidFill>
                  <a:srgbClr val="313537"/>
                </a:solidFill>
                <a:latin typeface="+mj-lt"/>
                <a:cs typeface="Calibri"/>
              </a:rPr>
              <a:t>you for your passport number, valid from and expiry dates; and place of issue.</a:t>
            </a:r>
            <a:r>
              <a:rPr lang="en-GB" sz="1600" dirty="0">
                <a:solidFill>
                  <a:srgbClr val="313537"/>
                </a:solidFill>
                <a:latin typeface="+mj-lt"/>
              </a:rPr>
              <a:t> </a:t>
            </a:r>
            <a:endParaRPr lang="en-GB" sz="1600" dirty="0">
              <a:latin typeface="+mj-lt"/>
              <a:cs typeface="Calibri"/>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r>
              <a:rPr lang="en-GB" sz="1600" dirty="0">
                <a:latin typeface="+mj-lt"/>
                <a:ea typeface="+mn-lt"/>
                <a:cs typeface="+mn-lt"/>
              </a:rPr>
              <a:t>Select the H   to see our help text with advice abo. </a:t>
            </a: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p:txBody>
      </p:sp>
      <p:grpSp>
        <p:nvGrpSpPr>
          <p:cNvPr id="2" name="Group 1">
            <a:extLst>
              <a:ext uri="{FF2B5EF4-FFF2-40B4-BE49-F238E27FC236}">
                <a16:creationId xmlns:a16="http://schemas.microsoft.com/office/drawing/2014/main" id="{161FA034-60BA-4C0F-BFDA-765A37A351EC}"/>
              </a:ext>
            </a:extLst>
          </p:cNvPr>
          <p:cNvGrpSpPr/>
          <p:nvPr/>
        </p:nvGrpSpPr>
        <p:grpSpPr>
          <a:xfrm>
            <a:off x="3418881" y="432286"/>
            <a:ext cx="5162671" cy="4278927"/>
            <a:chOff x="3460120" y="590421"/>
            <a:chExt cx="5162671" cy="4278927"/>
          </a:xfrm>
          <a:effectLst/>
        </p:grpSpPr>
        <p:pic>
          <p:nvPicPr>
            <p:cNvPr id="4" name="Picture 3">
              <a:extLst>
                <a:ext uri="{FF2B5EF4-FFF2-40B4-BE49-F238E27FC236}">
                  <a16:creationId xmlns:a16="http://schemas.microsoft.com/office/drawing/2014/main" id="{45FE258A-D9D5-4163-B833-6518721329F6}"/>
                </a:ext>
              </a:extLst>
            </p:cNvPr>
            <p:cNvPicPr>
              <a:picLocks noChangeAspect="1"/>
            </p:cNvPicPr>
            <p:nvPr/>
          </p:nvPicPr>
          <p:blipFill rotWithShape="1">
            <a:blip r:embed="rId3"/>
            <a:srcRect l="18029" t="33522"/>
            <a:stretch/>
          </p:blipFill>
          <p:spPr>
            <a:xfrm>
              <a:off x="3460120" y="590421"/>
              <a:ext cx="5162671" cy="4278927"/>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5384FE78-5B81-4244-8BAE-A1635FF20395}"/>
                </a:ext>
              </a:extLst>
            </p:cNvPr>
            <p:cNvPicPr>
              <a:picLocks noChangeAspect="1"/>
            </p:cNvPicPr>
            <p:nvPr/>
          </p:nvPicPr>
          <p:blipFill>
            <a:blip r:embed="rId4"/>
            <a:stretch>
              <a:fillRect/>
            </a:stretch>
          </p:blipFill>
          <p:spPr>
            <a:xfrm>
              <a:off x="7788106" y="4251509"/>
              <a:ext cx="518335" cy="485939"/>
            </a:xfrm>
            <a:prstGeom prst="roundRect">
              <a:avLst>
                <a:gd name="adj" fmla="val 4779"/>
              </a:avLst>
            </a:prstGeom>
            <a:ln w="6350">
              <a:solidFill>
                <a:schemeClr val="tx2">
                  <a:lumMod val="40000"/>
                  <a:lumOff val="60000"/>
                </a:schemeClr>
              </a:solidFill>
            </a:ln>
            <a:effectLst/>
          </p:spPr>
        </p:pic>
      </p:grpSp>
      <p:pic>
        <p:nvPicPr>
          <p:cNvPr id="8" name="Picture 7">
            <a:extLst>
              <a:ext uri="{FF2B5EF4-FFF2-40B4-BE49-F238E27FC236}">
                <a16:creationId xmlns:a16="http://schemas.microsoft.com/office/drawing/2014/main" id="{2E5DC564-70BE-4CAE-90F0-9C59DF985259}"/>
              </a:ext>
            </a:extLst>
          </p:cNvPr>
          <p:cNvPicPr>
            <a:picLocks noChangeAspect="1"/>
          </p:cNvPicPr>
          <p:nvPr/>
        </p:nvPicPr>
        <p:blipFill rotWithShape="1">
          <a:blip r:embed="rId5"/>
          <a:srcRect l="89398" t="93542" r="6569" b="-208"/>
          <a:stretch/>
        </p:blipFill>
        <p:spPr>
          <a:xfrm>
            <a:off x="1631606" y="3563717"/>
            <a:ext cx="236950" cy="267619"/>
          </a:xfrm>
          <a:prstGeom prst="rect">
            <a:avLst/>
          </a:prstGeom>
        </p:spPr>
      </p:pic>
    </p:spTree>
    <p:custDataLst>
      <p:tags r:id="rId1"/>
    </p:custDataLst>
    <p:extLst>
      <p:ext uri="{BB962C8B-B14F-4D97-AF65-F5344CB8AC3E}">
        <p14:creationId xmlns:p14="http://schemas.microsoft.com/office/powerpoint/2010/main" val="31819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316871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58A1A-C109-4393-AD98-896066D427D1}"/>
              </a:ext>
            </a:extLst>
          </p:cNvPr>
          <p:cNvSpPr>
            <a:spLocks noGrp="1"/>
          </p:cNvSpPr>
          <p:nvPr>
            <p:ph type="title"/>
          </p:nvPr>
        </p:nvSpPr>
        <p:spPr/>
        <p:txBody>
          <a:bodyPr/>
          <a:lstStyle/>
          <a:p>
            <a:r>
              <a:rPr lang="en-GB" dirty="0"/>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30</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2415395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1891760"/>
            <a:ext cx="2584631" cy="1477328"/>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mj-lt"/>
                <a:ea typeface="+mn-lt"/>
                <a:cs typeface="+mn-lt"/>
              </a:rPr>
              <a:t>All questions are mandatory (</a:t>
            </a:r>
            <a:r>
              <a:rPr lang="en-GB" sz="1500" dirty="0">
                <a:solidFill>
                  <a:srgbClr val="C00000"/>
                </a:solidFill>
                <a:latin typeface="+mj-lt"/>
                <a:ea typeface="+mn-lt"/>
                <a:cs typeface="+mn-lt"/>
              </a:rPr>
              <a:t>*</a:t>
            </a:r>
            <a:r>
              <a:rPr lang="en-GB" sz="1500" dirty="0">
                <a:latin typeface="+mj-lt"/>
                <a:ea typeface="+mn-lt"/>
                <a:cs typeface="+mn-lt"/>
              </a:rPr>
              <a:t>), but you have the option of </a:t>
            </a:r>
            <a:r>
              <a:rPr lang="en-GB" sz="1500" i="1" dirty="0">
                <a:latin typeface="+mj-lt"/>
                <a:ea typeface="+mn-lt"/>
                <a:cs typeface="+mn-lt"/>
              </a:rPr>
              <a:t>don't know</a:t>
            </a:r>
            <a:r>
              <a:rPr lang="en-GB" sz="1500" dirty="0">
                <a:latin typeface="+mj-lt"/>
                <a:ea typeface="+mn-lt"/>
                <a:cs typeface="+mn-lt"/>
              </a:rPr>
              <a:t> and </a:t>
            </a:r>
            <a:r>
              <a:rPr lang="en-GB" sz="1500" i="1" dirty="0">
                <a:latin typeface="+mj-lt"/>
                <a:ea typeface="+mn-lt"/>
                <a:cs typeface="+mn-lt"/>
              </a:rPr>
              <a:t>Prefer not to say</a:t>
            </a:r>
            <a:r>
              <a:rPr lang="en-GB" sz="1500" dirty="0">
                <a:latin typeface="+mj-lt"/>
                <a:ea typeface="+mn-lt"/>
                <a:cs typeface="+mn-lt"/>
              </a:rPr>
              <a:t>.</a:t>
            </a:r>
            <a:endParaRPr lang="en-GB" sz="1500" dirty="0">
              <a:latin typeface="+mj-lt"/>
              <a:cs typeface="Calibri"/>
            </a:endParaRPr>
          </a:p>
          <a:p>
            <a:pPr defTabSz="914400">
              <a:defRPr sz="1800" b="0" i="0" u="none" strike="noStrike" kern="0" cap="none" spc="0" baseline="0">
                <a:solidFill>
                  <a:srgbClr val="000000"/>
                </a:solidFill>
                <a:uFillTx/>
              </a:defRPr>
            </a:pPr>
            <a:endParaRPr lang="en-GB" sz="1500" dirty="0">
              <a:latin typeface="+mj-lt"/>
              <a:ea typeface="+mn-lt"/>
              <a:cs typeface="+mn-lt"/>
            </a:endParaRPr>
          </a:p>
          <a:p>
            <a:pPr defTabSz="914400">
              <a:defRPr sz="1800" b="0" i="0" u="none" strike="noStrike" kern="0" cap="none" spc="0" baseline="0">
                <a:solidFill>
                  <a:srgbClr val="000000"/>
                </a:solidFill>
                <a:uFillTx/>
              </a:defRPr>
            </a:pPr>
            <a:endParaRPr lang="en-GB" sz="1500" i="1" dirty="0">
              <a:latin typeface="+mj-lt"/>
              <a:ea typeface="+mn-lt"/>
              <a:cs typeface="+mn-lt"/>
            </a:endParaRPr>
          </a:p>
        </p:txBody>
      </p:sp>
      <p:pic>
        <p:nvPicPr>
          <p:cNvPr id="3" name="Picture 2">
            <a:extLst>
              <a:ext uri="{FF2B5EF4-FFF2-40B4-BE49-F238E27FC236}">
                <a16:creationId xmlns:a16="http://schemas.microsoft.com/office/drawing/2014/main" id="{02533498-4749-4E8A-A905-67FFFEE7BBE8}"/>
              </a:ext>
            </a:extLst>
          </p:cNvPr>
          <p:cNvPicPr>
            <a:picLocks noChangeAspect="1"/>
          </p:cNvPicPr>
          <p:nvPr/>
        </p:nvPicPr>
        <p:blipFill>
          <a:blip r:embed="rId3"/>
          <a:stretch>
            <a:fillRect/>
          </a:stretch>
        </p:blipFill>
        <p:spPr>
          <a:xfrm>
            <a:off x="3124421" y="1025046"/>
            <a:ext cx="5558381" cy="2894259"/>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046616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60F8-0102-45C7-944E-D8A78D30AD11}"/>
              </a:ext>
            </a:extLst>
          </p:cNvPr>
          <p:cNvSpPr>
            <a:spLocks noGrp="1"/>
          </p:cNvSpPr>
          <p:nvPr>
            <p:ph type="title"/>
          </p:nvPr>
        </p:nvSpPr>
        <p:spPr/>
        <p:txBody>
          <a:bodyPr/>
          <a:lstStyle/>
          <a:p>
            <a:r>
              <a:rPr lang="en-GB" dirty="0">
                <a:ea typeface="Roboto"/>
              </a:rPr>
              <a:t>English Language Skills. </a:t>
            </a:r>
            <a:endParaRPr lang="en-GB" dirty="0"/>
          </a:p>
        </p:txBody>
      </p:sp>
      <p:sp>
        <p:nvSpPr>
          <p:cNvPr id="2" name="Date Placeholder 1">
            <a:extLst>
              <a:ext uri="{FF2B5EF4-FFF2-40B4-BE49-F238E27FC236}">
                <a16:creationId xmlns:a16="http://schemas.microsoft.com/office/drawing/2014/main" id="{94196424-4871-4CAF-8BD4-5BC144F378C9}"/>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07 October 2022</a:t>
            </a:fld>
            <a:endParaRPr lang="en-US" dirty="0"/>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32</a:t>
            </a:fld>
            <a:endParaRPr lang="en-US" dirty="0"/>
          </a:p>
        </p:txBody>
      </p:sp>
      <p:sp>
        <p:nvSpPr>
          <p:cNvPr id="4" name="Footer Placeholder 3">
            <a:extLst>
              <a:ext uri="{FF2B5EF4-FFF2-40B4-BE49-F238E27FC236}">
                <a16:creationId xmlns:a16="http://schemas.microsoft.com/office/drawing/2014/main" id="{E2CB2EC9-F3CD-4D35-9F2E-F99D16017143}"/>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custDataLst>
      <p:tags r:id="rId1"/>
    </p:custDataLst>
    <p:extLst>
      <p:ext uri="{BB962C8B-B14F-4D97-AF65-F5344CB8AC3E}">
        <p14:creationId xmlns:p14="http://schemas.microsoft.com/office/powerpoint/2010/main" val="3866902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829930" y="872423"/>
            <a:ext cx="3026734"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If </a:t>
            </a:r>
            <a:r>
              <a:rPr lang="en-GB" sz="1600" dirty="0">
                <a:solidFill>
                  <a:srgbClr val="313537"/>
                </a:solidFill>
                <a:latin typeface="+mj-lt"/>
              </a:rPr>
              <a:t>English isn't your first language, and you have taken English proficiency tests, you can add your certificate numbers and we’ll pass them on to your chosen universities and colleges when you submit your application.</a:t>
            </a:r>
          </a:p>
          <a:p>
            <a:endParaRPr lang="en-GB" sz="1600" dirty="0">
              <a:solidFill>
                <a:srgbClr val="313537"/>
              </a:solidFill>
              <a:latin typeface="+mj-lt"/>
              <a:ea typeface="+mn-lt"/>
              <a:cs typeface="+mn-lt"/>
            </a:endParaRPr>
          </a:p>
          <a:p>
            <a:r>
              <a:rPr lang="en-GB" sz="1600" dirty="0">
                <a:solidFill>
                  <a:srgbClr val="313537"/>
                </a:solidFill>
                <a:latin typeface="+mj-lt"/>
              </a:rPr>
              <a:t>If you haven’t completed any tests, you can leave the remaining fields blank and then mark this section as complete.</a:t>
            </a:r>
          </a:p>
        </p:txBody>
      </p:sp>
      <p:pic>
        <p:nvPicPr>
          <p:cNvPr id="11" name="Picture 10">
            <a:extLst>
              <a:ext uri="{FF2B5EF4-FFF2-40B4-BE49-F238E27FC236}">
                <a16:creationId xmlns:a16="http://schemas.microsoft.com/office/drawing/2014/main" id="{ABDDDE8E-430B-44A5-9A1D-A5A6E501E934}"/>
              </a:ext>
            </a:extLst>
          </p:cNvPr>
          <p:cNvPicPr>
            <a:picLocks noChangeAspect="1"/>
          </p:cNvPicPr>
          <p:nvPr/>
        </p:nvPicPr>
        <p:blipFill rotWithShape="1">
          <a:blip r:embed="rId4"/>
          <a:srcRect r="19861"/>
          <a:stretch/>
        </p:blipFill>
        <p:spPr>
          <a:xfrm>
            <a:off x="378372" y="565003"/>
            <a:ext cx="5271788" cy="3940470"/>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4060582027"/>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1E01DF-B5C9-4196-8665-7BCB462092BF}"/>
              </a:ext>
            </a:extLst>
          </p:cNvPr>
          <p:cNvSpPr>
            <a:spLocks noGrp="1"/>
          </p:cNvSpPr>
          <p:nvPr>
            <p:ph type="title"/>
          </p:nvPr>
        </p:nvSpPr>
        <p:spPr/>
        <p:txBody>
          <a:bodyPr/>
          <a:lstStyle/>
          <a:p>
            <a:r>
              <a:rPr lang="en-GB" dirty="0"/>
              <a:t>Finance and funding. </a:t>
            </a:r>
          </a:p>
        </p:txBody>
      </p:sp>
      <p:sp>
        <p:nvSpPr>
          <p:cNvPr id="2" name="Date Placeholder 1">
            <a:extLst>
              <a:ext uri="{FF2B5EF4-FFF2-40B4-BE49-F238E27FC236}">
                <a16:creationId xmlns:a16="http://schemas.microsoft.com/office/drawing/2014/main" id="{47C3F6D7-ED34-4ED1-B3F5-98FEFC105A0E}"/>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07 October 2022</a:t>
            </a:fld>
            <a:endParaRPr lang="en-US" dirty="0"/>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34</a:t>
            </a:fld>
            <a:endParaRPr lang="en-US" dirty="0"/>
          </a:p>
        </p:txBody>
      </p:sp>
      <p:sp>
        <p:nvSpPr>
          <p:cNvPr id="4" name="Footer Placeholder 3">
            <a:extLst>
              <a:ext uri="{FF2B5EF4-FFF2-40B4-BE49-F238E27FC236}">
                <a16:creationId xmlns:a16="http://schemas.microsoft.com/office/drawing/2014/main" id="{5392DCA8-F715-4E61-83A7-83D7FFE6E5AD}"/>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005345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58001" y="1008369"/>
            <a:ext cx="2474523" cy="3293209"/>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You will only be asked further questions in finance and funding if you select UK, </a:t>
            </a:r>
            <a:r>
              <a:rPr lang="en-GB" sz="1600" b="0" i="0" dirty="0" err="1">
                <a:solidFill>
                  <a:srgbClr val="313537"/>
                </a:solidFill>
                <a:effectLst/>
                <a:latin typeface="+mj-lt"/>
              </a:rPr>
              <a:t>ChI</a:t>
            </a:r>
            <a:r>
              <a:rPr lang="en-GB" sz="1600" b="0" i="0" dirty="0">
                <a:solidFill>
                  <a:srgbClr val="313537"/>
                </a:solidFill>
                <a:effectLst/>
                <a:latin typeface="+mj-lt"/>
              </a:rPr>
              <a:t>, IoM or EU Student Finance Services.  </a:t>
            </a:r>
          </a:p>
          <a:p>
            <a:endParaRPr lang="en-GB" sz="1600" dirty="0">
              <a:solidFill>
                <a:srgbClr val="313537"/>
              </a:solidFill>
              <a:latin typeface="+mj-lt"/>
            </a:endParaRPr>
          </a:p>
          <a:p>
            <a:r>
              <a:rPr lang="en-GB" sz="1600" dirty="0">
                <a:solidFill>
                  <a:srgbClr val="313537"/>
                </a:solidFill>
                <a:latin typeface="+mj-lt"/>
              </a:rPr>
              <a:t>W</a:t>
            </a:r>
            <a:r>
              <a:rPr lang="en-GB" sz="1600" b="0" i="0" dirty="0">
                <a:solidFill>
                  <a:srgbClr val="313537"/>
                </a:solidFill>
                <a:effectLst/>
                <a:latin typeface="+mj-lt"/>
              </a:rPr>
              <a:t>e'll ask you for your local authority under ‘Student support arrangements’.</a:t>
            </a:r>
          </a:p>
          <a:p>
            <a:endParaRPr lang="en-GB" sz="1600" dirty="0">
              <a:solidFill>
                <a:srgbClr val="313537"/>
              </a:solidFill>
              <a:latin typeface="+mj-lt"/>
            </a:endParaRPr>
          </a:p>
          <a:p>
            <a:r>
              <a:rPr lang="en-GB" sz="1600" b="0" i="0" dirty="0">
                <a:solidFill>
                  <a:srgbClr val="313537"/>
                </a:solidFill>
                <a:effectLst/>
                <a:latin typeface="+mj-lt"/>
              </a:rPr>
              <a:t>For more information head to: </a:t>
            </a:r>
            <a:r>
              <a:rPr lang="en-GB" sz="1600" b="0" i="0" dirty="0">
                <a:solidFill>
                  <a:srgbClr val="313537"/>
                </a:solidFill>
                <a:effectLst/>
                <a:latin typeface="+mj-lt"/>
                <a:hlinkClick r:id="rId4"/>
              </a:rPr>
              <a:t>ucas.com/finance</a:t>
            </a:r>
            <a:r>
              <a:rPr lang="en-GB" sz="1600" b="0" i="0" dirty="0">
                <a:solidFill>
                  <a:srgbClr val="313537"/>
                </a:solidFill>
                <a:effectLst/>
                <a:latin typeface="+mj-lt"/>
              </a:rPr>
              <a:t> </a:t>
            </a:r>
          </a:p>
          <a:p>
            <a:endParaRPr lang="en-GB" sz="1600" dirty="0">
              <a:solidFill>
                <a:srgbClr val="313537"/>
              </a:solidFill>
            </a:endParaRPr>
          </a:p>
        </p:txBody>
      </p:sp>
      <p:pic>
        <p:nvPicPr>
          <p:cNvPr id="4" name="Picture 3">
            <a:extLst>
              <a:ext uri="{FF2B5EF4-FFF2-40B4-BE49-F238E27FC236}">
                <a16:creationId xmlns:a16="http://schemas.microsoft.com/office/drawing/2014/main" id="{B5FEFD9B-6555-4A5C-97BF-DD2F551EBC12}"/>
              </a:ext>
            </a:extLst>
          </p:cNvPr>
          <p:cNvPicPr>
            <a:picLocks noChangeAspect="1"/>
          </p:cNvPicPr>
          <p:nvPr/>
        </p:nvPicPr>
        <p:blipFill rotWithShape="1">
          <a:blip r:embed="rId5"/>
          <a:srcRect r="24857"/>
          <a:stretch/>
        </p:blipFill>
        <p:spPr>
          <a:xfrm>
            <a:off x="2930290" y="511203"/>
            <a:ext cx="5855709" cy="4048070"/>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F3F53A72-8BD8-4CD2-B04F-8F02CA5EB5BE}"/>
              </a:ext>
            </a:extLst>
          </p:cNvPr>
          <p:cNvSpPr txBox="1">
            <a:spLocks/>
          </p:cNvSpPr>
          <p:nvPr/>
        </p:nvSpPr>
        <p:spPr>
          <a:xfrm>
            <a:off x="1144980"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custDataLst>
      <p:tags r:id="rId2"/>
    </p:custDataLst>
    <p:extLst>
      <p:ext uri="{BB962C8B-B14F-4D97-AF65-F5344CB8AC3E}">
        <p14:creationId xmlns:p14="http://schemas.microsoft.com/office/powerpoint/2010/main" val="2134915558"/>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218B9-B248-478C-A03C-ABD89C03C038}"/>
              </a:ext>
            </a:extLst>
          </p:cNvPr>
          <p:cNvSpPr>
            <a:spLocks noGrp="1"/>
          </p:cNvSpPr>
          <p:nvPr>
            <p:ph type="title"/>
          </p:nvPr>
        </p:nvSpPr>
        <p:spPr/>
        <p:txBody>
          <a:bodyPr/>
          <a:lstStyle/>
          <a:p>
            <a:r>
              <a:rPr lang="en-GB" dirty="0"/>
              <a:t>Diversity and inclusion. </a:t>
            </a:r>
          </a:p>
        </p:txBody>
      </p:sp>
      <p:sp>
        <p:nvSpPr>
          <p:cNvPr id="2" name="Date Placeholder 1">
            <a:extLst>
              <a:ext uri="{FF2B5EF4-FFF2-40B4-BE49-F238E27FC236}">
                <a16:creationId xmlns:a16="http://schemas.microsoft.com/office/drawing/2014/main" id="{FD9068DC-5B47-435C-AFCC-11F871307EFC}"/>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07 October 2022</a:t>
            </a:fld>
            <a:endParaRPr lang="en-US" dirty="0"/>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36</a:t>
            </a:fld>
            <a:endParaRPr lang="en-US" dirty="0"/>
          </a:p>
        </p:txBody>
      </p:sp>
      <p:sp>
        <p:nvSpPr>
          <p:cNvPr id="4" name="Footer Placeholder 3">
            <a:extLst>
              <a:ext uri="{FF2B5EF4-FFF2-40B4-BE49-F238E27FC236}">
                <a16:creationId xmlns:a16="http://schemas.microsoft.com/office/drawing/2014/main" id="{3400C0DB-11DF-457F-A50E-FBF23CA1D3D8}"/>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579100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678924"/>
            <a:ext cx="2692345"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mj-lt"/>
              </a:rPr>
              <a:t>You’ll only see these questions if you have a UK home address.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effectLst/>
              <a:latin typeface="+mj-lt"/>
            </a:endParaRPr>
          </a:p>
          <a:p>
            <a:pPr defTabSz="914400">
              <a:defRPr sz="1800" b="0" i="0" u="none" strike="noStrike" kern="0" cap="none" spc="0" baseline="0">
                <a:solidFill>
                  <a:srgbClr val="000000"/>
                </a:solidFill>
                <a:uFillTx/>
              </a:defRPr>
            </a:pPr>
            <a:r>
              <a:rPr lang="en-GB" sz="1600" b="0" i="0" dirty="0">
                <a:solidFill>
                  <a:srgbClr val="000000"/>
                </a:solidFill>
                <a:effectLst/>
                <a:latin typeface="+mj-lt"/>
              </a:rPr>
              <a:t>There are two mandatory fields(</a:t>
            </a:r>
            <a:r>
              <a:rPr lang="en-GB" sz="1600" b="0" i="0" dirty="0">
                <a:solidFill>
                  <a:srgbClr val="C00000"/>
                </a:solidFill>
                <a:effectLst/>
                <a:latin typeface="+mj-lt"/>
              </a:rPr>
              <a:t>*</a:t>
            </a:r>
            <a:r>
              <a:rPr lang="en-GB" sz="1600" b="0" i="0" dirty="0">
                <a:solidFill>
                  <a:srgbClr val="000000"/>
                </a:solidFill>
                <a:effectLst/>
                <a:latin typeface="+mj-lt"/>
              </a:rPr>
              <a:t>), but you </a:t>
            </a:r>
            <a:r>
              <a:rPr lang="en-GB" sz="1600" dirty="0">
                <a:solidFill>
                  <a:srgbClr val="000000"/>
                </a:solidFill>
                <a:latin typeface="+mj-lt"/>
              </a:rPr>
              <a:t>have the</a:t>
            </a:r>
            <a:r>
              <a:rPr lang="en-GB" sz="1600" b="0" i="0" dirty="0">
                <a:solidFill>
                  <a:srgbClr val="000000"/>
                </a:solidFill>
                <a:effectLst/>
                <a:latin typeface="+mj-lt"/>
              </a:rPr>
              <a:t> option to respond with </a:t>
            </a:r>
            <a:r>
              <a:rPr lang="en-GB" sz="1600" b="1" i="0" dirty="0">
                <a:solidFill>
                  <a:srgbClr val="000000"/>
                </a:solidFill>
                <a:effectLst/>
                <a:latin typeface="+mj-lt"/>
              </a:rPr>
              <a:t>I prefer not to say.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latin typeface="+mj-lt"/>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rPr>
              <a:t>This information is only shared with universities or colleges once you have secured a place, it does not influence any decision making. It’s used to ensure applications are treated fairly.</a:t>
            </a:r>
            <a:r>
              <a:rPr lang="en-GB" sz="1600" dirty="0">
                <a:solidFill>
                  <a:srgbClr val="313537"/>
                </a:solidFill>
                <a:latin typeface="+mj-lt"/>
              </a:rPr>
              <a:t> </a:t>
            </a:r>
            <a:endParaRPr lang="en-GB" sz="1600" b="1" dirty="0">
              <a:latin typeface="+mj-lt"/>
            </a:endParaRPr>
          </a:p>
        </p:txBody>
      </p:sp>
      <p:pic>
        <p:nvPicPr>
          <p:cNvPr id="3" name="Picture 2">
            <a:extLst>
              <a:ext uri="{FF2B5EF4-FFF2-40B4-BE49-F238E27FC236}">
                <a16:creationId xmlns:a16="http://schemas.microsoft.com/office/drawing/2014/main" id="{01FFBE0D-41EF-4D84-8C6A-1B7EA24312A1}"/>
              </a:ext>
            </a:extLst>
          </p:cNvPr>
          <p:cNvPicPr>
            <a:picLocks noChangeAspect="1"/>
          </p:cNvPicPr>
          <p:nvPr/>
        </p:nvPicPr>
        <p:blipFill rotWithShape="1">
          <a:blip r:embed="rId4"/>
          <a:srcRect r="6961"/>
          <a:stretch/>
        </p:blipFill>
        <p:spPr>
          <a:xfrm>
            <a:off x="3093937" y="512859"/>
            <a:ext cx="5713843" cy="3954408"/>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721716368"/>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4C3AAB-C629-40B7-81CD-B3A9DC9B6CF4}"/>
              </a:ext>
            </a:extLst>
          </p:cNvPr>
          <p:cNvSpPr>
            <a:spLocks noGrp="1"/>
          </p:cNvSpPr>
          <p:nvPr>
            <p:ph type="sldNum" sz="quarter" idx="4"/>
          </p:nvPr>
        </p:nvSpPr>
        <p:spPr/>
        <p:txBody>
          <a:bodyPr/>
          <a:lstStyle/>
          <a:p>
            <a:r>
              <a:rPr lang="en-US"/>
              <a:t>|   </a:t>
            </a:r>
            <a:fld id="{D7A593A7-184A-6D43-8A36-702213271FF9}" type="slidenum">
              <a:rPr lang="en-US" smtClean="0"/>
              <a:pPr/>
              <a:t>38</a:t>
            </a:fld>
            <a:endParaRPr lang="en-US" dirty="0"/>
          </a:p>
        </p:txBody>
      </p:sp>
      <p:sp>
        <p:nvSpPr>
          <p:cNvPr id="4" name="Footer Placeholder 3">
            <a:extLst>
              <a:ext uri="{FF2B5EF4-FFF2-40B4-BE49-F238E27FC236}">
                <a16:creationId xmlns:a16="http://schemas.microsoft.com/office/drawing/2014/main" id="{1F80AB79-FEC5-462E-94D6-0FF044C1ACE3}"/>
              </a:ext>
            </a:extLst>
          </p:cNvPr>
          <p:cNvSpPr>
            <a:spLocks noGrp="1"/>
          </p:cNvSpPr>
          <p:nvPr>
            <p:ph type="ftr" sz="quarter" idx="3"/>
          </p:nvPr>
        </p:nvSpPr>
        <p:spPr/>
        <p:txBody>
          <a:bodyPr/>
          <a:lstStyle/>
          <a:p>
            <a:r>
              <a:rPr lang="en-US" dirty="0"/>
              <a:t>Security marking: </a:t>
            </a:r>
            <a:r>
              <a:rPr lang="en-US" b="1" dirty="0"/>
              <a:t>PUBLIC</a:t>
            </a:r>
          </a:p>
        </p:txBody>
      </p:sp>
      <p:pic>
        <p:nvPicPr>
          <p:cNvPr id="6" name="Picture 5">
            <a:extLst>
              <a:ext uri="{FF2B5EF4-FFF2-40B4-BE49-F238E27FC236}">
                <a16:creationId xmlns:a16="http://schemas.microsoft.com/office/drawing/2014/main" id="{BEB516F8-DCEF-4F9D-8BAC-E751670C159A}"/>
              </a:ext>
            </a:extLst>
          </p:cNvPr>
          <p:cNvPicPr>
            <a:picLocks noChangeAspect="1"/>
          </p:cNvPicPr>
          <p:nvPr/>
        </p:nvPicPr>
        <p:blipFill rotWithShape="1">
          <a:blip r:embed="rId3"/>
          <a:srcRect r="21549"/>
          <a:stretch/>
        </p:blipFill>
        <p:spPr>
          <a:xfrm>
            <a:off x="3624789" y="699308"/>
            <a:ext cx="5316011" cy="3525852"/>
          </a:xfrm>
          <a:prstGeom prst="roundRect">
            <a:avLst>
              <a:gd name="adj" fmla="val 477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BCFC33FC-6B08-47E1-B46F-271698311969}"/>
              </a:ext>
            </a:extLst>
          </p:cNvPr>
          <p:cNvSpPr txBox="1"/>
          <p:nvPr/>
        </p:nvSpPr>
        <p:spPr>
          <a:xfrm>
            <a:off x="352973" y="765523"/>
            <a:ext cx="3271816" cy="3539430"/>
          </a:xfrm>
          <a:prstGeom prst="rect">
            <a:avLst/>
          </a:prstGeom>
          <a:noFill/>
        </p:spPr>
        <p:txBody>
          <a:bodyPr wrap="square">
            <a:spAutoFit/>
          </a:bodyPr>
          <a:lstStyle/>
          <a:p>
            <a:pPr algn="l"/>
            <a:r>
              <a:rPr lang="en-GB" sz="1600" b="0" i="0" dirty="0">
                <a:solidFill>
                  <a:srgbClr val="333333"/>
                </a:solidFill>
                <a:effectLst/>
                <a:latin typeface="+mj-lt"/>
              </a:rPr>
              <a:t>Growing up in care means you are entitled to a range of practical support</a:t>
            </a:r>
            <a:r>
              <a:rPr lang="en-GB" sz="1600" dirty="0">
                <a:solidFill>
                  <a:srgbClr val="333333"/>
                </a:solidFill>
                <a:latin typeface="+mj-lt"/>
              </a:rPr>
              <a:t>; for example </a:t>
            </a:r>
            <a:r>
              <a:rPr lang="en-GB" sz="1600" b="0" i="0" dirty="0">
                <a:solidFill>
                  <a:srgbClr val="333333"/>
                </a:solidFill>
                <a:effectLst/>
                <a:latin typeface="+mj-lt"/>
              </a:rPr>
              <a:t>during your application, financial assistance, year-round accommodation, or help with managing your health and wellbeing.</a:t>
            </a:r>
          </a:p>
          <a:p>
            <a:pPr algn="l"/>
            <a:endParaRPr lang="en-GB" sz="1600" b="0" i="0" dirty="0">
              <a:solidFill>
                <a:srgbClr val="333333"/>
              </a:solidFill>
              <a:effectLst/>
              <a:latin typeface="+mj-lt"/>
            </a:endParaRPr>
          </a:p>
          <a:p>
            <a:pPr algn="l"/>
            <a:r>
              <a:rPr lang="en-GB" sz="1600" b="0" i="0" dirty="0">
                <a:solidFill>
                  <a:srgbClr val="333333"/>
                </a:solidFill>
                <a:effectLst/>
                <a:latin typeface="+mj-lt"/>
              </a:rPr>
              <a:t>When you give this information, you are letting the university or college know that you may need additional support during your studies. They may get in touch to tell you more about the benefits and options available, if you want it.</a:t>
            </a:r>
          </a:p>
        </p:txBody>
      </p:sp>
    </p:spTree>
    <p:custDataLst>
      <p:tags r:id="rId1"/>
    </p:custDataLst>
    <p:extLst>
      <p:ext uri="{BB962C8B-B14F-4D97-AF65-F5344CB8AC3E}">
        <p14:creationId xmlns:p14="http://schemas.microsoft.com/office/powerpoint/2010/main" val="3073881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44568" y="916658"/>
            <a:ext cx="2801095" cy="3539430"/>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b="0" i="0" dirty="0">
                <a:solidFill>
                  <a:srgbClr val="000000"/>
                </a:solidFill>
                <a:effectLst/>
                <a:latin typeface="+mj-lt"/>
              </a:rPr>
              <a:t>You can select </a:t>
            </a:r>
            <a:r>
              <a:rPr lang="en-GB" sz="1600" b="0" i="1" dirty="0">
                <a:solidFill>
                  <a:srgbClr val="000000"/>
                </a:solidFill>
                <a:effectLst/>
                <a:latin typeface="+mj-lt"/>
              </a:rPr>
              <a:t>I prefer not to say</a:t>
            </a:r>
            <a:r>
              <a:rPr lang="en-GB" sz="1600" b="0" i="0" dirty="0">
                <a:solidFill>
                  <a:srgbClr val="000000"/>
                </a:solidFill>
                <a:effectLst/>
                <a:latin typeface="+mj-lt"/>
              </a:rPr>
              <a:t> for the </a:t>
            </a:r>
            <a:r>
              <a:rPr lang="en-GB" sz="1600" dirty="0">
                <a:solidFill>
                  <a:srgbClr val="000000"/>
                </a:solidFill>
                <a:latin typeface="+mj-lt"/>
              </a:rPr>
              <a:t>parental </a:t>
            </a:r>
            <a:r>
              <a:rPr lang="en-GB" sz="1600" b="0" i="0" dirty="0">
                <a:solidFill>
                  <a:srgbClr val="000000"/>
                </a:solidFill>
                <a:effectLst/>
                <a:latin typeface="+mj-lt"/>
              </a:rPr>
              <a:t>education question.</a:t>
            </a:r>
            <a:r>
              <a:rPr lang="en-GB" sz="1600" dirty="0">
                <a:solidFill>
                  <a:srgbClr val="000000"/>
                </a:solidFill>
                <a:latin typeface="+mj-lt"/>
              </a:rPr>
              <a:t> </a:t>
            </a:r>
            <a:endParaRPr lang="en-GB" sz="1600" b="0" i="0" dirty="0">
              <a:solidFill>
                <a:srgbClr val="000000"/>
              </a:solidFill>
              <a:effectLst/>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dirty="0">
              <a:solidFill>
                <a:srgbClr val="000000"/>
              </a:solidFill>
              <a:effectLst/>
              <a:latin typeface="+mj-lt"/>
            </a:endParaRPr>
          </a:p>
          <a:p>
            <a:r>
              <a:rPr lang="en-GB" sz="1600" b="0" i="0" dirty="0">
                <a:solidFill>
                  <a:srgbClr val="000000"/>
                </a:solidFill>
                <a:effectLst/>
                <a:latin typeface="+mj-lt"/>
              </a:rPr>
              <a:t>For the </a:t>
            </a:r>
            <a:r>
              <a:rPr lang="en-GB" sz="1600" dirty="0">
                <a:solidFill>
                  <a:srgbClr val="000000"/>
                </a:solidFill>
                <a:latin typeface="+mj-lt"/>
              </a:rPr>
              <a:t>occupational </a:t>
            </a:r>
            <a:r>
              <a:rPr lang="en-GB" sz="1600" b="0" i="0" dirty="0">
                <a:solidFill>
                  <a:srgbClr val="000000"/>
                </a:solidFill>
                <a:effectLst/>
                <a:latin typeface="+mj-lt"/>
              </a:rPr>
              <a:t>background, you must type at least 3 letters into the response field, and then select an option from the menu that appears below it.</a:t>
            </a:r>
            <a:r>
              <a:rPr lang="en-GB" sz="1600" dirty="0">
                <a:solidFill>
                  <a:srgbClr val="000000"/>
                </a:solidFill>
                <a:latin typeface="+mj-lt"/>
              </a:rPr>
              <a:t> </a:t>
            </a:r>
          </a:p>
          <a:p>
            <a:endParaRPr lang="en-GB" sz="1600" dirty="0">
              <a:solidFill>
                <a:srgbClr val="000000"/>
              </a:solidFill>
              <a:latin typeface="+mj-lt"/>
            </a:endParaRPr>
          </a:p>
          <a:p>
            <a:r>
              <a:rPr lang="en-GB" sz="1600" dirty="0">
                <a:solidFill>
                  <a:srgbClr val="000000"/>
                </a:solidFill>
                <a:latin typeface="+mj-lt"/>
              </a:rPr>
              <a:t>If you prefer not to give this information, please enter </a:t>
            </a:r>
            <a:r>
              <a:rPr lang="en-GB" sz="1600" i="1" dirty="0">
                <a:solidFill>
                  <a:srgbClr val="000000"/>
                </a:solidFill>
                <a:latin typeface="+mj-lt"/>
              </a:rPr>
              <a:t>‘I prefer not to say</a:t>
            </a:r>
            <a:r>
              <a:rPr lang="en-GB" sz="1600" dirty="0">
                <a:solidFill>
                  <a:srgbClr val="000000"/>
                </a:solidFill>
                <a:latin typeface="+mj-lt"/>
              </a:rPr>
              <a:t>’. </a:t>
            </a:r>
          </a:p>
        </p:txBody>
      </p:sp>
      <p:pic>
        <p:nvPicPr>
          <p:cNvPr id="3" name="Picture 2">
            <a:extLst>
              <a:ext uri="{FF2B5EF4-FFF2-40B4-BE49-F238E27FC236}">
                <a16:creationId xmlns:a16="http://schemas.microsoft.com/office/drawing/2014/main" id="{A763A6A0-B39C-4D5C-9E53-19094D3CA99F}"/>
              </a:ext>
            </a:extLst>
          </p:cNvPr>
          <p:cNvPicPr>
            <a:picLocks noChangeAspect="1"/>
          </p:cNvPicPr>
          <p:nvPr/>
        </p:nvPicPr>
        <p:blipFill>
          <a:blip r:embed="rId3"/>
          <a:stretch>
            <a:fillRect/>
          </a:stretch>
        </p:blipFill>
        <p:spPr>
          <a:xfrm>
            <a:off x="3346824" y="1105844"/>
            <a:ext cx="5452608" cy="2662116"/>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005330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27492C-E042-7D4C-B75A-0403D2DE6C2B}"/>
              </a:ext>
            </a:extLst>
          </p:cNvPr>
          <p:cNvSpPr>
            <a:spLocks noGrp="1"/>
          </p:cNvSpPr>
          <p:nvPr>
            <p:ph type="sldNum" sz="quarter" idx="4"/>
          </p:nvPr>
        </p:nvSpPr>
        <p:spPr/>
        <p:txBody>
          <a:bodyPr/>
          <a:lstStyle/>
          <a:p>
            <a:r>
              <a:rPr lang="en-US"/>
              <a:t>|  </a:t>
            </a:r>
            <a:fld id="{D7A593A7-184A-6D43-8A36-702213271FF9}" type="slidenum">
              <a:rPr lang="en-US" dirty="0" smtClean="0"/>
              <a:pPr/>
              <a:t>4</a:t>
            </a:fld>
            <a:endParaRPr lang="en-US"/>
          </a:p>
        </p:txBody>
      </p:sp>
      <p:sp>
        <p:nvSpPr>
          <p:cNvPr id="5" name="Footer Placeholder 4">
            <a:extLst>
              <a:ext uri="{FF2B5EF4-FFF2-40B4-BE49-F238E27FC236}">
                <a16:creationId xmlns:a16="http://schemas.microsoft.com/office/drawing/2014/main" id="{8EEEE0DB-6D9A-4F4A-ABFD-54DE060D9DC3}"/>
              </a:ext>
            </a:extLst>
          </p:cNvPr>
          <p:cNvSpPr>
            <a:spLocks noGrp="1"/>
          </p:cNvSpPr>
          <p:nvPr>
            <p:ph type="ftr" sz="quarter" idx="3"/>
          </p:nvPr>
        </p:nvSpPr>
        <p:spPr/>
        <p:txBody>
          <a:bodyPr/>
          <a:lstStyle/>
          <a:p>
            <a:r>
              <a:rPr lang="en-US"/>
              <a:t>Security marking: </a:t>
            </a:r>
            <a:r>
              <a:rPr lang="en-US" b="1"/>
              <a:t>PUBLIC</a:t>
            </a:r>
          </a:p>
        </p:txBody>
      </p:sp>
      <p:sp>
        <p:nvSpPr>
          <p:cNvPr id="12" name="Title 11">
            <a:extLst>
              <a:ext uri="{FF2B5EF4-FFF2-40B4-BE49-F238E27FC236}">
                <a16:creationId xmlns:a16="http://schemas.microsoft.com/office/drawing/2014/main" id="{9F758F43-F0C0-4947-8499-8258830C3744}"/>
              </a:ext>
            </a:extLst>
          </p:cNvPr>
          <p:cNvSpPr>
            <a:spLocks noGrp="1"/>
          </p:cNvSpPr>
          <p:nvPr>
            <p:ph type="title" idx="4294967295"/>
          </p:nvPr>
        </p:nvSpPr>
        <p:spPr>
          <a:xfrm>
            <a:off x="315067" y="564157"/>
            <a:ext cx="7610475" cy="1019175"/>
          </a:xfrm>
        </p:spPr>
        <p:txBody>
          <a:bodyPr/>
          <a:lstStyle/>
          <a:p>
            <a:r>
              <a:rPr lang="en-GB" sz="3600" b="1" dirty="0"/>
              <a:t>Registering for an account</a:t>
            </a:r>
            <a:br>
              <a:rPr lang="en-US" sz="3600" dirty="0"/>
            </a:br>
            <a:endParaRPr lang="en-GB" dirty="0"/>
          </a:p>
        </p:txBody>
      </p:sp>
      <p:sp>
        <p:nvSpPr>
          <p:cNvPr id="13" name="Content Placeholder 12">
            <a:extLst>
              <a:ext uri="{FF2B5EF4-FFF2-40B4-BE49-F238E27FC236}">
                <a16:creationId xmlns:a16="http://schemas.microsoft.com/office/drawing/2014/main" id="{B0652117-CBD3-414E-A725-44BBC7EFEA46}"/>
              </a:ext>
            </a:extLst>
          </p:cNvPr>
          <p:cNvSpPr>
            <a:spLocks noGrp="1"/>
          </p:cNvSpPr>
          <p:nvPr>
            <p:ph type="body" sz="quarter" idx="4294967295"/>
          </p:nvPr>
        </p:nvSpPr>
        <p:spPr>
          <a:xfrm>
            <a:off x="414118" y="865351"/>
            <a:ext cx="9068842" cy="1051570"/>
          </a:xfrm>
        </p:spPr>
        <p:txBody>
          <a:bodyPr/>
          <a:lstStyle/>
          <a:p>
            <a:pPr defTabSz="914400">
              <a:defRPr sz="1800" b="0" i="0" u="none" strike="noStrike" kern="0" cap="none" spc="0" baseline="0">
                <a:solidFill>
                  <a:srgbClr val="000000"/>
                </a:solidFill>
                <a:uFillTx/>
              </a:defRPr>
            </a:pPr>
            <a:endParaRPr lang="en-GB" sz="1800" b="1" dirty="0">
              <a:cs typeface="Calibri"/>
            </a:endParaRPr>
          </a:p>
          <a:p>
            <a:pPr marL="0" indent="0" defTabSz="914400">
              <a:buNone/>
              <a:defRPr sz="1800" b="0" i="0" u="none" strike="noStrike" kern="0" cap="none" spc="0" baseline="0">
                <a:solidFill>
                  <a:srgbClr val="000000"/>
                </a:solidFill>
                <a:uFillTx/>
              </a:defRPr>
            </a:pPr>
            <a:r>
              <a:rPr lang="en-GB" sz="1600" dirty="0"/>
              <a:t>Head to </a:t>
            </a:r>
            <a:r>
              <a:rPr lang="en-GB" sz="1600" dirty="0">
                <a:hlinkClick r:id="rId3"/>
              </a:rPr>
              <a:t>ucas.com </a:t>
            </a:r>
            <a:r>
              <a:rPr lang="en-GB" sz="1600" dirty="0"/>
              <a:t>and s</a:t>
            </a:r>
            <a:r>
              <a:rPr lang="en-GB" sz="1600" b="0" i="0" u="none" strike="noStrike" kern="1200" cap="none" spc="0" baseline="0" dirty="0">
                <a:uFillTx/>
              </a:rPr>
              <a:t>elect </a:t>
            </a:r>
            <a:r>
              <a:rPr lang="en-GB" sz="1600" b="1" dirty="0">
                <a:solidFill>
                  <a:srgbClr val="FF0000"/>
                </a:solidFill>
              </a:rPr>
              <a:t>Sign in. </a:t>
            </a:r>
            <a:endParaRPr lang="en-GB" sz="1600" b="0" i="0" u="none" strike="noStrike" kern="1200" cap="none" spc="0" baseline="0" dirty="0">
              <a:solidFill>
                <a:srgbClr val="FF0000"/>
              </a:solidFill>
              <a:uFillTx/>
            </a:endParaRPr>
          </a:p>
          <a:p>
            <a:endParaRPr lang="en-GB" dirty="0"/>
          </a:p>
        </p:txBody>
      </p:sp>
      <p:pic>
        <p:nvPicPr>
          <p:cNvPr id="7" name="Picture 6">
            <a:extLst>
              <a:ext uri="{FF2B5EF4-FFF2-40B4-BE49-F238E27FC236}">
                <a16:creationId xmlns:a16="http://schemas.microsoft.com/office/drawing/2014/main" id="{92739E97-4522-471D-94C9-2C3F3B6BE31A}"/>
              </a:ext>
            </a:extLst>
          </p:cNvPr>
          <p:cNvPicPr>
            <a:picLocks noChangeAspect="1"/>
          </p:cNvPicPr>
          <p:nvPr/>
        </p:nvPicPr>
        <p:blipFill>
          <a:blip r:embed="rId4"/>
          <a:stretch>
            <a:fillRect/>
          </a:stretch>
        </p:blipFill>
        <p:spPr>
          <a:xfrm>
            <a:off x="691696" y="1780102"/>
            <a:ext cx="7614745" cy="2831399"/>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28D2F02D-8971-43C2-BC75-28437FE9D472}"/>
              </a:ext>
            </a:extLst>
          </p:cNvPr>
          <p:cNvSpPr/>
          <p:nvPr/>
        </p:nvSpPr>
        <p:spPr>
          <a:xfrm>
            <a:off x="7399495" y="1863140"/>
            <a:ext cx="883297" cy="4127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042770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0775D-71A1-414D-B447-53487D2E777A}"/>
              </a:ext>
            </a:extLst>
          </p:cNvPr>
          <p:cNvSpPr>
            <a:spLocks noGrp="1"/>
          </p:cNvSpPr>
          <p:nvPr>
            <p:ph type="title"/>
          </p:nvPr>
        </p:nvSpPr>
        <p:spPr/>
        <p:txBody>
          <a:bodyPr/>
          <a:lstStyle/>
          <a:p>
            <a:r>
              <a:rPr lang="en-GB" dirty="0"/>
              <a:t>More about you. </a:t>
            </a:r>
          </a:p>
        </p:txBody>
      </p:sp>
      <p:sp>
        <p:nvSpPr>
          <p:cNvPr id="2" name="Date Placeholder 1">
            <a:extLst>
              <a:ext uri="{FF2B5EF4-FFF2-40B4-BE49-F238E27FC236}">
                <a16:creationId xmlns:a16="http://schemas.microsoft.com/office/drawing/2014/main" id="{7DDE7B31-BF5E-45FB-906B-831FC348FABF}"/>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07 October 2022</a:t>
            </a:fld>
            <a:endParaRPr lang="en-US" dirty="0"/>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40</a:t>
            </a:fld>
            <a:endParaRPr lang="en-US" dirty="0"/>
          </a:p>
        </p:txBody>
      </p:sp>
      <p:sp>
        <p:nvSpPr>
          <p:cNvPr id="4" name="Footer Placeholder 3">
            <a:extLst>
              <a:ext uri="{FF2B5EF4-FFF2-40B4-BE49-F238E27FC236}">
                <a16:creationId xmlns:a16="http://schemas.microsoft.com/office/drawing/2014/main" id="{2CD5C7B0-8404-4728-9D3F-33C354A05C8C}"/>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02100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9CB2AD-EF19-4146-8260-7C478C17CD6C}"/>
              </a:ext>
            </a:extLst>
          </p:cNvPr>
          <p:cNvSpPr txBox="1"/>
          <p:nvPr/>
        </p:nvSpPr>
        <p:spPr>
          <a:xfrm>
            <a:off x="287337" y="434210"/>
            <a:ext cx="8569325" cy="1815882"/>
          </a:xfrm>
          <a:prstGeom prst="rect">
            <a:avLst/>
          </a:prstGeom>
          <a:noFill/>
        </p:spPr>
        <p:txBody>
          <a:bodyPr wrap="square">
            <a:spAutoFit/>
          </a:bodyPr>
          <a:lstStyle/>
          <a:p>
            <a:pPr algn="l"/>
            <a:r>
              <a:rPr lang="en-GB" sz="1400" b="0" i="0" dirty="0">
                <a:solidFill>
                  <a:srgbClr val="333333"/>
                </a:solidFill>
                <a:effectLst/>
                <a:latin typeface="+mj-lt"/>
              </a:rPr>
              <a:t>You can tell us about any circumstances that you might need support for during your studies. </a:t>
            </a:r>
          </a:p>
          <a:p>
            <a:pPr algn="l"/>
            <a:endParaRPr lang="en-GB" sz="1400" dirty="0">
              <a:solidFill>
                <a:srgbClr val="333333"/>
              </a:solidFill>
              <a:latin typeface="+mj-lt"/>
            </a:endParaRPr>
          </a:p>
          <a:p>
            <a:pPr algn="l"/>
            <a:r>
              <a:rPr lang="en-GB" sz="1400" b="0" i="0" dirty="0">
                <a:solidFill>
                  <a:srgbClr val="333333"/>
                </a:solidFill>
                <a:effectLst/>
                <a:latin typeface="+mj-lt"/>
              </a:rPr>
              <a:t>We don't need you to give details – this information will be shared with those involved in making arrangements to support you at the university or college (e.g. the student support team, admissions staff), and they may get in touch to tell you more.</a:t>
            </a:r>
          </a:p>
          <a:p>
            <a:pPr algn="l"/>
            <a:endParaRPr lang="en-GB" sz="1400" dirty="0">
              <a:solidFill>
                <a:srgbClr val="333333"/>
              </a:solidFill>
              <a:latin typeface="+mj-lt"/>
            </a:endParaRPr>
          </a:p>
          <a:p>
            <a:pPr algn="l"/>
            <a:r>
              <a:rPr lang="en-GB" sz="1400" dirty="0">
                <a:solidFill>
                  <a:srgbClr val="333333"/>
                </a:solidFill>
                <a:latin typeface="+mj-lt"/>
              </a:rPr>
              <a:t>In order to mark the section as complete you will need to select an answer: either to share information or select 'No disability’. You will see this question if you have a UK or Non-UK home address. </a:t>
            </a:r>
          </a:p>
        </p:txBody>
      </p:sp>
      <p:sp>
        <p:nvSpPr>
          <p:cNvPr id="6" name="Footer Placeholder 4">
            <a:extLst>
              <a:ext uri="{FF2B5EF4-FFF2-40B4-BE49-F238E27FC236}">
                <a16:creationId xmlns:a16="http://schemas.microsoft.com/office/drawing/2014/main" id="{24805145-1080-435B-84C7-D6D786434757}"/>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pic>
        <p:nvPicPr>
          <p:cNvPr id="1026" name="Picture 20">
            <a:extLst>
              <a:ext uri="{FF2B5EF4-FFF2-40B4-BE49-F238E27FC236}">
                <a16:creationId xmlns:a16="http://schemas.microsoft.com/office/drawing/2014/main" id="{E7A73AF7-3214-8735-8B18-08F44AB96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19" y="2330737"/>
            <a:ext cx="7688991" cy="237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82920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42</a:t>
            </a:fld>
            <a:endParaRPr lang="en-US" dirty="0"/>
          </a:p>
        </p:txBody>
      </p:sp>
      <p:sp>
        <p:nvSpPr>
          <p:cNvPr id="4" name="Footer Placeholder 3">
            <a:extLst>
              <a:ext uri="{FF2B5EF4-FFF2-40B4-BE49-F238E27FC236}">
                <a16:creationId xmlns:a16="http://schemas.microsoft.com/office/drawing/2014/main" id="{5F6008CC-50D6-490F-B962-9EB492F25DD5}"/>
              </a:ext>
            </a:extLst>
          </p:cNvPr>
          <p:cNvSpPr>
            <a:spLocks noGrp="1"/>
          </p:cNvSpPr>
          <p:nvPr>
            <p:ph type="ftr" sz="quarter" idx="3"/>
          </p:nvPr>
        </p:nvSpPr>
        <p:spPr/>
        <p:txBody>
          <a:bodyPr/>
          <a:lstStyle/>
          <a:p>
            <a:r>
              <a:rPr lang="en-US" dirty="0"/>
              <a:t>Security marking: </a:t>
            </a:r>
            <a:r>
              <a:rPr lang="en-US" b="1" dirty="0"/>
              <a:t>PUBLIC</a:t>
            </a:r>
          </a:p>
        </p:txBody>
      </p:sp>
      <p:sp>
        <p:nvSpPr>
          <p:cNvPr id="7" name="TextBox 6">
            <a:extLst>
              <a:ext uri="{FF2B5EF4-FFF2-40B4-BE49-F238E27FC236}">
                <a16:creationId xmlns:a16="http://schemas.microsoft.com/office/drawing/2014/main" id="{EFC80A93-A7BA-4A79-AF77-5A892F38953E}"/>
              </a:ext>
            </a:extLst>
          </p:cNvPr>
          <p:cNvSpPr txBox="1"/>
          <p:nvPr/>
        </p:nvSpPr>
        <p:spPr>
          <a:xfrm>
            <a:off x="399657" y="1141141"/>
            <a:ext cx="3234295" cy="2462213"/>
          </a:xfrm>
          <a:prstGeom prst="rect">
            <a:avLst/>
          </a:prstGeom>
          <a:noFill/>
        </p:spPr>
        <p:txBody>
          <a:bodyPr wrap="square">
            <a:spAutoFit/>
          </a:bodyPr>
          <a:lstStyle/>
          <a:p>
            <a:pPr algn="l"/>
            <a:r>
              <a:rPr lang="en-GB" sz="1400" b="0" i="0" dirty="0">
                <a:solidFill>
                  <a:srgbClr val="333333"/>
                </a:solidFill>
                <a:effectLst/>
                <a:latin typeface="+mj-lt"/>
              </a:rPr>
              <a:t>You might feel uncertain about sharing personal circumstances, please feel reassured this information is confidential and will not negatively impact your application.</a:t>
            </a:r>
          </a:p>
          <a:p>
            <a:pPr algn="l"/>
            <a:endParaRPr lang="en-GB" sz="1400" b="0" i="0" dirty="0">
              <a:solidFill>
                <a:srgbClr val="333333"/>
              </a:solidFill>
              <a:effectLst/>
              <a:latin typeface="+mj-lt"/>
            </a:endParaRPr>
          </a:p>
          <a:p>
            <a:r>
              <a:rPr lang="en-GB" sz="1400" dirty="0">
                <a:solidFill>
                  <a:srgbClr val="333333"/>
                </a:solidFill>
                <a:latin typeface="+mj-lt"/>
              </a:rPr>
              <a:t>These questions are intended to connect you  to the right support for your needs. </a:t>
            </a:r>
          </a:p>
          <a:p>
            <a:endParaRPr lang="en-GB" sz="1400" dirty="0">
              <a:solidFill>
                <a:srgbClr val="333333"/>
              </a:solidFill>
              <a:latin typeface="+mj-lt"/>
            </a:endParaRPr>
          </a:p>
          <a:p>
            <a:r>
              <a:rPr lang="en-GB" sz="1400" dirty="0">
                <a:solidFill>
                  <a:srgbClr val="333333"/>
                </a:solidFill>
                <a:latin typeface="+mj-lt"/>
              </a:rPr>
              <a:t>You will only see these questions if you have a UK home address. </a:t>
            </a:r>
          </a:p>
        </p:txBody>
      </p:sp>
      <p:pic>
        <p:nvPicPr>
          <p:cNvPr id="8" name="Picture 7">
            <a:extLst>
              <a:ext uri="{FF2B5EF4-FFF2-40B4-BE49-F238E27FC236}">
                <a16:creationId xmlns:a16="http://schemas.microsoft.com/office/drawing/2014/main" id="{2A8BCFFB-D02E-4E29-AB03-EE930490C640}"/>
              </a:ext>
            </a:extLst>
          </p:cNvPr>
          <p:cNvPicPr>
            <a:picLocks noChangeAspect="1"/>
          </p:cNvPicPr>
          <p:nvPr/>
        </p:nvPicPr>
        <p:blipFill rotWithShape="1">
          <a:blip r:embed="rId3"/>
          <a:srcRect t="19726" r="11555"/>
          <a:stretch/>
        </p:blipFill>
        <p:spPr>
          <a:xfrm>
            <a:off x="3771872" y="357461"/>
            <a:ext cx="4753806" cy="4446314"/>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690699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C66-F12E-4D30-BE11-DF0959B61BBD}"/>
              </a:ext>
            </a:extLst>
          </p:cNvPr>
          <p:cNvSpPr>
            <a:spLocks noGrp="1"/>
          </p:cNvSpPr>
          <p:nvPr>
            <p:ph type="title"/>
          </p:nvPr>
        </p:nvSpPr>
        <p:spPr/>
        <p:txBody>
          <a:bodyPr/>
          <a:lstStyle/>
          <a:p>
            <a:r>
              <a:rPr lang="en-GB" dirty="0"/>
              <a:t>Education. </a:t>
            </a:r>
          </a:p>
        </p:txBody>
      </p:sp>
    </p:spTree>
    <p:extLst>
      <p:ext uri="{BB962C8B-B14F-4D97-AF65-F5344CB8AC3E}">
        <p14:creationId xmlns:p14="http://schemas.microsoft.com/office/powerpoint/2010/main" val="1279445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366165" y="339725"/>
            <a:ext cx="3079452" cy="427809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kern="0" dirty="0">
                <a:solidFill>
                  <a:srgbClr val="000000"/>
                </a:solidFill>
                <a:latin typeface="+mj-lt"/>
                <a:ea typeface="+mn-lt"/>
                <a:cs typeface="+mn-lt"/>
              </a:rPr>
              <a:t>You must enter all your qualifications from secondary education onwards – whether you have the result (even any that were ungraded) or you’re still awaiting exams and results.</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First you need to add details of where you’ve studied, or are studying, then add qualifications. </a:t>
            </a:r>
            <a:endParaRPr lang="en-GB" sz="1600" i="0" u="none" strike="noStrike" kern="0" cap="none" spc="0" baseline="0" dirty="0">
              <a:uFillTx/>
              <a:latin typeface="+mj-lt"/>
              <a:ea typeface="+mn-lt"/>
              <a:cs typeface="+mn-lt"/>
            </a:endParaRPr>
          </a:p>
          <a:p>
            <a:pPr algn="l"/>
            <a:endParaRPr lang="en-GB" sz="1600" kern="0" dirty="0">
              <a:solidFill>
                <a:srgbClr val="000000"/>
              </a:solidFill>
              <a:latin typeface="+mj-lt"/>
              <a:cs typeface="Calibri"/>
            </a:endParaRPr>
          </a:p>
          <a:p>
            <a:r>
              <a:rPr lang="en-GB" sz="1600" kern="0" dirty="0">
                <a:solidFill>
                  <a:srgbClr val="000000"/>
                </a:solidFill>
                <a:latin typeface="+mj-lt"/>
                <a:ea typeface="+mn-lt"/>
                <a:cs typeface="+mn-lt"/>
              </a:rPr>
              <a:t>Start by clicking </a:t>
            </a:r>
            <a:r>
              <a:rPr lang="en-GB" sz="1600" b="1" kern="0" dirty="0">
                <a:solidFill>
                  <a:srgbClr val="000000"/>
                </a:solidFill>
                <a:latin typeface="+mj-lt"/>
                <a:ea typeface="+mn-lt"/>
                <a:cs typeface="+mn-lt"/>
              </a:rPr>
              <a:t>Add place of education</a:t>
            </a:r>
            <a:r>
              <a:rPr lang="en-GB" sz="1600" kern="0" dirty="0">
                <a:solidFill>
                  <a:srgbClr val="000000"/>
                </a:solidFill>
                <a:latin typeface="+mj-lt"/>
                <a:ea typeface="+mn-lt"/>
                <a:cs typeface="+mn-lt"/>
              </a:rPr>
              <a:t>.</a:t>
            </a:r>
            <a:endParaRPr lang="en-GB" sz="1600" dirty="0">
              <a:latin typeface="+mj-lt"/>
            </a:endParaRPr>
          </a:p>
          <a:p>
            <a:endParaRPr lang="en-GB" sz="1600" kern="0" dirty="0">
              <a:solidFill>
                <a:srgbClr val="000000"/>
              </a:solidFill>
              <a:latin typeface="+mj-lt"/>
              <a:cs typeface="Calibri" panose="020F0502020204030204"/>
            </a:endParaRPr>
          </a:p>
          <a:p>
            <a:r>
              <a:rPr lang="en-GB" sz="1600" kern="0" dirty="0">
                <a:latin typeface="+mj-lt"/>
                <a:ea typeface="+mn-lt"/>
                <a:cs typeface="+mn-lt"/>
              </a:rPr>
              <a:t>You’ll be asked for a Unique Learner Number – if you don’t have one leave the question blank. </a:t>
            </a:r>
            <a:endParaRPr lang="en-GB" dirty="0">
              <a:latin typeface="+mj-lt"/>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PUBLIC/INTERNAL USE ONLY/CONFIDENTIAL</a:t>
            </a:r>
          </a:p>
        </p:txBody>
      </p:sp>
      <p:pic>
        <p:nvPicPr>
          <p:cNvPr id="4" name="Picture 3">
            <a:extLst>
              <a:ext uri="{FF2B5EF4-FFF2-40B4-BE49-F238E27FC236}">
                <a16:creationId xmlns:a16="http://schemas.microsoft.com/office/drawing/2014/main" id="{1F436136-AEE8-46C5-8ADD-2B0584812AFE}"/>
              </a:ext>
            </a:extLst>
          </p:cNvPr>
          <p:cNvPicPr>
            <a:picLocks noChangeAspect="1"/>
          </p:cNvPicPr>
          <p:nvPr/>
        </p:nvPicPr>
        <p:blipFill rotWithShape="1">
          <a:blip r:embed="rId3"/>
          <a:srcRect r="20930"/>
          <a:stretch/>
        </p:blipFill>
        <p:spPr>
          <a:xfrm>
            <a:off x="3416867" y="447578"/>
            <a:ext cx="5360968" cy="4069243"/>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D15DB641-1ED5-46DA-9F4F-8F65D92C2B6A}"/>
              </a:ext>
            </a:extLst>
          </p:cNvPr>
          <p:cNvSpPr txBox="1">
            <a:spLocks/>
          </p:cNvSpPr>
          <p:nvPr/>
        </p:nvSpPr>
        <p:spPr>
          <a:xfrm>
            <a:off x="1089800"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custDataLst>
      <p:tags r:id="rId1"/>
    </p:custDataLst>
    <p:extLst>
      <p:ext uri="{BB962C8B-B14F-4D97-AF65-F5344CB8AC3E}">
        <p14:creationId xmlns:p14="http://schemas.microsoft.com/office/powerpoint/2010/main" val="2810212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745406" y="627023"/>
            <a:ext cx="3046201" cy="381642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Calibri"/>
              <a:cs typeface="Calibri"/>
            </a:endParaRPr>
          </a:p>
          <a:p>
            <a:r>
              <a:rPr lang="en-GB" sz="1600" dirty="0">
                <a:solidFill>
                  <a:srgbClr val="000000"/>
                </a:solidFill>
                <a:latin typeface="+mj-lt"/>
              </a:rPr>
              <a:t>Type</a:t>
            </a:r>
            <a:r>
              <a:rPr lang="en-GB" sz="1600" b="0" i="0" dirty="0">
                <a:solidFill>
                  <a:srgbClr val="000000"/>
                </a:solidFill>
                <a:effectLst/>
                <a:latin typeface="+mj-lt"/>
              </a:rPr>
              <a:t> the name of </a:t>
            </a:r>
            <a:r>
              <a:rPr lang="en-GB" sz="1600" dirty="0">
                <a:solidFill>
                  <a:srgbClr val="000000"/>
                </a:solidFill>
                <a:latin typeface="+mj-lt"/>
              </a:rPr>
              <a:t>where</a:t>
            </a:r>
            <a:r>
              <a:rPr lang="en-GB" sz="1600" b="0" i="0" dirty="0">
                <a:solidFill>
                  <a:srgbClr val="000000"/>
                </a:solidFill>
                <a:effectLst/>
                <a:latin typeface="+mj-lt"/>
              </a:rPr>
              <a:t> you studied.</a:t>
            </a:r>
            <a:r>
              <a:rPr lang="en-GB" sz="1600" dirty="0">
                <a:solidFill>
                  <a:srgbClr val="1F2834"/>
                </a:solidFill>
                <a:latin typeface="+mj-lt"/>
              </a:rPr>
              <a:t> </a:t>
            </a:r>
            <a:r>
              <a:rPr lang="en-GB" sz="1600" b="0" i="0" dirty="0">
                <a:solidFill>
                  <a:srgbClr val="000000"/>
                </a:solidFill>
                <a:effectLst/>
                <a:latin typeface="+mj-lt"/>
              </a:rPr>
              <a:t>Once you find your centre, click on the name and the </a:t>
            </a:r>
            <a:r>
              <a:rPr lang="en-GB" sz="1600" b="1" i="0" dirty="0">
                <a:solidFill>
                  <a:srgbClr val="000000"/>
                </a:solidFill>
                <a:effectLst/>
                <a:latin typeface="+mj-lt"/>
              </a:rPr>
              <a:t>Exam centre number</a:t>
            </a:r>
            <a:r>
              <a:rPr lang="en-GB" sz="1600" b="0" i="0" dirty="0">
                <a:solidFill>
                  <a:srgbClr val="000000"/>
                </a:solidFill>
                <a:effectLst/>
                <a:latin typeface="+mj-lt"/>
              </a:rPr>
              <a:t> will automatically populate.</a:t>
            </a:r>
            <a:r>
              <a:rPr lang="en-GB" sz="1600" dirty="0">
                <a:solidFill>
                  <a:srgbClr val="000000"/>
                </a:solidFill>
                <a:latin typeface="+mj-lt"/>
              </a:rPr>
              <a:t> </a:t>
            </a:r>
            <a:endParaRPr lang="en-GB" sz="1600" dirty="0">
              <a:solidFill>
                <a:srgbClr val="1F2834"/>
              </a:solidFill>
              <a:latin typeface="+mj-lt"/>
            </a:endParaRPr>
          </a:p>
          <a:p>
            <a:endParaRPr lang="en-GB" sz="1600" dirty="0">
              <a:solidFill>
                <a:srgbClr val="000000"/>
              </a:solidFill>
              <a:latin typeface="+mj-lt"/>
            </a:endParaRPr>
          </a:p>
          <a:p>
            <a:r>
              <a:rPr lang="en-GB" sz="1600" b="0" i="0" dirty="0">
                <a:solidFill>
                  <a:srgbClr val="000000"/>
                </a:solidFill>
                <a:effectLst/>
                <a:latin typeface="+mj-lt"/>
              </a:rPr>
              <a:t>If an exam centre number doesn’t appear that’s ok</a:t>
            </a:r>
            <a:r>
              <a:rPr lang="en-GB" sz="1600" dirty="0">
                <a:solidFill>
                  <a:srgbClr val="000000"/>
                </a:solidFill>
                <a:latin typeface="+mj-lt"/>
              </a:rPr>
              <a:t>, </a:t>
            </a:r>
            <a:r>
              <a:rPr lang="en-GB" sz="1600" dirty="0">
                <a:latin typeface="+mj-lt"/>
                <a:ea typeface="+mn-lt"/>
                <a:cs typeface="+mn-lt"/>
              </a:rPr>
              <a:t>it’s because we don’t have it. </a:t>
            </a:r>
          </a:p>
          <a:p>
            <a:endParaRPr lang="en-GB" sz="1600" dirty="0">
              <a:latin typeface="+mj-lt"/>
              <a:cs typeface="Calibri"/>
            </a:endParaRPr>
          </a:p>
          <a:p>
            <a:r>
              <a:rPr lang="en-GB" sz="1600" dirty="0">
                <a:latin typeface="+mj-lt"/>
                <a:ea typeface="+mn-lt"/>
                <a:cs typeface="+mn-lt"/>
              </a:rPr>
              <a:t>Add when you started and finished, and if you’re still studying there add the month, you’re due to finish. </a:t>
            </a:r>
          </a:p>
        </p:txBody>
      </p:sp>
      <p:pic>
        <p:nvPicPr>
          <p:cNvPr id="3" name="Picture 2">
            <a:extLst>
              <a:ext uri="{FF2B5EF4-FFF2-40B4-BE49-F238E27FC236}">
                <a16:creationId xmlns:a16="http://schemas.microsoft.com/office/drawing/2014/main" id="{FD51019E-C584-4A64-ABAE-85D98597C734}"/>
              </a:ext>
            </a:extLst>
          </p:cNvPr>
          <p:cNvPicPr>
            <a:picLocks noChangeAspect="1"/>
          </p:cNvPicPr>
          <p:nvPr/>
        </p:nvPicPr>
        <p:blipFill rotWithShape="1">
          <a:blip r:embed="rId3"/>
          <a:srcRect l="3475" t="3149" r="4308" b="3643"/>
          <a:stretch/>
        </p:blipFill>
        <p:spPr>
          <a:xfrm>
            <a:off x="4288221" y="339726"/>
            <a:ext cx="3838903" cy="4464050"/>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4D20136B-5AA6-4C01-A577-36D0B2E6E589}"/>
              </a:ext>
            </a:extLst>
          </p:cNvPr>
          <p:cNvSpPr txBox="1">
            <a:spLocks/>
          </p:cNvSpPr>
          <p:nvPr/>
        </p:nvSpPr>
        <p:spPr>
          <a:xfrm>
            <a:off x="1160746" y="485817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custDataLst>
      <p:tags r:id="rId1"/>
    </p:custDataLst>
    <p:extLst>
      <p:ext uri="{BB962C8B-B14F-4D97-AF65-F5344CB8AC3E}">
        <p14:creationId xmlns:p14="http://schemas.microsoft.com/office/powerpoint/2010/main" val="2187573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4FBDD-A42D-4F09-B148-24F3647C5CA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46</a:t>
            </a:fld>
            <a:endParaRPr lang="en-US"/>
          </a:p>
        </p:txBody>
      </p:sp>
      <p:sp>
        <p:nvSpPr>
          <p:cNvPr id="4" name="Footer Placeholder 3">
            <a:extLst>
              <a:ext uri="{FF2B5EF4-FFF2-40B4-BE49-F238E27FC236}">
                <a16:creationId xmlns:a16="http://schemas.microsoft.com/office/drawing/2014/main" id="{4CAD18D0-5277-4A70-8902-93FD441BB6D4}"/>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5" name="TextBox 5">
            <a:extLst>
              <a:ext uri="{FF2B5EF4-FFF2-40B4-BE49-F238E27FC236}">
                <a16:creationId xmlns:a16="http://schemas.microsoft.com/office/drawing/2014/main" id="{62BC1834-ADC5-49FE-A95C-6D31750329FC}"/>
              </a:ext>
            </a:extLst>
          </p:cNvPr>
          <p:cNvSpPr txBox="1"/>
          <p:nvPr/>
        </p:nvSpPr>
        <p:spPr>
          <a:xfrm>
            <a:off x="556004" y="859399"/>
            <a:ext cx="2979757" cy="3323987"/>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rPr>
              <a:t>There are warning messages to help you. </a:t>
            </a:r>
            <a:endParaRPr lang="en-GB" sz="1600" b="1" dirty="0">
              <a:solidFill>
                <a:srgbClr val="000000"/>
              </a:solidFill>
              <a:latin typeface="+mj-lt"/>
              <a:cs typeface="Calibri"/>
            </a:endParaRPr>
          </a:p>
          <a:p>
            <a:endParaRPr lang="en-GB" sz="1600" dirty="0">
              <a:solidFill>
                <a:srgbClr val="313537"/>
              </a:solidFill>
              <a:latin typeface="+mj-lt"/>
            </a:endParaRPr>
          </a:p>
          <a:p>
            <a:r>
              <a:rPr lang="en-GB" sz="1600" dirty="0">
                <a:solidFill>
                  <a:srgbClr val="313537"/>
                </a:solidFill>
                <a:latin typeface="+mj-lt"/>
              </a:rPr>
              <a:t>For example, you</a:t>
            </a:r>
            <a:r>
              <a:rPr lang="en-GB" sz="1600" b="0" i="0" dirty="0">
                <a:solidFill>
                  <a:srgbClr val="313537"/>
                </a:solidFill>
                <a:effectLst/>
                <a:latin typeface="+mj-lt"/>
              </a:rPr>
              <a:t> can't say you attended 2 or more places of study full-time during the same date range.</a:t>
            </a:r>
            <a:r>
              <a:rPr lang="en-GB" sz="1600" dirty="0">
                <a:solidFill>
                  <a:srgbClr val="313537"/>
                </a:solidFill>
                <a:latin typeface="+mj-lt"/>
              </a:rPr>
              <a:t> </a:t>
            </a:r>
            <a:endParaRPr lang="en-GB" sz="1600" dirty="0">
              <a:solidFill>
                <a:srgbClr val="313537"/>
              </a:solidFill>
              <a:latin typeface="+mj-lt"/>
              <a:cs typeface="Calibri"/>
            </a:endParaRPr>
          </a:p>
          <a:p>
            <a:endParaRPr lang="en-GB" sz="1600" dirty="0">
              <a:solidFill>
                <a:srgbClr val="313537"/>
              </a:solidFill>
              <a:latin typeface="+mj-lt"/>
            </a:endParaRPr>
          </a:p>
          <a:p>
            <a:r>
              <a:rPr lang="en-GB" sz="1600" dirty="0">
                <a:solidFill>
                  <a:srgbClr val="313537"/>
                </a:solidFill>
                <a:latin typeface="+mj-lt"/>
              </a:rPr>
              <a:t>Red text are warnings and mean something is wrong and blue text is for information you need to be aware of. </a:t>
            </a:r>
            <a:endParaRPr lang="en-GB" sz="1600" dirty="0">
              <a:solidFill>
                <a:srgbClr val="313537"/>
              </a:solidFill>
              <a:latin typeface="+mj-lt"/>
              <a:cs typeface="Calibri"/>
            </a:endParaRPr>
          </a:p>
          <a:p>
            <a:endParaRPr lang="en-GB" dirty="0">
              <a:solidFill>
                <a:srgbClr val="313537"/>
              </a:solidFill>
              <a:latin typeface="Merriweather"/>
            </a:endParaRPr>
          </a:p>
        </p:txBody>
      </p:sp>
      <p:pic>
        <p:nvPicPr>
          <p:cNvPr id="7" name="Picture 6">
            <a:extLst>
              <a:ext uri="{FF2B5EF4-FFF2-40B4-BE49-F238E27FC236}">
                <a16:creationId xmlns:a16="http://schemas.microsoft.com/office/drawing/2014/main" id="{C204AFD7-770E-4534-A774-AD02CCCE1AA6}"/>
              </a:ext>
            </a:extLst>
          </p:cNvPr>
          <p:cNvPicPr>
            <a:picLocks noChangeAspect="1"/>
          </p:cNvPicPr>
          <p:nvPr/>
        </p:nvPicPr>
        <p:blipFill rotWithShape="1">
          <a:blip r:embed="rId3"/>
          <a:srcRect l="2301"/>
          <a:stretch/>
        </p:blipFill>
        <p:spPr>
          <a:xfrm>
            <a:off x="3535761" y="673262"/>
            <a:ext cx="4391317" cy="3805016"/>
          </a:xfrm>
          <a:prstGeom prst="rect">
            <a:avLst/>
          </a:prstGeom>
        </p:spPr>
      </p:pic>
      <p:sp>
        <p:nvSpPr>
          <p:cNvPr id="6" name="Footer Placeholder 4">
            <a:extLst>
              <a:ext uri="{FF2B5EF4-FFF2-40B4-BE49-F238E27FC236}">
                <a16:creationId xmlns:a16="http://schemas.microsoft.com/office/drawing/2014/main" id="{D7BDC699-505C-465C-B5F2-52AF30EB1683}"/>
              </a:ext>
            </a:extLst>
          </p:cNvPr>
          <p:cNvSpPr txBox="1">
            <a:spLocks/>
          </p:cNvSpPr>
          <p:nvPr/>
        </p:nvSpPr>
        <p:spPr>
          <a:xfrm>
            <a:off x="1144980" y="485107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custDataLst>
      <p:tags r:id="rId1"/>
    </p:custDataLst>
    <p:extLst>
      <p:ext uri="{BB962C8B-B14F-4D97-AF65-F5344CB8AC3E}">
        <p14:creationId xmlns:p14="http://schemas.microsoft.com/office/powerpoint/2010/main" val="1057351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44763" y="1447821"/>
            <a:ext cx="3343853" cy="3877985"/>
          </a:xfrm>
          <a:prstGeom prst="rect">
            <a:avLst/>
          </a:prstGeom>
          <a:noFill/>
          <a:ln cap="flat">
            <a:noFill/>
          </a:ln>
        </p:spPr>
        <p:txBody>
          <a:bodyPr vert="horz" wrap="square" lIns="91440" tIns="45720" rIns="91440" bIns="45720" anchor="t" anchorCtr="0" compatLnSpc="1">
            <a:spAutoFit/>
          </a:bodyPr>
          <a:lstStyle/>
          <a:p>
            <a:r>
              <a:rPr lang="en-GB" sz="1600" dirty="0">
                <a:latin typeface="+mj-lt"/>
                <a:ea typeface="+mn-lt"/>
                <a:cs typeface="+mn-lt"/>
              </a:rPr>
              <a:t>Once you’ve added where you studied you need to ‘</a:t>
            </a:r>
            <a:r>
              <a:rPr lang="en-GB" sz="1600" b="1" dirty="0">
                <a:latin typeface="+mj-lt"/>
                <a:ea typeface="+mn-lt"/>
                <a:cs typeface="+mn-lt"/>
              </a:rPr>
              <a:t>Add qualification’.</a:t>
            </a:r>
            <a:endParaRPr lang="en-GB" sz="1600" dirty="0">
              <a:solidFill>
                <a:srgbClr val="000000"/>
              </a:solidFill>
              <a:latin typeface="+mj-lt"/>
              <a:ea typeface="+mn-lt"/>
              <a:cs typeface="+mn-lt"/>
            </a:endParaRPr>
          </a:p>
          <a:p>
            <a:endParaRPr lang="en-GB" dirty="0">
              <a:latin typeface="+mj-lt"/>
              <a:ea typeface="+mn-lt"/>
              <a:cs typeface="+mn-lt"/>
            </a:endParaRPr>
          </a:p>
          <a:p>
            <a:r>
              <a:rPr lang="en-GB" sz="1600" dirty="0">
                <a:latin typeface="+mj-lt"/>
                <a:ea typeface="+mn-lt"/>
                <a:cs typeface="+mn-lt"/>
              </a:rPr>
              <a:t>If you are searching for a qualification make sure you use the qualification title and the subject. For more </a:t>
            </a:r>
            <a:r>
              <a:rPr lang="en-GB" sz="1600" dirty="0">
                <a:latin typeface="+mj-lt"/>
                <a:ea typeface="+mn-lt"/>
                <a:cs typeface="+mn-lt"/>
                <a:hlinkClick r:id="rId3"/>
              </a:rPr>
              <a:t>help and advice </a:t>
            </a:r>
            <a:r>
              <a:rPr lang="en-GB" sz="1600" dirty="0">
                <a:latin typeface="+mj-lt"/>
                <a:ea typeface="+mn-lt"/>
                <a:cs typeface="+mn-lt"/>
              </a:rPr>
              <a:t>head to ucas.com.</a:t>
            </a:r>
          </a:p>
          <a:p>
            <a:endParaRPr lang="en-GB" sz="1600" dirty="0">
              <a:latin typeface="+mj-lt"/>
              <a:ea typeface="+mn-lt"/>
              <a:cs typeface="+mn-lt"/>
            </a:endParaRPr>
          </a:p>
          <a:p>
            <a:r>
              <a:rPr lang="en-GB" sz="1600" dirty="0">
                <a:latin typeface="+mj-lt"/>
                <a:ea typeface="+mn-lt"/>
                <a:cs typeface="+mn-lt"/>
              </a:rPr>
              <a:t>International qualifications are listed by name and country, but don’t worry if yours isn’t there – just add it into the ‘other’ box.</a:t>
            </a:r>
          </a:p>
          <a:p>
            <a:endParaRPr lang="en-GB" sz="1600" dirty="0">
              <a:latin typeface="+mj-lt"/>
              <a:ea typeface="+mn-lt"/>
              <a:cs typeface="+mn-lt"/>
            </a:endParaRPr>
          </a:p>
          <a:p>
            <a:endParaRPr lang="en-GB" dirty="0">
              <a:ea typeface="+mn-lt"/>
              <a:cs typeface="+mn-lt"/>
            </a:endParaRPr>
          </a:p>
          <a:p>
            <a:endParaRPr lang="en-GB" dirty="0">
              <a:solidFill>
                <a:srgbClr val="000000"/>
              </a:solidFill>
              <a:cs typeface="Calibri"/>
            </a:endParaRPr>
          </a:p>
        </p:txBody>
      </p:sp>
      <p:pic>
        <p:nvPicPr>
          <p:cNvPr id="8" name="Picture 7">
            <a:extLst>
              <a:ext uri="{FF2B5EF4-FFF2-40B4-BE49-F238E27FC236}">
                <a16:creationId xmlns:a16="http://schemas.microsoft.com/office/drawing/2014/main" id="{5FC52575-7E1C-4D2D-A58F-1C65D8369580}"/>
              </a:ext>
            </a:extLst>
          </p:cNvPr>
          <p:cNvPicPr>
            <a:picLocks noChangeAspect="1"/>
          </p:cNvPicPr>
          <p:nvPr/>
        </p:nvPicPr>
        <p:blipFill rotWithShape="1">
          <a:blip r:embed="rId4"/>
          <a:srcRect l="21895" t="22180" r="29263" b="50376"/>
          <a:stretch/>
        </p:blipFill>
        <p:spPr>
          <a:xfrm>
            <a:off x="0" y="52012"/>
            <a:ext cx="4315684" cy="1357745"/>
          </a:xfrm>
          <a:prstGeom prst="roundRect">
            <a:avLst>
              <a:gd name="adj" fmla="val 4779"/>
            </a:avLst>
          </a:prstGeom>
          <a:noFill/>
          <a:ln w="6350">
            <a:noFill/>
          </a:ln>
          <a:effectLst/>
        </p:spPr>
      </p:pic>
      <p:pic>
        <p:nvPicPr>
          <p:cNvPr id="4" name="Picture 3">
            <a:extLst>
              <a:ext uri="{FF2B5EF4-FFF2-40B4-BE49-F238E27FC236}">
                <a16:creationId xmlns:a16="http://schemas.microsoft.com/office/drawing/2014/main" id="{B9603621-BDD6-4B72-A547-1A5D50245F4F}"/>
              </a:ext>
            </a:extLst>
          </p:cNvPr>
          <p:cNvPicPr>
            <a:picLocks noChangeAspect="1"/>
          </p:cNvPicPr>
          <p:nvPr/>
        </p:nvPicPr>
        <p:blipFill rotWithShape="1">
          <a:blip r:embed="rId5"/>
          <a:srcRect r="9351"/>
          <a:stretch/>
        </p:blipFill>
        <p:spPr>
          <a:xfrm>
            <a:off x="3762037" y="246272"/>
            <a:ext cx="5035122" cy="4650955"/>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9FADFCA5-6CA3-43B6-A5F2-950E2D4D359C}"/>
              </a:ext>
            </a:extLst>
          </p:cNvPr>
          <p:cNvSpPr txBox="1">
            <a:spLocks/>
          </p:cNvSpPr>
          <p:nvPr/>
        </p:nvSpPr>
        <p:spPr>
          <a:xfrm>
            <a:off x="1168628" y="484937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custDataLst>
      <p:tags r:id="rId1"/>
    </p:custDataLst>
    <p:extLst>
      <p:ext uri="{BB962C8B-B14F-4D97-AF65-F5344CB8AC3E}">
        <p14:creationId xmlns:p14="http://schemas.microsoft.com/office/powerpoint/2010/main" val="638863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66166" y="432875"/>
            <a:ext cx="4205834" cy="4770537"/>
          </a:xfrm>
          <a:prstGeom prst="rect">
            <a:avLst/>
          </a:prstGeom>
          <a:noFill/>
          <a:ln cap="flat">
            <a:noFill/>
          </a:ln>
        </p:spPr>
        <p:txBody>
          <a:bodyPr vert="horz" wrap="square" lIns="91440" tIns="45720" rIns="91440" bIns="45720" anchor="t" anchorCtr="0" compatLnSpc="1">
            <a:spAutoFit/>
          </a:bodyPr>
          <a:lstStyle/>
          <a:p>
            <a:r>
              <a:rPr lang="en-GB" sz="1600" dirty="0">
                <a:latin typeface="+mj-lt"/>
                <a:cs typeface="Calibri"/>
              </a:rPr>
              <a:t>The qualification dates you can select are based on those you entered when you entered your place of education. </a:t>
            </a:r>
          </a:p>
          <a:p>
            <a:endParaRPr lang="en-GB" sz="1600" dirty="0">
              <a:latin typeface="+mj-lt"/>
              <a:cs typeface="Calibri"/>
            </a:endParaRPr>
          </a:p>
          <a:p>
            <a:r>
              <a:rPr lang="en-GB" sz="1600" dirty="0">
                <a:latin typeface="+mj-lt"/>
                <a:cs typeface="Calibri"/>
              </a:rPr>
              <a:t>You need to enter the awarding organisation – speak to your teacher or adviser if you’re not sure. </a:t>
            </a:r>
          </a:p>
          <a:p>
            <a:endParaRPr lang="en-GB" sz="1600" dirty="0">
              <a:latin typeface="+mj-lt"/>
              <a:cs typeface="Calibri"/>
            </a:endParaRPr>
          </a:p>
          <a:p>
            <a:r>
              <a:rPr lang="en-GB" sz="1600" dirty="0">
                <a:latin typeface="+mj-lt"/>
                <a:cs typeface="Calibri"/>
              </a:rPr>
              <a:t>If you haven't finished the qualification or had your result, then you must choose </a:t>
            </a:r>
            <a:r>
              <a:rPr lang="en-GB" sz="1600" b="1" dirty="0">
                <a:latin typeface="+mj-lt"/>
                <a:cs typeface="Calibri"/>
              </a:rPr>
              <a:t>Pending</a:t>
            </a:r>
            <a:r>
              <a:rPr lang="en-GB" sz="1600" dirty="0">
                <a:latin typeface="+mj-lt"/>
                <a:cs typeface="Calibri"/>
              </a:rPr>
              <a:t>.</a:t>
            </a:r>
          </a:p>
          <a:p>
            <a:endParaRPr lang="en-GB" sz="1600" dirty="0">
              <a:solidFill>
                <a:srgbClr val="333333"/>
              </a:solidFill>
              <a:latin typeface="Roboto" panose="02000000000000000000" pitchFamily="2" charset="0"/>
            </a:endParaRPr>
          </a:p>
          <a:p>
            <a:r>
              <a:rPr lang="en-GB" sz="1600" dirty="0">
                <a:latin typeface="+mj-lt"/>
                <a:cs typeface="Calibri"/>
              </a:rPr>
              <a:t>It's entirely up to you whether you include module information. However, some courses may state in their entry requirements that they'd like to see module results – in which case make sure you include them on the application.</a:t>
            </a:r>
          </a:p>
          <a:p>
            <a:endParaRPr lang="en-GB" sz="1600" dirty="0">
              <a:latin typeface="+mj-lt"/>
              <a:cs typeface="Calibri"/>
            </a:endParaRPr>
          </a:p>
          <a:p>
            <a:endParaRPr lang="en-GB" sz="1600" dirty="0">
              <a:latin typeface="+mj-lt"/>
              <a:cs typeface="Calibri"/>
            </a:endParaRPr>
          </a:p>
          <a:p>
            <a:endParaRPr lang="en-GB" sz="1600" dirty="0">
              <a:latin typeface="+mj-lt"/>
              <a:cs typeface="Calibri"/>
            </a:endParaRPr>
          </a:p>
        </p:txBody>
      </p:sp>
      <p:pic>
        <p:nvPicPr>
          <p:cNvPr id="3" name="Picture 2">
            <a:extLst>
              <a:ext uri="{FF2B5EF4-FFF2-40B4-BE49-F238E27FC236}">
                <a16:creationId xmlns:a16="http://schemas.microsoft.com/office/drawing/2014/main" id="{9EE59B5A-9EC9-451B-A8CB-0510FF45BACB}"/>
              </a:ext>
            </a:extLst>
          </p:cNvPr>
          <p:cNvPicPr>
            <a:picLocks noChangeAspect="1"/>
          </p:cNvPicPr>
          <p:nvPr/>
        </p:nvPicPr>
        <p:blipFill rotWithShape="1">
          <a:blip r:embed="rId3"/>
          <a:srcRect l="-1" r="2515"/>
          <a:stretch/>
        </p:blipFill>
        <p:spPr>
          <a:xfrm>
            <a:off x="5414460" y="149969"/>
            <a:ext cx="3008523" cy="4770537"/>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29FBBA22-0B74-4000-BA98-92A163016E4B}"/>
              </a:ext>
            </a:extLst>
          </p:cNvPr>
          <p:cNvSpPr txBox="1">
            <a:spLocks/>
          </p:cNvSpPr>
          <p:nvPr/>
        </p:nvSpPr>
        <p:spPr>
          <a:xfrm>
            <a:off x="1161274" y="482762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custDataLst>
      <p:tags r:id="rId1"/>
    </p:custDataLst>
    <p:extLst>
      <p:ext uri="{BB962C8B-B14F-4D97-AF65-F5344CB8AC3E}">
        <p14:creationId xmlns:p14="http://schemas.microsoft.com/office/powerpoint/2010/main" val="2573669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3422-7CB6-4A5F-8CA7-1695E8C1E797}"/>
              </a:ext>
            </a:extLst>
          </p:cNvPr>
          <p:cNvSpPr>
            <a:spLocks noGrp="1"/>
          </p:cNvSpPr>
          <p:nvPr>
            <p:ph type="title"/>
          </p:nvPr>
        </p:nvSpPr>
        <p:spPr/>
        <p:txBody>
          <a:bodyPr/>
          <a:lstStyle/>
          <a:p>
            <a:r>
              <a:rPr lang="en-GB" dirty="0"/>
              <a:t>Employment. </a:t>
            </a:r>
          </a:p>
        </p:txBody>
      </p:sp>
    </p:spTree>
    <p:extLst>
      <p:ext uri="{BB962C8B-B14F-4D97-AF65-F5344CB8AC3E}">
        <p14:creationId xmlns:p14="http://schemas.microsoft.com/office/powerpoint/2010/main" val="2761669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71C6133-CA17-4828-8481-9EF0C1D2160B}"/>
              </a:ext>
            </a:extLst>
          </p:cNvPr>
          <p:cNvSpPr>
            <a:spLocks noGrp="1"/>
          </p:cNvSpPr>
          <p:nvPr>
            <p:ph idx="1"/>
          </p:nvPr>
        </p:nvSpPr>
        <p:spPr>
          <a:xfrm>
            <a:off x="353837" y="1779151"/>
            <a:ext cx="2290324" cy="2251899"/>
          </a:xfrm>
        </p:spPr>
        <p:txBody>
          <a:bodyPr/>
          <a:lstStyle/>
          <a:p>
            <a:pPr marL="0" indent="0">
              <a:buNone/>
            </a:pPr>
            <a:r>
              <a:rPr lang="en-GB" sz="1600" b="0" i="0" dirty="0">
                <a:solidFill>
                  <a:srgbClr val="000000"/>
                </a:solidFill>
                <a:effectLst/>
              </a:rPr>
              <a:t>Complete the short form</a:t>
            </a:r>
            <a:r>
              <a:rPr lang="en-GB" sz="1600" dirty="0">
                <a:solidFill>
                  <a:srgbClr val="000000"/>
                </a:solidFill>
              </a:rPr>
              <a:t>. Make</a:t>
            </a:r>
            <a:r>
              <a:rPr lang="en-GB" sz="1600" b="0" i="0" dirty="0">
                <a:solidFill>
                  <a:srgbClr val="000000"/>
                </a:solidFill>
                <a:effectLst/>
              </a:rPr>
              <a:t> sure the </a:t>
            </a:r>
            <a:r>
              <a:rPr lang="en-GB" sz="1600" b="1" i="0" dirty="0">
                <a:solidFill>
                  <a:srgbClr val="000000"/>
                </a:solidFill>
                <a:effectLst/>
              </a:rPr>
              <a:t>password </a:t>
            </a:r>
            <a:r>
              <a:rPr lang="en-GB" sz="1600" b="0" i="0" dirty="0">
                <a:solidFill>
                  <a:srgbClr val="000000"/>
                </a:solidFill>
                <a:effectLst/>
              </a:rPr>
              <a:t>is </a:t>
            </a:r>
            <a:r>
              <a:rPr lang="en-GB" sz="1600" b="1" i="0" dirty="0">
                <a:solidFill>
                  <a:srgbClr val="000000"/>
                </a:solidFill>
                <a:effectLst/>
              </a:rPr>
              <a:t>memorable</a:t>
            </a:r>
            <a:r>
              <a:rPr lang="en-GB" sz="1600" b="0" i="0" dirty="0">
                <a:solidFill>
                  <a:srgbClr val="000000"/>
                </a:solidFill>
                <a:effectLst/>
              </a:rPr>
              <a:t>.</a:t>
            </a:r>
          </a:p>
          <a:p>
            <a:pPr marL="0" indent="0">
              <a:buNone/>
            </a:pPr>
            <a:r>
              <a:rPr lang="en-GB" sz="1600" b="0" i="0" dirty="0">
                <a:solidFill>
                  <a:srgbClr val="000000"/>
                </a:solidFill>
                <a:effectLst/>
              </a:rPr>
              <a:t>We recommend you use a personal email address so you have access </a:t>
            </a:r>
            <a:r>
              <a:rPr lang="en-GB" sz="1600" dirty="0">
                <a:solidFill>
                  <a:srgbClr val="000000"/>
                </a:solidFill>
              </a:rPr>
              <a:t>to updates</a:t>
            </a:r>
            <a:r>
              <a:rPr lang="en-GB" sz="1600" b="0" i="0" dirty="0">
                <a:solidFill>
                  <a:srgbClr val="000000"/>
                </a:solidFill>
                <a:effectLst/>
              </a:rPr>
              <a:t> at all times.</a:t>
            </a:r>
            <a:r>
              <a:rPr lang="en-GB" sz="1600" dirty="0">
                <a:solidFill>
                  <a:srgbClr val="000000"/>
                </a:solidFill>
              </a:rPr>
              <a:t> </a:t>
            </a:r>
            <a:endParaRPr lang="en-GB" sz="1600" dirty="0">
              <a:cs typeface="Calibri"/>
            </a:endParaRPr>
          </a:p>
          <a:p>
            <a:pPr marL="0" indent="0">
              <a:buNone/>
            </a:pPr>
            <a:endParaRPr lang="en-GB" dirty="0"/>
          </a:p>
        </p:txBody>
      </p:sp>
      <p:sp>
        <p:nvSpPr>
          <p:cNvPr id="4" name="Title 3">
            <a:extLst>
              <a:ext uri="{FF2B5EF4-FFF2-40B4-BE49-F238E27FC236}">
                <a16:creationId xmlns:a16="http://schemas.microsoft.com/office/drawing/2014/main" id="{5826589C-6BA4-40F2-A1C1-537C08242705}"/>
              </a:ext>
            </a:extLst>
          </p:cNvPr>
          <p:cNvSpPr>
            <a:spLocks noGrp="1"/>
          </p:cNvSpPr>
          <p:nvPr>
            <p:ph type="title"/>
          </p:nvPr>
        </p:nvSpPr>
        <p:spPr>
          <a:xfrm>
            <a:off x="287338" y="329409"/>
            <a:ext cx="7610869" cy="1019027"/>
          </a:xfrm>
        </p:spPr>
        <p:txBody>
          <a:bodyPr/>
          <a:lstStyle/>
          <a:p>
            <a:r>
              <a:rPr lang="en-GB" sz="3600" b="1" dirty="0"/>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DDC54D13-AD85-4C2C-8F41-17FBF1EF9997}"/>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5" name="Footer Placeholder 4">
            <a:extLst>
              <a:ext uri="{FF2B5EF4-FFF2-40B4-BE49-F238E27FC236}">
                <a16:creationId xmlns:a16="http://schemas.microsoft.com/office/drawing/2014/main" id="{FF1F593B-F02E-4BF9-A66B-183A8B176BAE}"/>
              </a:ext>
            </a:extLst>
          </p:cNvPr>
          <p:cNvSpPr>
            <a:spLocks noGrp="1"/>
          </p:cNvSpPr>
          <p:nvPr>
            <p:ph type="ftr" sz="quarter" idx="3"/>
          </p:nvPr>
        </p:nvSpPr>
        <p:spPr/>
        <p:txBody>
          <a:bodyPr/>
          <a:lstStyle/>
          <a:p>
            <a:r>
              <a:rPr lang="en-US"/>
              <a:t>Security marking: </a:t>
            </a:r>
            <a:r>
              <a:rPr lang="en-US" b="1"/>
              <a:t>PUBLIC</a:t>
            </a:r>
          </a:p>
        </p:txBody>
      </p:sp>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3"/>
          <a:srcRect b="6778"/>
          <a:stretch/>
        </p:blipFill>
        <p:spPr>
          <a:xfrm>
            <a:off x="2988482" y="1427049"/>
            <a:ext cx="5474829" cy="3064538"/>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9C7ED941-07EA-427E-BF12-B3B88CAA9C9B}"/>
              </a:ext>
            </a:extLst>
          </p:cNvPr>
          <p:cNvSpPr/>
          <p:nvPr/>
        </p:nvSpPr>
        <p:spPr>
          <a:xfrm>
            <a:off x="3673974" y="1928788"/>
            <a:ext cx="418798" cy="23661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custDataLst>
      <p:tags r:id="rId1"/>
    </p:custDataLst>
    <p:extLst>
      <p:ext uri="{BB962C8B-B14F-4D97-AF65-F5344CB8AC3E}">
        <p14:creationId xmlns:p14="http://schemas.microsoft.com/office/powerpoint/2010/main" val="3167614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64428" y="417085"/>
            <a:ext cx="2592293" cy="4770537"/>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dirty="0">
                <a:latin typeface="+mj-lt"/>
                <a:ea typeface="+mn-lt"/>
                <a:cs typeface="+mn-lt"/>
              </a:rPr>
              <a:t>Only enter paid work here, so not everyone will have something to enter. </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cs typeface="Calibri"/>
              </a:rPr>
              <a:t>If you add more than</a:t>
            </a:r>
            <a:r>
              <a:rPr lang="en-GB" sz="1600" dirty="0">
                <a:latin typeface="+mj-lt"/>
                <a:ea typeface="+mn-lt"/>
                <a:cs typeface="+mn-lt"/>
              </a:rPr>
              <a:t> one employer it will appear in chronological order with the most recent at the top.</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Any work experience or volunteering should be covered in your personal statement. </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If you leave this section blank remember to mark it as complete.</a:t>
            </a:r>
            <a:endParaRPr lang="en-GB" sz="1600" dirty="0">
              <a:latin typeface="+mj-lt"/>
              <a:cs typeface="Calibri" panose="020F050202020403020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cs typeface="Calibri"/>
            </a:endParaRPr>
          </a:p>
          <a:p>
            <a:endParaRPr lang="en-GB" sz="1600" dirty="0">
              <a:latin typeface="+mj-lt"/>
              <a:cs typeface="Calibri"/>
            </a:endParaRPr>
          </a:p>
        </p:txBody>
      </p:sp>
      <p:pic>
        <p:nvPicPr>
          <p:cNvPr id="8" name="Picture 7">
            <a:extLst>
              <a:ext uri="{FF2B5EF4-FFF2-40B4-BE49-F238E27FC236}">
                <a16:creationId xmlns:a16="http://schemas.microsoft.com/office/drawing/2014/main" id="{A6829E9F-513F-4C0E-9B53-89A4719F1D71}"/>
              </a:ext>
            </a:extLst>
          </p:cNvPr>
          <p:cNvPicPr>
            <a:picLocks noChangeAspect="1"/>
          </p:cNvPicPr>
          <p:nvPr/>
        </p:nvPicPr>
        <p:blipFill rotWithShape="1">
          <a:blip r:embed="rId2"/>
          <a:srcRect b="4053"/>
          <a:stretch/>
        </p:blipFill>
        <p:spPr>
          <a:xfrm>
            <a:off x="3233892" y="86972"/>
            <a:ext cx="5713039" cy="4639443"/>
          </a:xfrm>
          <a:prstGeom prst="roundRect">
            <a:avLst>
              <a:gd name="adj" fmla="val 4779"/>
            </a:avLst>
          </a:prstGeom>
          <a:ln w="6350">
            <a:solidFill>
              <a:schemeClr val="tx2">
                <a:lumMod val="40000"/>
                <a:lumOff val="60000"/>
              </a:schemeClr>
            </a:solidFill>
          </a:ln>
          <a:effectLst/>
        </p:spPr>
      </p:pic>
      <p:sp>
        <p:nvSpPr>
          <p:cNvPr id="10" name="Rectangle 9">
            <a:extLst>
              <a:ext uri="{FF2B5EF4-FFF2-40B4-BE49-F238E27FC236}">
                <a16:creationId xmlns:a16="http://schemas.microsoft.com/office/drawing/2014/main" id="{13FFB62D-7784-4F36-BF77-73921A0F9975}"/>
              </a:ext>
            </a:extLst>
          </p:cNvPr>
          <p:cNvSpPr/>
          <p:nvPr/>
        </p:nvSpPr>
        <p:spPr>
          <a:xfrm>
            <a:off x="4508938" y="3783724"/>
            <a:ext cx="3925614" cy="108142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6967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8723-6058-4988-B719-3CB424D59396}"/>
              </a:ext>
            </a:extLst>
          </p:cNvPr>
          <p:cNvSpPr>
            <a:spLocks noGrp="1"/>
          </p:cNvSpPr>
          <p:nvPr>
            <p:ph type="title"/>
          </p:nvPr>
        </p:nvSpPr>
        <p:spPr/>
        <p:txBody>
          <a:bodyPr/>
          <a:lstStyle/>
          <a:p>
            <a:r>
              <a:rPr lang="en-GB" dirty="0"/>
              <a:t>Extra Activities. </a:t>
            </a:r>
          </a:p>
        </p:txBody>
      </p:sp>
    </p:spTree>
    <p:extLst>
      <p:ext uri="{BB962C8B-B14F-4D97-AF65-F5344CB8AC3E}">
        <p14:creationId xmlns:p14="http://schemas.microsoft.com/office/powerpoint/2010/main" val="437148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A90F60-5F38-4E57-81E2-1FD81154D1EB}"/>
              </a:ext>
            </a:extLst>
          </p:cNvPr>
          <p:cNvPicPr>
            <a:picLocks noChangeAspect="1"/>
          </p:cNvPicPr>
          <p:nvPr/>
        </p:nvPicPr>
        <p:blipFill rotWithShape="1">
          <a:blip r:embed="rId3"/>
          <a:srcRect r="19659"/>
          <a:stretch/>
        </p:blipFill>
        <p:spPr>
          <a:xfrm>
            <a:off x="4264573" y="339725"/>
            <a:ext cx="4256690" cy="4520512"/>
          </a:xfrm>
          <a:prstGeom prst="roundRect">
            <a:avLst>
              <a:gd name="adj" fmla="val 1551"/>
            </a:avLst>
          </a:prstGeom>
          <a:ln w="6350">
            <a:solidFill>
              <a:schemeClr val="tx2">
                <a:lumMod val="40000"/>
                <a:lumOff val="60000"/>
              </a:schemeClr>
            </a:solidFill>
          </a:ln>
          <a:effectLst/>
        </p:spPr>
      </p:pic>
      <p:sp>
        <p:nvSpPr>
          <p:cNvPr id="9" name="TextBox 8">
            <a:extLst>
              <a:ext uri="{FF2B5EF4-FFF2-40B4-BE49-F238E27FC236}">
                <a16:creationId xmlns:a16="http://schemas.microsoft.com/office/drawing/2014/main" id="{6379A713-A94B-42EA-84AA-9F9D3206FFA6}"/>
              </a:ext>
            </a:extLst>
          </p:cNvPr>
          <p:cNvSpPr txBox="1"/>
          <p:nvPr/>
        </p:nvSpPr>
        <p:spPr>
          <a:xfrm>
            <a:off x="449317" y="273080"/>
            <a:ext cx="3610304" cy="4247317"/>
          </a:xfrm>
          <a:prstGeom prst="rect">
            <a:avLst/>
          </a:prstGeom>
          <a:noFill/>
        </p:spPr>
        <p:txBody>
          <a:bodyPr wrap="square">
            <a:spAutoFit/>
          </a:bodyPr>
          <a:lstStyle/>
          <a:p>
            <a:pPr algn="l"/>
            <a:r>
              <a:rPr lang="en-GB" b="0" i="0" dirty="0">
                <a:solidFill>
                  <a:srgbClr val="333333"/>
                </a:solidFill>
                <a:effectLst/>
                <a:latin typeface="+mj-lt"/>
              </a:rPr>
              <a:t>Please </a:t>
            </a:r>
            <a:r>
              <a:rPr lang="en-GB" dirty="0">
                <a:solidFill>
                  <a:srgbClr val="333333"/>
                </a:solidFill>
                <a:latin typeface="+mj-lt"/>
              </a:rPr>
              <a:t>add</a:t>
            </a:r>
            <a:r>
              <a:rPr lang="en-GB" b="0" i="0" dirty="0">
                <a:solidFill>
                  <a:srgbClr val="333333"/>
                </a:solidFill>
                <a:effectLst/>
                <a:latin typeface="+mj-lt"/>
              </a:rPr>
              <a:t> any activity you have taken part in to prepare for higher education. </a:t>
            </a:r>
          </a:p>
          <a:p>
            <a:pPr algn="l"/>
            <a:endParaRPr lang="en-GB" dirty="0">
              <a:solidFill>
                <a:srgbClr val="333333"/>
              </a:solidFill>
              <a:latin typeface="+mj-lt"/>
            </a:endParaRPr>
          </a:p>
          <a:p>
            <a:pPr algn="l"/>
            <a:r>
              <a:rPr lang="en-GB" dirty="0">
                <a:solidFill>
                  <a:srgbClr val="333333"/>
                </a:solidFill>
                <a:latin typeface="+mj-lt"/>
              </a:rPr>
              <a:t>These i</a:t>
            </a:r>
            <a:r>
              <a:rPr lang="en-GB" b="0" i="0" dirty="0">
                <a:solidFill>
                  <a:srgbClr val="333333"/>
                </a:solidFill>
                <a:effectLst/>
                <a:latin typeface="+mj-lt"/>
              </a:rPr>
              <a:t>nclude national or regional schemes, university-run programmes, summer schools, taster courses, and booster courses. </a:t>
            </a:r>
          </a:p>
          <a:p>
            <a:pPr algn="l"/>
            <a:endParaRPr lang="en-GB" dirty="0">
              <a:solidFill>
                <a:srgbClr val="333333"/>
              </a:solidFill>
              <a:latin typeface="+mj-lt"/>
            </a:endParaRPr>
          </a:p>
          <a:p>
            <a:pPr algn="l"/>
            <a:r>
              <a:rPr lang="en-GB" b="0" i="0" dirty="0">
                <a:solidFill>
                  <a:srgbClr val="333333"/>
                </a:solidFill>
                <a:effectLst/>
                <a:latin typeface="+mj-lt"/>
              </a:rPr>
              <a:t>Open days are </a:t>
            </a:r>
            <a:r>
              <a:rPr lang="en-GB" b="1" i="0" dirty="0">
                <a:solidFill>
                  <a:srgbClr val="333333"/>
                </a:solidFill>
                <a:effectLst/>
                <a:latin typeface="+mj-lt"/>
              </a:rPr>
              <a:t>not relevant </a:t>
            </a:r>
            <a:r>
              <a:rPr lang="en-GB" b="0" i="0" dirty="0">
                <a:solidFill>
                  <a:srgbClr val="333333"/>
                </a:solidFill>
                <a:effectLst/>
                <a:latin typeface="+mj-lt"/>
              </a:rPr>
              <a:t>to this question.</a:t>
            </a:r>
          </a:p>
          <a:p>
            <a:pPr algn="l"/>
            <a:endParaRPr lang="en-GB" b="0" i="0" dirty="0">
              <a:solidFill>
                <a:srgbClr val="333333"/>
              </a:solidFill>
              <a:effectLst/>
              <a:latin typeface="+mj-lt"/>
            </a:endParaRPr>
          </a:p>
          <a:p>
            <a:pPr algn="l"/>
            <a:r>
              <a:rPr lang="en-GB" b="0" i="0" dirty="0">
                <a:solidFill>
                  <a:srgbClr val="333333"/>
                </a:solidFill>
                <a:effectLst/>
                <a:latin typeface="+mj-lt"/>
              </a:rPr>
              <a:t>If you haven’t attended any such activity, please leave this sections blank.</a:t>
            </a:r>
          </a:p>
        </p:txBody>
      </p:sp>
      <p:sp>
        <p:nvSpPr>
          <p:cNvPr id="4" name="Footer Placeholder 4">
            <a:extLst>
              <a:ext uri="{FF2B5EF4-FFF2-40B4-BE49-F238E27FC236}">
                <a16:creationId xmlns:a16="http://schemas.microsoft.com/office/drawing/2014/main" id="{0684C240-087A-4021-B16A-C4A5599FC51E}"/>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custDataLst>
      <p:tags r:id="rId1"/>
    </p:custDataLst>
    <p:extLst>
      <p:ext uri="{BB962C8B-B14F-4D97-AF65-F5344CB8AC3E}">
        <p14:creationId xmlns:p14="http://schemas.microsoft.com/office/powerpoint/2010/main" val="2450730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C297-E32E-4ECE-B5BD-63E303AD9233}"/>
              </a:ext>
            </a:extLst>
          </p:cNvPr>
          <p:cNvSpPr>
            <a:spLocks noGrp="1"/>
          </p:cNvSpPr>
          <p:nvPr>
            <p:ph type="dt" sz="half" idx="2"/>
          </p:nvPr>
        </p:nvSpPr>
        <p:spPr/>
        <p:txBody>
          <a:bodyPr/>
          <a:lstStyle/>
          <a:p>
            <a:fld id="{E13ED7F5-D386-9F4E-93F6-FF04FAB3DF3D}" type="datetime4">
              <a:rPr lang="en-GB" smtClean="0"/>
              <a:pPr/>
              <a:t>07 October 2022</a:t>
            </a:fld>
            <a:endParaRPr lang="en-US" dirty="0"/>
          </a:p>
        </p:txBody>
      </p:sp>
      <p:sp>
        <p:nvSpPr>
          <p:cNvPr id="3" name="Slide Number Placeholder 2">
            <a:extLst>
              <a:ext uri="{FF2B5EF4-FFF2-40B4-BE49-F238E27FC236}">
                <a16:creationId xmlns:a16="http://schemas.microsoft.com/office/drawing/2014/main" id="{502BB3C6-1D7D-4749-9CA2-42F998D85541}"/>
              </a:ext>
            </a:extLst>
          </p:cNvPr>
          <p:cNvSpPr>
            <a:spLocks noGrp="1"/>
          </p:cNvSpPr>
          <p:nvPr>
            <p:ph type="sldNum" sz="quarter" idx="4"/>
          </p:nvPr>
        </p:nvSpPr>
        <p:spPr/>
        <p:txBody>
          <a:bodyPr/>
          <a:lstStyle/>
          <a:p>
            <a:r>
              <a:rPr lang="en-US"/>
              <a:t>|   </a:t>
            </a:r>
            <a:fld id="{D7A593A7-184A-6D43-8A36-702213271FF9}" type="slidenum">
              <a:rPr lang="en-US" smtClean="0"/>
              <a:pPr/>
              <a:t>53</a:t>
            </a:fld>
            <a:endParaRPr lang="en-US" dirty="0"/>
          </a:p>
        </p:txBody>
      </p:sp>
      <p:sp>
        <p:nvSpPr>
          <p:cNvPr id="4" name="Footer Placeholder 3">
            <a:extLst>
              <a:ext uri="{FF2B5EF4-FFF2-40B4-BE49-F238E27FC236}">
                <a16:creationId xmlns:a16="http://schemas.microsoft.com/office/drawing/2014/main" id="{374A6A9A-89D0-4B88-8EA6-14170BCAFC90}"/>
              </a:ext>
            </a:extLst>
          </p:cNvPr>
          <p:cNvSpPr>
            <a:spLocks noGrp="1"/>
          </p:cNvSpPr>
          <p:nvPr>
            <p:ph type="ftr" sz="quarter" idx="3"/>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8DF56F1C-CD3A-4A3F-8CA0-A4FED2EA157D}"/>
              </a:ext>
            </a:extLst>
          </p:cNvPr>
          <p:cNvSpPr txBox="1"/>
          <p:nvPr/>
        </p:nvSpPr>
        <p:spPr>
          <a:xfrm>
            <a:off x="354724" y="965577"/>
            <a:ext cx="3760076" cy="3139321"/>
          </a:xfrm>
          <a:prstGeom prst="rect">
            <a:avLst/>
          </a:prstGeom>
          <a:noFill/>
        </p:spPr>
        <p:txBody>
          <a:bodyPr wrap="square">
            <a:spAutoFit/>
          </a:bodyPr>
          <a:lstStyle/>
          <a:p>
            <a:r>
              <a:rPr lang="en-GB" b="0" i="0" dirty="0">
                <a:solidFill>
                  <a:srgbClr val="333333"/>
                </a:solidFill>
                <a:effectLst/>
                <a:latin typeface="+mj-lt"/>
              </a:rPr>
              <a:t>If this section is relevant to you, you need to include:</a:t>
            </a:r>
          </a:p>
          <a:p>
            <a:pPr marL="285750" indent="-285750">
              <a:buFontTx/>
              <a:buChar char="-"/>
            </a:pPr>
            <a:r>
              <a:rPr lang="en-GB" b="0" i="0" dirty="0">
                <a:solidFill>
                  <a:srgbClr val="000000"/>
                </a:solidFill>
                <a:latin typeface="+mj-lt"/>
              </a:rPr>
              <a:t>t</a:t>
            </a:r>
            <a:r>
              <a:rPr lang="en-GB" sz="1800" dirty="0">
                <a:solidFill>
                  <a:srgbClr val="000000"/>
                </a:solidFill>
                <a:effectLst/>
                <a:latin typeface="+mj-lt"/>
                <a:ea typeface="Times New Roman" panose="02020603050405020304" pitchFamily="18" charset="0"/>
              </a:rPr>
              <a:t>ype of activity</a:t>
            </a:r>
          </a:p>
          <a:p>
            <a:pPr marL="285750" indent="-285750">
              <a:buFontTx/>
              <a:buChar char="-"/>
            </a:pPr>
            <a:r>
              <a:rPr lang="en-GB" sz="1800" dirty="0">
                <a:solidFill>
                  <a:srgbClr val="000000"/>
                </a:solidFill>
                <a:effectLst/>
                <a:latin typeface="+mj-lt"/>
                <a:ea typeface="Times New Roman" panose="02020603050405020304" pitchFamily="18" charset="0"/>
              </a:rPr>
              <a:t>nam</a:t>
            </a:r>
            <a:r>
              <a:rPr lang="en-GB" dirty="0">
                <a:solidFill>
                  <a:srgbClr val="000000"/>
                </a:solidFill>
                <a:latin typeface="+mj-lt"/>
                <a:ea typeface="Times New Roman" panose="02020603050405020304" pitchFamily="18" charset="0"/>
              </a:rPr>
              <a:t>e of the a</a:t>
            </a:r>
            <a:r>
              <a:rPr lang="en-GB" sz="1800" dirty="0">
                <a:solidFill>
                  <a:srgbClr val="000000"/>
                </a:solidFill>
                <a:effectLst/>
                <a:latin typeface="+mj-lt"/>
                <a:ea typeface="Times New Roman" panose="02020603050405020304" pitchFamily="18" charset="0"/>
              </a:rPr>
              <a:t>ctivity provider (from a drop down list)</a:t>
            </a:r>
          </a:p>
          <a:p>
            <a:pPr marL="285750" indent="-285750">
              <a:buFontTx/>
              <a:buChar char="-"/>
            </a:pPr>
            <a:r>
              <a:rPr lang="en-GB" sz="1800" dirty="0">
                <a:solidFill>
                  <a:srgbClr val="000000"/>
                </a:solidFill>
                <a:effectLst/>
                <a:latin typeface="+mj-lt"/>
                <a:ea typeface="Times New Roman" panose="02020603050405020304" pitchFamily="18" charset="0"/>
              </a:rPr>
              <a:t>name of the activity/programme (a free text box) </a:t>
            </a:r>
          </a:p>
          <a:p>
            <a:pPr marL="285750" indent="-285750">
              <a:buFontTx/>
              <a:buChar char="-"/>
            </a:pPr>
            <a:r>
              <a:rPr lang="en-GB" sz="1800" dirty="0">
                <a:solidFill>
                  <a:srgbClr val="000000"/>
                </a:solidFill>
                <a:effectLst/>
                <a:latin typeface="+mj-lt"/>
                <a:ea typeface="Times New Roman" panose="02020603050405020304" pitchFamily="18" charset="0"/>
              </a:rPr>
              <a:t>dates of the activity. </a:t>
            </a:r>
          </a:p>
          <a:p>
            <a:endParaRPr lang="en-GB" b="0" i="0" dirty="0">
              <a:solidFill>
                <a:srgbClr val="333333"/>
              </a:solidFill>
              <a:effectLst/>
              <a:latin typeface="+mj-lt"/>
            </a:endParaRPr>
          </a:p>
          <a:p>
            <a:pPr algn="l"/>
            <a:r>
              <a:rPr lang="en-GB" sz="1800" dirty="0">
                <a:solidFill>
                  <a:srgbClr val="000000"/>
                </a:solidFill>
                <a:effectLst/>
                <a:latin typeface="+mj-lt"/>
                <a:ea typeface="Times New Roman" panose="02020603050405020304" pitchFamily="18" charset="0"/>
              </a:rPr>
              <a:t>If the type of activity you attended is not listed, please select ‘Other’. </a:t>
            </a:r>
          </a:p>
        </p:txBody>
      </p:sp>
      <p:pic>
        <p:nvPicPr>
          <p:cNvPr id="10" name="Picture 9">
            <a:extLst>
              <a:ext uri="{FF2B5EF4-FFF2-40B4-BE49-F238E27FC236}">
                <a16:creationId xmlns:a16="http://schemas.microsoft.com/office/drawing/2014/main" id="{C89221D9-5ECA-45C0-BADC-3A53729C9023}"/>
              </a:ext>
            </a:extLst>
          </p:cNvPr>
          <p:cNvPicPr>
            <a:picLocks noChangeAspect="1"/>
          </p:cNvPicPr>
          <p:nvPr/>
        </p:nvPicPr>
        <p:blipFill rotWithShape="1">
          <a:blip r:embed="rId3"/>
          <a:srcRect l="4364" t="2884" r="4119" b="2769"/>
          <a:stretch/>
        </p:blipFill>
        <p:spPr>
          <a:xfrm>
            <a:off x="4437994" y="268013"/>
            <a:ext cx="4091152" cy="4406463"/>
          </a:xfrm>
          <a:prstGeom prst="roundRect">
            <a:avLst>
              <a:gd name="adj" fmla="val 155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849680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812CC-2346-46D8-A642-C31DCFEC7C33}"/>
              </a:ext>
            </a:extLst>
          </p:cNvPr>
          <p:cNvSpPr>
            <a:spLocks noGrp="1"/>
          </p:cNvSpPr>
          <p:nvPr>
            <p:ph type="dt" sz="half" idx="2"/>
          </p:nvPr>
        </p:nvSpPr>
        <p:spPr/>
        <p:txBody>
          <a:bodyPr/>
          <a:lstStyle/>
          <a:p>
            <a:fld id="{E13ED7F5-D386-9F4E-93F6-FF04FAB3DF3D}" type="datetime4">
              <a:rPr lang="en-GB" smtClean="0"/>
              <a:pPr/>
              <a:t>07 October 2022</a:t>
            </a:fld>
            <a:endParaRPr lang="en-US" dirty="0"/>
          </a:p>
        </p:txBody>
      </p:sp>
      <p:sp>
        <p:nvSpPr>
          <p:cNvPr id="3" name="Slide Number Placeholder 2">
            <a:extLst>
              <a:ext uri="{FF2B5EF4-FFF2-40B4-BE49-F238E27FC236}">
                <a16:creationId xmlns:a16="http://schemas.microsoft.com/office/drawing/2014/main" id="{478C4B38-A0A7-4964-BBAB-1D4B073DE898}"/>
              </a:ext>
            </a:extLst>
          </p:cNvPr>
          <p:cNvSpPr>
            <a:spLocks noGrp="1"/>
          </p:cNvSpPr>
          <p:nvPr>
            <p:ph type="sldNum" sz="quarter" idx="4"/>
          </p:nvPr>
        </p:nvSpPr>
        <p:spPr/>
        <p:txBody>
          <a:bodyPr/>
          <a:lstStyle/>
          <a:p>
            <a:r>
              <a:rPr lang="en-US"/>
              <a:t>|   </a:t>
            </a:r>
            <a:fld id="{D7A593A7-184A-6D43-8A36-702213271FF9}" type="slidenum">
              <a:rPr lang="en-US" smtClean="0"/>
              <a:pPr/>
              <a:t>54</a:t>
            </a:fld>
            <a:endParaRPr lang="en-US" dirty="0"/>
          </a:p>
        </p:txBody>
      </p:sp>
      <p:sp>
        <p:nvSpPr>
          <p:cNvPr id="4" name="Footer Placeholder 3">
            <a:extLst>
              <a:ext uri="{FF2B5EF4-FFF2-40B4-BE49-F238E27FC236}">
                <a16:creationId xmlns:a16="http://schemas.microsoft.com/office/drawing/2014/main" id="{81C25362-DCD7-4463-951E-5BFFC0A95B2A}"/>
              </a:ext>
            </a:extLst>
          </p:cNvPr>
          <p:cNvSpPr>
            <a:spLocks noGrp="1"/>
          </p:cNvSpPr>
          <p:nvPr>
            <p:ph type="ftr" sz="quarter" idx="3"/>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70766289-B2C3-4461-BE14-B89CC86CFC8C}"/>
              </a:ext>
            </a:extLst>
          </p:cNvPr>
          <p:cNvSpPr txBox="1"/>
          <p:nvPr/>
        </p:nvSpPr>
        <p:spPr>
          <a:xfrm>
            <a:off x="599089" y="556458"/>
            <a:ext cx="3105807" cy="4247317"/>
          </a:xfrm>
          <a:prstGeom prst="rect">
            <a:avLst/>
          </a:prstGeom>
          <a:noFill/>
        </p:spPr>
        <p:txBody>
          <a:bodyPr wrap="square">
            <a:spAutoFit/>
          </a:bodyPr>
          <a:lstStyle/>
          <a:p>
            <a:pPr algn="l"/>
            <a:r>
              <a:rPr lang="en-GB" dirty="0">
                <a:solidFill>
                  <a:srgbClr val="000000"/>
                </a:solidFill>
                <a:latin typeface="+mj-lt"/>
                <a:ea typeface="Times New Roman" panose="02020603050405020304" pitchFamily="18" charset="0"/>
              </a:rPr>
              <a:t>The activity provider </a:t>
            </a:r>
            <a:r>
              <a:rPr lang="en-GB" sz="1800" dirty="0">
                <a:solidFill>
                  <a:srgbClr val="000000"/>
                </a:solidFill>
                <a:effectLst/>
                <a:latin typeface="+mj-lt"/>
                <a:ea typeface="Times New Roman" panose="02020603050405020304" pitchFamily="18" charset="0"/>
              </a:rPr>
              <a:t>is the organiser of the activity. It may be a university or college, or a national, regional, or local organisation. </a:t>
            </a:r>
          </a:p>
          <a:p>
            <a:pPr algn="l"/>
            <a:endParaRPr lang="en-GB" dirty="0">
              <a:solidFill>
                <a:srgbClr val="000000"/>
              </a:solidFill>
              <a:latin typeface="+mj-lt"/>
              <a:ea typeface="Times New Roman" panose="02020603050405020304" pitchFamily="18" charset="0"/>
            </a:endParaRPr>
          </a:p>
          <a:p>
            <a:pPr algn="l"/>
            <a:r>
              <a:rPr lang="en-GB" sz="1800" dirty="0">
                <a:solidFill>
                  <a:srgbClr val="000000"/>
                </a:solidFill>
                <a:effectLst/>
                <a:latin typeface="+mj-lt"/>
                <a:ea typeface="Times New Roman" panose="02020603050405020304" pitchFamily="18" charset="0"/>
              </a:rPr>
              <a:t>If the activity provider isn’t listed, please select “Other”. If you’re unsure of the answer, contact whoever organised the activity to find out, and, if you’re still unsure, select ‘Don't know</a:t>
            </a:r>
            <a:r>
              <a:rPr lang="en-GB" dirty="0">
                <a:solidFill>
                  <a:srgbClr val="000000"/>
                </a:solidFill>
                <a:latin typeface="+mj-lt"/>
                <a:ea typeface="Times New Roman" panose="02020603050405020304" pitchFamily="18" charset="0"/>
              </a:rPr>
              <a:t>’.</a:t>
            </a:r>
            <a:r>
              <a:rPr lang="en-GB" sz="1800" dirty="0">
                <a:solidFill>
                  <a:srgbClr val="000000"/>
                </a:solidFill>
                <a:effectLst/>
                <a:latin typeface="+mj-lt"/>
                <a:ea typeface="Times New Roman" panose="02020603050405020304" pitchFamily="18" charset="0"/>
              </a:rPr>
              <a:t> </a:t>
            </a:r>
            <a:br>
              <a:rPr lang="en-GB" sz="1800" dirty="0">
                <a:solidFill>
                  <a:srgbClr val="000000"/>
                </a:solidFill>
                <a:effectLst/>
                <a:latin typeface="+mj-lt"/>
                <a:ea typeface="Times New Roman" panose="02020603050405020304" pitchFamily="18" charset="0"/>
              </a:rPr>
            </a:br>
            <a:br>
              <a:rPr lang="en-GB" sz="1800" dirty="0">
                <a:solidFill>
                  <a:srgbClr val="000000"/>
                </a:solidFill>
                <a:effectLst/>
                <a:latin typeface="Calibri" panose="020F0502020204030204" pitchFamily="34" charset="0"/>
                <a:ea typeface="Times New Roman" panose="02020603050405020304" pitchFamily="18" charset="0"/>
              </a:rPr>
            </a:br>
            <a:endParaRPr lang="en-GB" b="0" i="0" dirty="0">
              <a:solidFill>
                <a:srgbClr val="333333"/>
              </a:solidFill>
              <a:effectLst/>
              <a:latin typeface="+mj-lt"/>
            </a:endParaRPr>
          </a:p>
        </p:txBody>
      </p:sp>
      <p:pic>
        <p:nvPicPr>
          <p:cNvPr id="8" name="Picture 7">
            <a:extLst>
              <a:ext uri="{FF2B5EF4-FFF2-40B4-BE49-F238E27FC236}">
                <a16:creationId xmlns:a16="http://schemas.microsoft.com/office/drawing/2014/main" id="{4C7A9309-732A-40FC-BCEA-1B3A4FAB63B4}"/>
              </a:ext>
            </a:extLst>
          </p:cNvPr>
          <p:cNvPicPr>
            <a:picLocks noChangeAspect="1"/>
          </p:cNvPicPr>
          <p:nvPr/>
        </p:nvPicPr>
        <p:blipFill rotWithShape="1">
          <a:blip r:embed="rId3"/>
          <a:srcRect l="4439" t="5342" r="3111" b="2924"/>
          <a:stretch/>
        </p:blipFill>
        <p:spPr>
          <a:xfrm>
            <a:off x="4430110" y="391229"/>
            <a:ext cx="4035973" cy="4247824"/>
          </a:xfrm>
          <a:prstGeom prst="roundRect">
            <a:avLst>
              <a:gd name="adj" fmla="val 369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147423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77731-FB5D-4C59-A64F-438AB3582445}"/>
              </a:ext>
            </a:extLst>
          </p:cNvPr>
          <p:cNvSpPr>
            <a:spLocks noGrp="1"/>
          </p:cNvSpPr>
          <p:nvPr>
            <p:ph type="dt" sz="half" idx="2"/>
          </p:nvPr>
        </p:nvSpPr>
        <p:spPr/>
        <p:txBody>
          <a:bodyPr/>
          <a:lstStyle/>
          <a:p>
            <a:fld id="{E13ED7F5-D386-9F4E-93F6-FF04FAB3DF3D}" type="datetime4">
              <a:rPr lang="en-GB" smtClean="0"/>
              <a:pPr/>
              <a:t>07 October 2022</a:t>
            </a:fld>
            <a:endParaRPr lang="en-US" dirty="0"/>
          </a:p>
        </p:txBody>
      </p:sp>
      <p:sp>
        <p:nvSpPr>
          <p:cNvPr id="3" name="Slide Number Placeholder 2">
            <a:extLst>
              <a:ext uri="{FF2B5EF4-FFF2-40B4-BE49-F238E27FC236}">
                <a16:creationId xmlns:a16="http://schemas.microsoft.com/office/drawing/2014/main" id="{D11E0EA8-47F0-47CF-9B39-AAA2E5C679CB}"/>
              </a:ext>
            </a:extLst>
          </p:cNvPr>
          <p:cNvSpPr>
            <a:spLocks noGrp="1"/>
          </p:cNvSpPr>
          <p:nvPr>
            <p:ph type="sldNum" sz="quarter" idx="4"/>
          </p:nvPr>
        </p:nvSpPr>
        <p:spPr/>
        <p:txBody>
          <a:bodyPr/>
          <a:lstStyle/>
          <a:p>
            <a:r>
              <a:rPr lang="en-US"/>
              <a:t>|   </a:t>
            </a:r>
            <a:fld id="{D7A593A7-184A-6D43-8A36-702213271FF9}" type="slidenum">
              <a:rPr lang="en-US" smtClean="0"/>
              <a:pPr/>
              <a:t>55</a:t>
            </a:fld>
            <a:endParaRPr lang="en-US" dirty="0"/>
          </a:p>
        </p:txBody>
      </p:sp>
      <p:sp>
        <p:nvSpPr>
          <p:cNvPr id="4" name="Footer Placeholder 3">
            <a:extLst>
              <a:ext uri="{FF2B5EF4-FFF2-40B4-BE49-F238E27FC236}">
                <a16:creationId xmlns:a16="http://schemas.microsoft.com/office/drawing/2014/main" id="{11093EC6-8B5D-4A8D-AA29-20013C4679DF}"/>
              </a:ext>
            </a:extLst>
          </p:cNvPr>
          <p:cNvSpPr>
            <a:spLocks noGrp="1"/>
          </p:cNvSpPr>
          <p:nvPr>
            <p:ph type="ftr" sz="quarter" idx="3"/>
          </p:nvPr>
        </p:nvSpPr>
        <p:spPr/>
        <p:txBody>
          <a:bodyPr/>
          <a:lstStyle/>
          <a:p>
            <a:r>
              <a:rPr lang="en-US" dirty="0"/>
              <a:t>Security marking: </a:t>
            </a:r>
            <a:r>
              <a:rPr lang="en-US" b="1" dirty="0"/>
              <a:t>PUBLIC</a:t>
            </a:r>
          </a:p>
        </p:txBody>
      </p:sp>
      <p:pic>
        <p:nvPicPr>
          <p:cNvPr id="6" name="Picture 5">
            <a:extLst>
              <a:ext uri="{FF2B5EF4-FFF2-40B4-BE49-F238E27FC236}">
                <a16:creationId xmlns:a16="http://schemas.microsoft.com/office/drawing/2014/main" id="{D05601BE-8513-4E7C-95DD-B88B8671401E}"/>
              </a:ext>
            </a:extLst>
          </p:cNvPr>
          <p:cNvPicPr>
            <a:picLocks noChangeAspect="1"/>
          </p:cNvPicPr>
          <p:nvPr/>
        </p:nvPicPr>
        <p:blipFill rotWithShape="1">
          <a:blip r:embed="rId3"/>
          <a:srcRect l="2067" t="2464" r="2659" b="2153"/>
          <a:stretch/>
        </p:blipFill>
        <p:spPr>
          <a:xfrm>
            <a:off x="4382814" y="339725"/>
            <a:ext cx="3996558" cy="4300103"/>
          </a:xfrm>
          <a:prstGeom prst="roundRect">
            <a:avLst>
              <a:gd name="adj" fmla="val 369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3D04989F-2892-4DEE-A32C-652D26E146D4}"/>
              </a:ext>
            </a:extLst>
          </p:cNvPr>
          <p:cNvSpPr txBox="1"/>
          <p:nvPr/>
        </p:nvSpPr>
        <p:spPr>
          <a:xfrm>
            <a:off x="693682" y="669510"/>
            <a:ext cx="2979684" cy="3970318"/>
          </a:xfrm>
          <a:prstGeom prst="rect">
            <a:avLst/>
          </a:prstGeom>
          <a:noFill/>
        </p:spPr>
        <p:txBody>
          <a:bodyPr wrap="square">
            <a:spAutoFit/>
          </a:bodyPr>
          <a:lstStyle/>
          <a:p>
            <a:r>
              <a:rPr lang="en-GB" sz="1800" dirty="0">
                <a:solidFill>
                  <a:srgbClr val="000000"/>
                </a:solidFill>
                <a:effectLst/>
                <a:latin typeface="+mj-lt"/>
                <a:ea typeface="Times New Roman" panose="02020603050405020304" pitchFamily="18" charset="0"/>
              </a:rPr>
              <a:t>Add the official title of the activity. If you’re unsure of the answer, contact whoever organised the activity to find out. </a:t>
            </a:r>
          </a:p>
          <a:p>
            <a:endParaRPr lang="en-GB" dirty="0">
              <a:solidFill>
                <a:srgbClr val="000000"/>
              </a:solidFill>
              <a:latin typeface="+mj-lt"/>
            </a:endParaRPr>
          </a:p>
          <a:p>
            <a:r>
              <a:rPr lang="en-GB" sz="1800" dirty="0">
                <a:solidFill>
                  <a:srgbClr val="000000"/>
                </a:solidFill>
                <a:effectLst/>
                <a:latin typeface="+mj-lt"/>
                <a:ea typeface="Times New Roman" panose="02020603050405020304" pitchFamily="18" charset="0"/>
              </a:rPr>
              <a:t>Remember you can use your personal statement to include more details about the activities you took part in, the skills you learned, and how this prepared you for higher education. </a:t>
            </a:r>
            <a:br>
              <a:rPr lang="en-GB" sz="1800" dirty="0">
                <a:solidFill>
                  <a:srgbClr val="000000"/>
                </a:solidFill>
                <a:effectLst/>
                <a:latin typeface="+mj-lt"/>
                <a:ea typeface="Times New Roman" panose="02020603050405020304" pitchFamily="18" charset="0"/>
              </a:rPr>
            </a:br>
            <a:endParaRPr lang="en-GB" dirty="0">
              <a:latin typeface="+mj-lt"/>
            </a:endParaRPr>
          </a:p>
        </p:txBody>
      </p:sp>
    </p:spTree>
    <p:custDataLst>
      <p:tags r:id="rId1"/>
    </p:custDataLst>
    <p:extLst>
      <p:ext uri="{BB962C8B-B14F-4D97-AF65-F5344CB8AC3E}">
        <p14:creationId xmlns:p14="http://schemas.microsoft.com/office/powerpoint/2010/main" val="9241805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9FAD-CAFA-405D-B4F6-E989BACAD14C}"/>
              </a:ext>
            </a:extLst>
          </p:cNvPr>
          <p:cNvSpPr>
            <a:spLocks noGrp="1"/>
          </p:cNvSpPr>
          <p:nvPr>
            <p:ph type="title"/>
          </p:nvPr>
        </p:nvSpPr>
        <p:spPr/>
        <p:txBody>
          <a:bodyPr/>
          <a:lstStyle/>
          <a:p>
            <a:r>
              <a:rPr lang="en-GB" dirty="0"/>
              <a:t>Personal statement. </a:t>
            </a:r>
          </a:p>
        </p:txBody>
      </p:sp>
    </p:spTree>
    <p:extLst>
      <p:ext uri="{BB962C8B-B14F-4D97-AF65-F5344CB8AC3E}">
        <p14:creationId xmlns:p14="http://schemas.microsoft.com/office/powerpoint/2010/main" val="1158192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8" name="TextBox 7">
            <a:extLst>
              <a:ext uri="{FF2B5EF4-FFF2-40B4-BE49-F238E27FC236}">
                <a16:creationId xmlns:a16="http://schemas.microsoft.com/office/drawing/2014/main" id="{8DA55FC3-6524-435A-AB5F-0774A57AD569}"/>
              </a:ext>
            </a:extLst>
          </p:cNvPr>
          <p:cNvSpPr txBox="1"/>
          <p:nvPr/>
        </p:nvSpPr>
        <p:spPr>
          <a:xfrm>
            <a:off x="494583" y="866159"/>
            <a:ext cx="2658520" cy="3539430"/>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save and edit this section as many times as you need to.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fontAlgn="base"/>
            <a:r>
              <a:rPr lang="en-GB" sz="1600" kern="0" dirty="0">
                <a:solidFill>
                  <a:srgbClr val="000000"/>
                </a:solidFill>
                <a:latin typeface="+mj-lt"/>
              </a:rPr>
              <a:t>If you try to navigate away without saving your work. We'll remind you with a pop-up warning</a:t>
            </a:r>
            <a:r>
              <a:rPr lang="en-GB" sz="1600" b="0" i="0" dirty="0">
                <a:solidFill>
                  <a:srgbClr val="313537"/>
                </a:solidFill>
                <a:effectLst/>
                <a:latin typeface="+mj-lt"/>
              </a:rPr>
              <a:t>.</a:t>
            </a:r>
            <a:endParaRPr lang="en-GB" sz="1600" b="0" i="0" kern="0" dirty="0">
              <a:solidFill>
                <a:srgbClr val="000000"/>
              </a:solidFill>
              <a:effectLst/>
              <a:latin typeface="+mj-lt"/>
              <a:cs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For advice on how to write your </a:t>
            </a:r>
            <a:r>
              <a:rPr lang="en-GB" sz="1600" dirty="0">
                <a:solidFill>
                  <a:srgbClr val="000000"/>
                </a:solidFill>
                <a:latin typeface="+mj-lt"/>
                <a:hlinkClick r:id="rId2"/>
              </a:rPr>
              <a:t>personal statement </a:t>
            </a:r>
            <a:r>
              <a:rPr lang="en-GB" sz="1600" dirty="0">
                <a:solidFill>
                  <a:srgbClr val="000000"/>
                </a:solidFill>
                <a:latin typeface="+mj-lt"/>
              </a:rPr>
              <a:t>head to ucas.com or use the personal statement builder in the UCAS Hub. </a:t>
            </a:r>
          </a:p>
        </p:txBody>
      </p:sp>
      <p:grpSp>
        <p:nvGrpSpPr>
          <p:cNvPr id="7" name="Group 6">
            <a:extLst>
              <a:ext uri="{FF2B5EF4-FFF2-40B4-BE49-F238E27FC236}">
                <a16:creationId xmlns:a16="http://schemas.microsoft.com/office/drawing/2014/main" id="{5F595D4F-244A-4C70-B6F4-99B9CBA7A455}"/>
              </a:ext>
            </a:extLst>
          </p:cNvPr>
          <p:cNvGrpSpPr/>
          <p:nvPr/>
        </p:nvGrpSpPr>
        <p:grpSpPr>
          <a:xfrm>
            <a:off x="3507828" y="555813"/>
            <a:ext cx="5412828" cy="4160122"/>
            <a:chOff x="2399551" y="155759"/>
            <a:chExt cx="6418629" cy="4560176"/>
          </a:xfrm>
        </p:grpSpPr>
        <p:pic>
          <p:nvPicPr>
            <p:cNvPr id="3" name="Picture 2">
              <a:extLst>
                <a:ext uri="{FF2B5EF4-FFF2-40B4-BE49-F238E27FC236}">
                  <a16:creationId xmlns:a16="http://schemas.microsoft.com/office/drawing/2014/main" id="{3EB3A9C4-94A7-4E3E-892A-31CC9EB15CA9}"/>
                </a:ext>
              </a:extLst>
            </p:cNvPr>
            <p:cNvPicPr>
              <a:picLocks noChangeAspect="1"/>
            </p:cNvPicPr>
            <p:nvPr/>
          </p:nvPicPr>
          <p:blipFill>
            <a:blip r:embed="rId3"/>
            <a:stretch>
              <a:fillRect/>
            </a:stretch>
          </p:blipFill>
          <p:spPr>
            <a:xfrm>
              <a:off x="2399551" y="155759"/>
              <a:ext cx="5669168" cy="4560176"/>
            </a:xfrm>
            <a:prstGeom prst="roundRect">
              <a:avLst>
                <a:gd name="adj" fmla="val 1551"/>
              </a:avLst>
            </a:prstGeom>
            <a:ln w="6350">
              <a:solidFill>
                <a:schemeClr val="tx2">
                  <a:lumMod val="40000"/>
                  <a:lumOff val="60000"/>
                </a:schemeClr>
              </a:solidFill>
            </a:ln>
            <a:effectLst/>
          </p:spPr>
        </p:pic>
        <p:pic>
          <p:nvPicPr>
            <p:cNvPr id="1026" name="Picture 2">
              <a:extLst>
                <a:ext uri="{FF2B5EF4-FFF2-40B4-BE49-F238E27FC236}">
                  <a16:creationId xmlns:a16="http://schemas.microsoft.com/office/drawing/2014/main" id="{B8F60FFB-1054-4E20-9AC1-7ACAA0A8AC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6" t="6392" r="1970" b="8845"/>
            <a:stretch/>
          </p:blipFill>
          <p:spPr bwMode="auto">
            <a:xfrm>
              <a:off x="4472158" y="2997859"/>
              <a:ext cx="4346022" cy="782854"/>
            </a:xfrm>
            <a:prstGeom prst="roundRect">
              <a:avLst>
                <a:gd name="adj" fmla="val 1551"/>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grpSp>
      <p:sp>
        <p:nvSpPr>
          <p:cNvPr id="9" name="Footer Placeholder 4">
            <a:extLst>
              <a:ext uri="{FF2B5EF4-FFF2-40B4-BE49-F238E27FC236}">
                <a16:creationId xmlns:a16="http://schemas.microsoft.com/office/drawing/2014/main" id="{F21778FB-DF3B-461C-AD89-DB1A0EC1BB8C}"/>
              </a:ext>
            </a:extLst>
          </p:cNvPr>
          <p:cNvSpPr txBox="1">
            <a:spLocks/>
          </p:cNvSpPr>
          <p:nvPr/>
        </p:nvSpPr>
        <p:spPr>
          <a:xfrm>
            <a:off x="1152863" y="4832542"/>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439420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42516" y="587051"/>
            <a:ext cx="2976124" cy="427809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only mark </a:t>
            </a:r>
            <a:r>
              <a:rPr lang="en-GB" sz="1600" b="1" dirty="0">
                <a:solidFill>
                  <a:srgbClr val="000000"/>
                </a:solidFill>
                <a:latin typeface="+mj-lt"/>
              </a:rPr>
              <a:t>this section as complete</a:t>
            </a:r>
            <a:r>
              <a:rPr lang="en-GB" sz="1600" dirty="0">
                <a:solidFill>
                  <a:srgbClr val="000000"/>
                </a:solidFill>
                <a:latin typeface="+mj-lt"/>
              </a:rPr>
              <a:t> on the </a:t>
            </a:r>
            <a:r>
              <a:rPr lang="en-GB" sz="1600" b="1" dirty="0">
                <a:solidFill>
                  <a:srgbClr val="000000"/>
                </a:solidFill>
                <a:latin typeface="+mj-lt"/>
              </a:rPr>
              <a:t>Preview </a:t>
            </a:r>
            <a:r>
              <a:rPr lang="en-GB" sz="1600" dirty="0">
                <a:solidFill>
                  <a:srgbClr val="000000"/>
                </a:solidFill>
                <a:latin typeface="+mj-lt"/>
              </a:rPr>
              <a:t>screen.</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algn="l"/>
            <a:r>
              <a:rPr lang="en-GB" sz="1600" b="0" i="0" dirty="0">
                <a:solidFill>
                  <a:srgbClr val="333333"/>
                </a:solidFill>
                <a:effectLst/>
                <a:latin typeface="+mj-lt"/>
              </a:rPr>
              <a:t>Remember we'll carry out checks to verify your personal statement is your own work.</a:t>
            </a:r>
          </a:p>
          <a:p>
            <a:pPr algn="l"/>
            <a:endParaRPr lang="en-GB" sz="1600" b="0" i="0" dirty="0">
              <a:solidFill>
                <a:srgbClr val="333333"/>
              </a:solidFill>
              <a:effectLst/>
              <a:latin typeface="+mj-lt"/>
            </a:endParaRPr>
          </a:p>
          <a:p>
            <a:pPr algn="l"/>
            <a:r>
              <a:rPr lang="en-GB" sz="1600" b="0" i="0" dirty="0">
                <a:solidFill>
                  <a:srgbClr val="333333"/>
                </a:solidFill>
                <a:effectLst/>
                <a:latin typeface="+mj-lt"/>
              </a:rPr>
              <a:t>If it appears to have been copied from another source, we'll inform the universities and colleges to which you have applied. They will then take the action they consider appropriate.</a:t>
            </a:r>
          </a:p>
          <a:p>
            <a:pPr algn="l"/>
            <a:endParaRPr lang="en-GB" sz="1600" dirty="0">
              <a:solidFill>
                <a:srgbClr val="333333"/>
              </a:solidFill>
              <a:latin typeface="+mj-lt"/>
            </a:endParaRPr>
          </a:p>
          <a:p>
            <a:pPr algn="l"/>
            <a:r>
              <a:rPr lang="en-GB" sz="1600" b="0" i="0" dirty="0">
                <a:solidFill>
                  <a:srgbClr val="333333"/>
                </a:solidFill>
                <a:effectLst/>
                <a:latin typeface="+mj-lt"/>
              </a:rPr>
              <a:t>We'll also contact you by email to tell you this has happened.</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latin typeface="+mj-lt"/>
            </a:endParaRPr>
          </a:p>
        </p:txBody>
      </p:sp>
      <p:pic>
        <p:nvPicPr>
          <p:cNvPr id="7" name="Picture 6">
            <a:extLst>
              <a:ext uri="{FF2B5EF4-FFF2-40B4-BE49-F238E27FC236}">
                <a16:creationId xmlns:a16="http://schemas.microsoft.com/office/drawing/2014/main" id="{3348AF0B-43BA-400C-BAF3-7D73E0B1EA36}"/>
              </a:ext>
            </a:extLst>
          </p:cNvPr>
          <p:cNvPicPr>
            <a:picLocks noChangeAspect="1"/>
          </p:cNvPicPr>
          <p:nvPr/>
        </p:nvPicPr>
        <p:blipFill rotWithShape="1">
          <a:blip r:embed="rId2"/>
          <a:srcRect l="4465" t="7055"/>
          <a:stretch/>
        </p:blipFill>
        <p:spPr>
          <a:xfrm>
            <a:off x="3703866" y="1168302"/>
            <a:ext cx="5097618" cy="2962263"/>
          </a:xfrm>
          <a:prstGeom prst="roundRect">
            <a:avLst>
              <a:gd name="adj" fmla="val 1551"/>
            </a:avLst>
          </a:prstGeom>
          <a:ln w="6350">
            <a:solidFill>
              <a:schemeClr val="tx2">
                <a:lumMod val="40000"/>
                <a:lumOff val="60000"/>
              </a:schemeClr>
            </a:solidFill>
          </a:ln>
          <a:effectLst/>
        </p:spPr>
      </p:pic>
      <p:sp>
        <p:nvSpPr>
          <p:cNvPr id="8" name="Footer Placeholder 4">
            <a:extLst>
              <a:ext uri="{FF2B5EF4-FFF2-40B4-BE49-F238E27FC236}">
                <a16:creationId xmlns:a16="http://schemas.microsoft.com/office/drawing/2014/main" id="{609A95A6-0CBD-4FC8-89D4-69F03D2A2A62}"/>
              </a:ext>
            </a:extLst>
          </p:cNvPr>
          <p:cNvSpPr txBox="1">
            <a:spLocks/>
          </p:cNvSpPr>
          <p:nvPr/>
        </p:nvSpPr>
        <p:spPr>
          <a:xfrm>
            <a:off x="1208042" y="4827424"/>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69392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76DD80-F71E-4F47-BCFB-FECDF30C5723}"/>
              </a:ext>
            </a:extLst>
          </p:cNvPr>
          <p:cNvSpPr>
            <a:spLocks noGrp="1"/>
          </p:cNvSpPr>
          <p:nvPr>
            <p:ph type="title"/>
          </p:nvPr>
        </p:nvSpPr>
        <p:spPr/>
        <p:txBody>
          <a:bodyPr/>
          <a:lstStyle/>
          <a:p>
            <a:r>
              <a:rPr lang="en-GB" dirty="0"/>
              <a:t>Adding a choice.</a:t>
            </a:r>
          </a:p>
        </p:txBody>
      </p:sp>
      <p:sp>
        <p:nvSpPr>
          <p:cNvPr id="2" name="Date Placeholder 1">
            <a:extLst>
              <a:ext uri="{FF2B5EF4-FFF2-40B4-BE49-F238E27FC236}">
                <a16:creationId xmlns:a16="http://schemas.microsoft.com/office/drawing/2014/main" id="{AFEEA380-51A0-4363-AB4C-BA9D585D3A6B}"/>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07 October 2022</a:t>
            </a:fld>
            <a:endParaRPr lang="en-US"/>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59</a:t>
            </a:fld>
            <a:endParaRPr lang="en-US"/>
          </a:p>
        </p:txBody>
      </p:sp>
      <p:sp>
        <p:nvSpPr>
          <p:cNvPr id="4" name="Footer Placeholder 3">
            <a:extLst>
              <a:ext uri="{FF2B5EF4-FFF2-40B4-BE49-F238E27FC236}">
                <a16:creationId xmlns:a16="http://schemas.microsoft.com/office/drawing/2014/main" id="{AFA24578-3908-43BA-B2C1-7EE92D83FBB6}"/>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495611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835688"/>
            <a:ext cx="2614750" cy="107721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mj-lt"/>
              </a:rPr>
              <a:t>We’ll email you </a:t>
            </a:r>
            <a:r>
              <a:rPr lang="en-GB" sz="1600" dirty="0">
                <a:solidFill>
                  <a:srgbClr val="000000"/>
                </a:solidFill>
                <a:latin typeface="+mj-lt"/>
              </a:rPr>
              <a:t>a </a:t>
            </a:r>
            <a:r>
              <a:rPr lang="en-GB" sz="1600" b="1" dirty="0">
                <a:solidFill>
                  <a:srgbClr val="000000"/>
                </a:solidFill>
                <a:latin typeface="+mj-lt"/>
              </a:rPr>
              <a:t>code </a:t>
            </a:r>
            <a:r>
              <a:rPr lang="en-GB" sz="1600" dirty="0">
                <a:solidFill>
                  <a:srgbClr val="000000"/>
                </a:solidFill>
                <a:latin typeface="+mj-lt"/>
              </a:rPr>
              <a:t>to</a:t>
            </a:r>
            <a:r>
              <a:rPr lang="en-GB" sz="1600" b="0" i="0" dirty="0">
                <a:solidFill>
                  <a:srgbClr val="000000"/>
                </a:solidFill>
                <a:effectLst/>
                <a:latin typeface="+mj-lt"/>
              </a:rPr>
              <a:t> </a:t>
            </a:r>
            <a:r>
              <a:rPr lang="en-GB" sz="1600" b="1" i="0" dirty="0">
                <a:solidFill>
                  <a:srgbClr val="000000"/>
                </a:solidFill>
                <a:effectLst/>
                <a:latin typeface="+mj-lt"/>
              </a:rPr>
              <a:t>verify </a:t>
            </a:r>
            <a:r>
              <a:rPr lang="en-GB" sz="1600" b="0" i="0" dirty="0">
                <a:solidFill>
                  <a:srgbClr val="000000"/>
                </a:solidFill>
                <a:effectLst/>
                <a:latin typeface="+mj-lt"/>
              </a:rPr>
              <a:t>your email address,</a:t>
            </a:r>
            <a:r>
              <a:rPr lang="en-GB" sz="1600" dirty="0">
                <a:solidFill>
                  <a:srgbClr val="000000"/>
                </a:solidFill>
                <a:latin typeface="+mj-lt"/>
              </a:rPr>
              <a:t> </a:t>
            </a:r>
            <a:r>
              <a:rPr lang="en-GB" sz="1600" b="0" i="0" dirty="0">
                <a:solidFill>
                  <a:srgbClr val="000000"/>
                </a:solidFill>
                <a:effectLst/>
                <a:latin typeface="+mj-lt"/>
              </a:rPr>
              <a:t>so we know we’ve got the right details.</a:t>
            </a:r>
            <a:endParaRPr lang="en-GB" sz="1600" dirty="0">
              <a:latin typeface="+mj-lt"/>
            </a:endParaRPr>
          </a:p>
        </p:txBody>
      </p:sp>
      <p:grpSp>
        <p:nvGrpSpPr>
          <p:cNvPr id="9" name="Group 8">
            <a:extLst>
              <a:ext uri="{FF2B5EF4-FFF2-40B4-BE49-F238E27FC236}">
                <a16:creationId xmlns:a16="http://schemas.microsoft.com/office/drawing/2014/main" id="{4851BEDD-8F8F-4511-8256-35BE57AB41D4}"/>
              </a:ext>
            </a:extLst>
          </p:cNvPr>
          <p:cNvGrpSpPr/>
          <p:nvPr/>
        </p:nvGrpSpPr>
        <p:grpSpPr>
          <a:xfrm>
            <a:off x="2916140" y="1277360"/>
            <a:ext cx="5868151" cy="2869451"/>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a:picLocks noChangeAspect="1"/>
            </p:cNvPicPr>
            <p:nvPr/>
          </p:nvPicPr>
          <p:blipFill rotWithShape="1">
            <a:blip r:embed="rId2"/>
            <a:srcRect l="11639" t="3033" r="10467" b="19939"/>
            <a:stretch/>
          </p:blipFill>
          <p:spPr>
            <a:xfrm>
              <a:off x="1734743" y="1033390"/>
              <a:ext cx="5349145" cy="3265105"/>
            </a:xfrm>
            <a:prstGeom prst="roundRect">
              <a:avLst>
                <a:gd name="adj" fmla="val 4779"/>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E89C26F8-0BFA-4234-AA10-FD00AAE672FF}"/>
                </a:ext>
              </a:extLst>
            </p:cNvPr>
            <p:cNvPicPr>
              <a:picLocks noChangeAspect="1"/>
            </p:cNvPicPr>
            <p:nvPr/>
          </p:nvPicPr>
          <p:blipFill rotWithShape="1">
            <a:blip r:embed="rId3"/>
            <a:srcRect r="59727"/>
            <a:stretch/>
          </p:blipFill>
          <p:spPr>
            <a:xfrm>
              <a:off x="5694218" y="1526292"/>
              <a:ext cx="3122015" cy="2736323"/>
            </a:xfrm>
            <a:prstGeom prst="roundRect">
              <a:avLst>
                <a:gd name="adj" fmla="val 4779"/>
              </a:avLst>
            </a:prstGeom>
            <a:ln w="6350">
              <a:solidFill>
                <a:schemeClr val="tx2">
                  <a:lumMod val="40000"/>
                  <a:lumOff val="60000"/>
                </a:schemeClr>
              </a:solidFill>
            </a:ln>
            <a:effectLst/>
          </p:spPr>
        </p:pic>
      </p:grpSp>
      <p:sp>
        <p:nvSpPr>
          <p:cNvPr id="12" name="Title 3">
            <a:extLst>
              <a:ext uri="{FF2B5EF4-FFF2-40B4-BE49-F238E27FC236}">
                <a16:creationId xmlns:a16="http://schemas.microsoft.com/office/drawing/2014/main" id="{D06AD584-65FD-408F-AFA5-1D3923AC9315}"/>
              </a:ext>
            </a:extLst>
          </p:cNvPr>
          <p:cNvSpPr txBox="1">
            <a:spLocks/>
          </p:cNvSpPr>
          <p:nvPr/>
        </p:nvSpPr>
        <p:spPr>
          <a:xfrm>
            <a:off x="287338" y="349505"/>
            <a:ext cx="7610869" cy="1019027"/>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Registering for an account</a:t>
            </a:r>
            <a:br>
              <a:rPr lang="en-US"/>
            </a:br>
            <a:endParaRPr lang="en-GB" dirty="0"/>
          </a:p>
        </p:txBody>
      </p:sp>
    </p:spTree>
    <p:extLst>
      <p:ext uri="{BB962C8B-B14F-4D97-AF65-F5344CB8AC3E}">
        <p14:creationId xmlns:p14="http://schemas.microsoft.com/office/powerpoint/2010/main" val="2250739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541381" y="953667"/>
            <a:ext cx="3013743"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mj-lt"/>
              </a:rPr>
              <a:t>To add your choice</a:t>
            </a:r>
            <a:r>
              <a:rPr lang="en-GB" sz="1600" dirty="0">
                <a:solidFill>
                  <a:srgbClr val="000000"/>
                </a:solidFill>
                <a:latin typeface="+mj-lt"/>
              </a:rPr>
              <a:t> s</a:t>
            </a:r>
            <a:r>
              <a:rPr lang="en-GB" sz="1600" b="0" i="0" dirty="0">
                <a:solidFill>
                  <a:srgbClr val="000000"/>
                </a:solidFill>
                <a:effectLst/>
                <a:latin typeface="+mj-lt"/>
              </a:rPr>
              <a:t>tart </a:t>
            </a:r>
            <a:r>
              <a:rPr lang="en-GB" sz="1600" b="0" i="0" dirty="0">
                <a:solidFill>
                  <a:srgbClr val="313537"/>
                </a:solidFill>
                <a:effectLst/>
                <a:latin typeface="+mj-lt"/>
              </a:rPr>
              <a:t>typing the name of the university or college into the </a:t>
            </a:r>
            <a:r>
              <a:rPr lang="en-GB" sz="1600" dirty="0">
                <a:solidFill>
                  <a:srgbClr val="313537"/>
                </a:solidFill>
                <a:latin typeface="+mj-lt"/>
              </a:rPr>
              <a:t>institution </a:t>
            </a:r>
            <a:r>
              <a:rPr lang="en-GB" sz="1600" b="0" i="0" dirty="0">
                <a:solidFill>
                  <a:srgbClr val="313537"/>
                </a:solidFill>
                <a:effectLst/>
                <a:latin typeface="+mj-lt"/>
              </a:rPr>
              <a:t>field. </a:t>
            </a:r>
            <a:r>
              <a:rPr lang="en-GB" sz="1600" dirty="0">
                <a:solidFill>
                  <a:srgbClr val="313537"/>
                </a:solidFill>
                <a:latin typeface="+mj-lt"/>
              </a:rPr>
              <a:t>S</a:t>
            </a:r>
            <a:r>
              <a:rPr lang="en-GB" sz="1600" b="0" i="0" dirty="0">
                <a:solidFill>
                  <a:srgbClr val="313537"/>
                </a:solidFill>
                <a:effectLst/>
                <a:latin typeface="+mj-lt"/>
              </a:rPr>
              <a:t>elect from the options displayed.</a:t>
            </a:r>
            <a:r>
              <a:rPr lang="en-GB" sz="1600" dirty="0">
                <a:solidFill>
                  <a:srgbClr val="313537"/>
                </a:solidFill>
                <a:latin typeface="+mj-lt"/>
              </a:rPr>
              <a:t> </a:t>
            </a:r>
            <a:endParaRPr lang="en-GB" sz="1600" b="0" i="0" dirty="0">
              <a:solidFill>
                <a:srgbClr val="313537"/>
              </a:solidFill>
              <a:effectLst/>
              <a:latin typeface="+mj-lt"/>
            </a:endParaRPr>
          </a:p>
          <a:p>
            <a:endParaRPr lang="en-GB" sz="1600" dirty="0">
              <a:solidFill>
                <a:srgbClr val="313537"/>
              </a:solidFill>
              <a:latin typeface="+mj-lt"/>
            </a:endParaRPr>
          </a:p>
          <a:p>
            <a:r>
              <a:rPr lang="en-GB" sz="1600" b="0" i="0" dirty="0">
                <a:solidFill>
                  <a:srgbClr val="313537"/>
                </a:solidFill>
                <a:effectLst/>
                <a:latin typeface="+mj-lt"/>
              </a:rPr>
              <a:t>Do the same for the course you have </a:t>
            </a:r>
            <a:r>
              <a:rPr lang="en-GB" sz="1600" b="0" i="0" dirty="0">
                <a:solidFill>
                  <a:srgbClr val="000000"/>
                </a:solidFill>
                <a:effectLst/>
                <a:latin typeface="+mj-lt"/>
              </a:rPr>
              <a:t>selected. </a:t>
            </a:r>
          </a:p>
          <a:p>
            <a:endParaRPr lang="en-GB" sz="1600" dirty="0">
              <a:solidFill>
                <a:srgbClr val="000000"/>
              </a:solidFill>
              <a:latin typeface="+mj-lt"/>
            </a:endParaRPr>
          </a:p>
          <a:p>
            <a:r>
              <a:rPr lang="en-GB" sz="1600" dirty="0">
                <a:solidFill>
                  <a:srgbClr val="313537"/>
                </a:solidFill>
                <a:latin typeface="+mj-lt"/>
                <a:cs typeface="Calibri"/>
              </a:rPr>
              <a:t>L</a:t>
            </a:r>
            <a:r>
              <a:rPr lang="en-GB" sz="1600" b="0" i="0" dirty="0">
                <a:solidFill>
                  <a:srgbClr val="313537"/>
                </a:solidFill>
                <a:effectLst/>
                <a:latin typeface="+mj-lt"/>
                <a:cs typeface="Calibri"/>
              </a:rPr>
              <a:t>ocations and start dates are displayed according to the course</a:t>
            </a:r>
            <a:r>
              <a:rPr lang="en-GB" sz="1600" dirty="0">
                <a:solidFill>
                  <a:srgbClr val="313537"/>
                </a:solidFill>
                <a:latin typeface="+mj-lt"/>
                <a:cs typeface="Calibri"/>
              </a:rPr>
              <a:t> details</a:t>
            </a:r>
            <a:r>
              <a:rPr lang="en-GB" sz="1600" b="0" i="0" dirty="0">
                <a:solidFill>
                  <a:srgbClr val="313537"/>
                </a:solidFill>
                <a:effectLst/>
                <a:latin typeface="+mj-lt"/>
                <a:cs typeface="Calibri"/>
              </a:rPr>
              <a:t>.</a:t>
            </a:r>
            <a:r>
              <a:rPr lang="en-GB" sz="1600" dirty="0">
                <a:solidFill>
                  <a:srgbClr val="313537"/>
                </a:solidFill>
                <a:latin typeface="+mj-lt"/>
                <a:cs typeface="Calibri"/>
              </a:rPr>
              <a:t> </a:t>
            </a:r>
            <a:endParaRPr lang="en-GB" sz="1600" b="0" i="0" dirty="0">
              <a:solidFill>
                <a:srgbClr val="313537"/>
              </a:solidFill>
              <a:effectLst/>
              <a:latin typeface="+mj-lt"/>
              <a:cs typeface="Calibri"/>
            </a:endParaRPr>
          </a:p>
          <a:p>
            <a:endParaRPr lang="en-GB" sz="1600" b="0" i="0" dirty="0">
              <a:solidFill>
                <a:srgbClr val="313537"/>
              </a:solidFill>
              <a:effectLst/>
              <a:latin typeface="+mj-lt"/>
            </a:endParaRPr>
          </a:p>
        </p:txBody>
      </p:sp>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rotWithShape="1">
          <a:blip r:embed="rId2"/>
          <a:srcRect l="4721" t="2364" r="4980" b="3355"/>
          <a:stretch/>
        </p:blipFill>
        <p:spPr>
          <a:xfrm>
            <a:off x="5439103" y="953667"/>
            <a:ext cx="2798379" cy="3649864"/>
          </a:xfrm>
          <a:prstGeom prst="roundRect">
            <a:avLst>
              <a:gd name="adj" fmla="val 11160"/>
            </a:avLst>
          </a:prstGeom>
          <a:ln w="6350">
            <a:solidFill>
              <a:schemeClr val="tx2">
                <a:lumMod val="40000"/>
                <a:lumOff val="60000"/>
              </a:schemeClr>
            </a:solidFill>
          </a:ln>
          <a:effectLst/>
        </p:spPr>
      </p:pic>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3"/>
          <a:srcRect l="5482" t="28503" r="4350" b="13213"/>
          <a:stretch/>
        </p:blipFill>
        <p:spPr>
          <a:xfrm>
            <a:off x="3902646" y="339725"/>
            <a:ext cx="3447428" cy="607524"/>
          </a:xfrm>
          <a:prstGeom prst="roundRect">
            <a:avLst/>
          </a:prstGeom>
        </p:spPr>
      </p:pic>
      <p:sp>
        <p:nvSpPr>
          <p:cNvPr id="8" name="Footer Placeholder 4">
            <a:extLst>
              <a:ext uri="{FF2B5EF4-FFF2-40B4-BE49-F238E27FC236}">
                <a16:creationId xmlns:a16="http://schemas.microsoft.com/office/drawing/2014/main" id="{1351DC9F-528D-4885-A920-F0B4F6EBF64F}"/>
              </a:ext>
            </a:extLst>
          </p:cNvPr>
          <p:cNvSpPr txBox="1">
            <a:spLocks/>
          </p:cNvSpPr>
          <p:nvPr/>
        </p:nvSpPr>
        <p:spPr>
          <a:xfrm>
            <a:off x="1143735"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311209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61</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901395" y="1208729"/>
            <a:ext cx="2251547" cy="233910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endParaRPr>
          </a:p>
          <a:p>
            <a:r>
              <a:rPr lang="en-GB" sz="1600" b="0" i="0" dirty="0">
                <a:solidFill>
                  <a:srgbClr val="000000"/>
                </a:solidFill>
                <a:effectLst/>
                <a:latin typeface="+mj-lt"/>
              </a:rPr>
              <a:t>Some courses may require you to disclose your criminal conviction status. </a:t>
            </a:r>
          </a:p>
          <a:p>
            <a:endParaRPr lang="en-GB" sz="1600" b="0" i="0" dirty="0">
              <a:solidFill>
                <a:srgbClr val="000000"/>
              </a:solidFill>
              <a:effectLst/>
              <a:latin typeface="+mj-lt"/>
            </a:endParaRPr>
          </a:p>
          <a:p>
            <a:r>
              <a:rPr lang="en-GB" sz="1600" b="0" i="0" dirty="0">
                <a:solidFill>
                  <a:srgbClr val="000000"/>
                </a:solidFill>
                <a:effectLst/>
                <a:latin typeface="+mj-lt"/>
              </a:rPr>
              <a:t>We'll only show this question if the course choice requires it.</a:t>
            </a:r>
            <a:endParaRPr lang="en-GB" sz="1600" dirty="0">
              <a:latin typeface="+mj-lt"/>
            </a:endParaRPr>
          </a:p>
        </p:txBody>
      </p:sp>
      <p:sp>
        <p:nvSpPr>
          <p:cNvPr id="6" name="Footer Placeholder 4">
            <a:extLst>
              <a:ext uri="{FF2B5EF4-FFF2-40B4-BE49-F238E27FC236}">
                <a16:creationId xmlns:a16="http://schemas.microsoft.com/office/drawing/2014/main" id="{73552E8C-7AE4-4E83-8D38-6E667EB3D33C}"/>
              </a:ext>
            </a:extLst>
          </p:cNvPr>
          <p:cNvSpPr txBox="1">
            <a:spLocks/>
          </p:cNvSpPr>
          <p:nvPr/>
        </p:nvSpPr>
        <p:spPr>
          <a:xfrm>
            <a:off x="118439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pic>
        <p:nvPicPr>
          <p:cNvPr id="11" name="Picture 10">
            <a:extLst>
              <a:ext uri="{FF2B5EF4-FFF2-40B4-BE49-F238E27FC236}">
                <a16:creationId xmlns:a16="http://schemas.microsoft.com/office/drawing/2014/main" id="{C53A7E6C-0893-43C5-B32B-167F82E4B822}"/>
              </a:ext>
            </a:extLst>
          </p:cNvPr>
          <p:cNvPicPr>
            <a:picLocks noChangeAspect="1"/>
          </p:cNvPicPr>
          <p:nvPr/>
        </p:nvPicPr>
        <p:blipFill rotWithShape="1">
          <a:blip r:embed="rId2"/>
          <a:srcRect b="39440"/>
          <a:stretch/>
        </p:blipFill>
        <p:spPr>
          <a:xfrm>
            <a:off x="3588616" y="817148"/>
            <a:ext cx="4621678" cy="3509203"/>
          </a:xfrm>
          <a:prstGeom prst="rect">
            <a:avLst/>
          </a:prstGeom>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3944947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474000" y="696251"/>
            <a:ext cx="2503969" cy="3539430"/>
          </a:xfrm>
          <a:prstGeom prst="rect">
            <a:avLst/>
          </a:prstGeom>
          <a:noFill/>
          <a:ln cap="flat">
            <a:noFill/>
          </a:ln>
        </p:spPr>
        <p:txBody>
          <a:bodyPr vert="horz" wrap="square" lIns="91440" tIns="45720" rIns="91440" bIns="45720" anchor="t" anchorCtr="0" compatLnSpc="1">
            <a:spAutoFit/>
          </a:bodyPr>
          <a:lstStyle/>
          <a:p>
            <a:endParaRPr lang="en-GB" sz="1600" dirty="0">
              <a:solidFill>
                <a:srgbClr val="000000"/>
              </a:solidFill>
            </a:endParaRPr>
          </a:p>
          <a:p>
            <a:r>
              <a:rPr lang="en-GB" sz="1600" b="0" i="0" dirty="0">
                <a:solidFill>
                  <a:srgbClr val="000000"/>
                </a:solidFill>
                <a:effectLst/>
                <a:latin typeface="+mj-lt"/>
              </a:rPr>
              <a:t>There is a maximum of 5 choices and choice </a:t>
            </a:r>
            <a:r>
              <a:rPr lang="en-GB" sz="1600" b="0" i="0" dirty="0">
                <a:effectLst/>
                <a:latin typeface="+mj-lt"/>
              </a:rPr>
              <a:t>restrictions still apply (a maximum of four courses </a:t>
            </a:r>
            <a:r>
              <a:rPr lang="en-GB" sz="1600" dirty="0">
                <a:latin typeface="+mj-lt"/>
              </a:rPr>
              <a:t>of</a:t>
            </a:r>
            <a:r>
              <a:rPr lang="en-GB" sz="1600" b="0" i="0" dirty="0">
                <a:effectLst/>
                <a:latin typeface="+mj-lt"/>
              </a:rPr>
              <a:t> medicine, dentistry, veterinary medicine or veterinary science).</a:t>
            </a:r>
            <a:endParaRPr lang="en-GB" sz="1600" b="0" i="0" dirty="0">
              <a:effectLst/>
              <a:latin typeface="+mj-lt"/>
              <a:cs typeface="Calibri Light"/>
            </a:endParaRPr>
          </a:p>
          <a:p>
            <a:endParaRPr lang="en-GB" sz="1600" dirty="0">
              <a:latin typeface="+mj-lt"/>
            </a:endParaRPr>
          </a:p>
          <a:p>
            <a:r>
              <a:rPr lang="en-GB" sz="1600" dirty="0">
                <a:solidFill>
                  <a:srgbClr val="000000"/>
                </a:solidFill>
                <a:latin typeface="+mj-lt"/>
              </a:rPr>
              <a:t>O</a:t>
            </a:r>
            <a:r>
              <a:rPr lang="en-GB" sz="1600" b="0" i="0" dirty="0">
                <a:solidFill>
                  <a:srgbClr val="000000"/>
                </a:solidFill>
                <a:effectLst/>
                <a:latin typeface="+mj-lt"/>
              </a:rPr>
              <a:t>nce all choices are added you must mark the section as complete</a:t>
            </a:r>
            <a:r>
              <a:rPr lang="en-GB" sz="1600" dirty="0">
                <a:solidFill>
                  <a:srgbClr val="000000"/>
                </a:solidFill>
                <a:latin typeface="+mj-lt"/>
              </a:rPr>
              <a:t> to be able to submit. </a:t>
            </a:r>
            <a:endParaRPr lang="en-GB" sz="1600" b="0" i="0" dirty="0">
              <a:solidFill>
                <a:srgbClr val="000000"/>
              </a:solidFill>
              <a:effectLst/>
              <a:latin typeface="+mj-lt"/>
            </a:endParaRPr>
          </a:p>
          <a:p>
            <a:endParaRPr lang="en-GB" sz="1600" dirty="0"/>
          </a:p>
        </p:txBody>
      </p:sp>
      <p:pic>
        <p:nvPicPr>
          <p:cNvPr id="8" name="Picture 7">
            <a:extLst>
              <a:ext uri="{FF2B5EF4-FFF2-40B4-BE49-F238E27FC236}">
                <a16:creationId xmlns:a16="http://schemas.microsoft.com/office/drawing/2014/main" id="{494C7D31-7439-41E5-A398-DFD5FD007D4A}"/>
              </a:ext>
            </a:extLst>
          </p:cNvPr>
          <p:cNvPicPr>
            <a:picLocks noChangeAspect="1"/>
          </p:cNvPicPr>
          <p:nvPr/>
        </p:nvPicPr>
        <p:blipFill rotWithShape="1">
          <a:blip r:embed="rId3"/>
          <a:srcRect l="10490" r="9288" b="10432"/>
          <a:stretch/>
        </p:blipFill>
        <p:spPr>
          <a:xfrm>
            <a:off x="3753915" y="278191"/>
            <a:ext cx="4552526" cy="3218973"/>
          </a:xfrm>
          <a:prstGeom prst="roundRect">
            <a:avLst>
              <a:gd name="adj" fmla="val 1551"/>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1BE14B3F-E70F-4A7F-8559-81B953012301}"/>
              </a:ext>
            </a:extLst>
          </p:cNvPr>
          <p:cNvPicPr>
            <a:picLocks noChangeAspect="1"/>
          </p:cNvPicPr>
          <p:nvPr/>
        </p:nvPicPr>
        <p:blipFill>
          <a:blip r:embed="rId4"/>
          <a:stretch>
            <a:fillRect/>
          </a:stretch>
        </p:blipFill>
        <p:spPr>
          <a:xfrm>
            <a:off x="3390647" y="3607365"/>
            <a:ext cx="5419279" cy="1043463"/>
          </a:xfrm>
          <a:prstGeom prst="roundRect">
            <a:avLst/>
          </a:prstGeom>
        </p:spPr>
      </p:pic>
      <p:sp>
        <p:nvSpPr>
          <p:cNvPr id="10" name="Footer Placeholder 4">
            <a:extLst>
              <a:ext uri="{FF2B5EF4-FFF2-40B4-BE49-F238E27FC236}">
                <a16:creationId xmlns:a16="http://schemas.microsoft.com/office/drawing/2014/main" id="{A69DE50A-E4C8-404F-83FF-214DF48A2466}"/>
              </a:ext>
            </a:extLst>
          </p:cNvPr>
          <p:cNvSpPr txBox="1">
            <a:spLocks/>
          </p:cNvSpPr>
          <p:nvPr/>
        </p:nvSpPr>
        <p:spPr>
          <a:xfrm>
            <a:off x="114933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custDataLst>
      <p:tags r:id="rId1"/>
    </p:custDataLst>
    <p:extLst>
      <p:ext uri="{BB962C8B-B14F-4D97-AF65-F5344CB8AC3E}">
        <p14:creationId xmlns:p14="http://schemas.microsoft.com/office/powerpoint/2010/main" val="1267170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63</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345741" y="1171366"/>
            <a:ext cx="2342597"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Some courses have extra admissions tests and assessments. </a:t>
            </a:r>
          </a:p>
          <a:p>
            <a:endParaRPr lang="en-GB" sz="1600" dirty="0">
              <a:solidFill>
                <a:srgbClr val="313537"/>
              </a:solidFill>
              <a:latin typeface="+mj-lt"/>
            </a:endParaRPr>
          </a:p>
          <a:p>
            <a:r>
              <a:rPr lang="en-GB" sz="1600" b="0" i="0" dirty="0">
                <a:solidFill>
                  <a:srgbClr val="313537"/>
                </a:solidFill>
                <a:effectLst/>
                <a:latin typeface="+mj-lt"/>
              </a:rPr>
              <a:t>We'll show these in </a:t>
            </a:r>
            <a:r>
              <a:rPr lang="en-GB" sz="1600" b="0" i="0" dirty="0">
                <a:solidFill>
                  <a:srgbClr val="0070C0"/>
                </a:solidFill>
                <a:effectLst/>
                <a:latin typeface="+mj-lt"/>
              </a:rPr>
              <a:t>blue</a:t>
            </a:r>
            <a:r>
              <a:rPr lang="en-GB" sz="1600" b="0" i="0" dirty="0">
                <a:solidFill>
                  <a:srgbClr val="313537"/>
                </a:solidFill>
                <a:effectLst/>
                <a:latin typeface="+mj-lt"/>
              </a:rPr>
              <a:t> </a:t>
            </a:r>
            <a:r>
              <a:rPr lang="en-GB" sz="1600" b="0" i="0" dirty="0">
                <a:solidFill>
                  <a:srgbClr val="0070C0"/>
                </a:solidFill>
                <a:effectLst/>
                <a:latin typeface="+mj-lt"/>
              </a:rPr>
              <a:t>text</a:t>
            </a:r>
            <a:r>
              <a:rPr lang="en-GB" sz="1600" b="0" i="0" dirty="0">
                <a:solidFill>
                  <a:srgbClr val="313537"/>
                </a:solidFill>
                <a:effectLst/>
                <a:latin typeface="+mj-lt"/>
              </a:rPr>
              <a:t> on the choice card</a:t>
            </a:r>
            <a:r>
              <a:rPr lang="en-GB" sz="1600" dirty="0">
                <a:solidFill>
                  <a:srgbClr val="313537"/>
                </a:solidFill>
                <a:latin typeface="+mj-lt"/>
              </a:rPr>
              <a:t>.</a:t>
            </a:r>
          </a:p>
          <a:p>
            <a:endParaRPr lang="en-GB" sz="1600" dirty="0">
              <a:solidFill>
                <a:srgbClr val="313537"/>
              </a:solidFill>
              <a:latin typeface="+mj-lt"/>
            </a:endParaRPr>
          </a:p>
          <a:p>
            <a:r>
              <a:rPr lang="en-GB" sz="1600" dirty="0">
                <a:solidFill>
                  <a:srgbClr val="313537"/>
                </a:solidFill>
                <a:latin typeface="+mj-lt"/>
              </a:rPr>
              <a:t>This</a:t>
            </a:r>
            <a:r>
              <a:rPr lang="en-GB" sz="1600" b="0" i="0" dirty="0">
                <a:solidFill>
                  <a:srgbClr val="313537"/>
                </a:solidFill>
                <a:effectLst/>
                <a:latin typeface="+mj-lt"/>
              </a:rPr>
              <a:t> should not be a surprise to you</a:t>
            </a:r>
            <a:r>
              <a:rPr lang="en-GB" sz="1600" dirty="0">
                <a:solidFill>
                  <a:srgbClr val="313537"/>
                </a:solidFill>
                <a:latin typeface="+mj-lt"/>
              </a:rPr>
              <a:t>,</a:t>
            </a:r>
            <a:r>
              <a:rPr lang="en-GB" sz="1600" b="0" i="0" dirty="0">
                <a:solidFill>
                  <a:srgbClr val="313537"/>
                </a:solidFill>
                <a:effectLst/>
                <a:latin typeface="+mj-lt"/>
              </a:rPr>
              <a:t> as you should have seen details of this when researching the course.</a:t>
            </a:r>
            <a:r>
              <a:rPr lang="en-GB" sz="1600" dirty="0">
                <a:solidFill>
                  <a:srgbClr val="313537"/>
                </a:solidFill>
                <a:latin typeface="+mj-lt"/>
              </a:rPr>
              <a:t> </a:t>
            </a:r>
            <a:endParaRPr lang="en-GB" sz="1600" dirty="0">
              <a:latin typeface="+mj-lt"/>
            </a:endParaRPr>
          </a:p>
        </p:txBody>
      </p:sp>
      <p:pic>
        <p:nvPicPr>
          <p:cNvPr id="10" name="Picture 9">
            <a:extLst>
              <a:ext uri="{FF2B5EF4-FFF2-40B4-BE49-F238E27FC236}">
                <a16:creationId xmlns:a16="http://schemas.microsoft.com/office/drawing/2014/main" id="{039C7FA7-5D5D-44E4-B468-265711B34C24}"/>
              </a:ext>
            </a:extLst>
          </p:cNvPr>
          <p:cNvPicPr>
            <a:picLocks noChangeAspect="1"/>
          </p:cNvPicPr>
          <p:nvPr/>
        </p:nvPicPr>
        <p:blipFill rotWithShape="1">
          <a:blip r:embed="rId2"/>
          <a:srcRect b="10179"/>
          <a:stretch/>
        </p:blipFill>
        <p:spPr>
          <a:xfrm>
            <a:off x="2989899" y="746266"/>
            <a:ext cx="5316542" cy="3472088"/>
          </a:xfrm>
          <a:prstGeom prst="roundRect">
            <a:avLst>
              <a:gd name="adj" fmla="val 5224"/>
            </a:avLst>
          </a:prstGeom>
          <a:ln w="6350">
            <a:solidFill>
              <a:schemeClr val="tx2">
                <a:lumMod val="40000"/>
                <a:lumOff val="60000"/>
              </a:schemeClr>
            </a:solidFill>
          </a:ln>
          <a:effectLst/>
        </p:spPr>
      </p:pic>
      <p:sp>
        <p:nvSpPr>
          <p:cNvPr id="6" name="Footer Placeholder 4">
            <a:extLst>
              <a:ext uri="{FF2B5EF4-FFF2-40B4-BE49-F238E27FC236}">
                <a16:creationId xmlns:a16="http://schemas.microsoft.com/office/drawing/2014/main" id="{D1C63F2C-F07C-4D22-A4FE-78D302FDFA71}"/>
              </a:ext>
            </a:extLst>
          </p:cNvPr>
          <p:cNvSpPr txBox="1">
            <a:spLocks/>
          </p:cNvSpPr>
          <p:nvPr/>
        </p:nvSpPr>
        <p:spPr>
          <a:xfrm>
            <a:off x="1239573"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5538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64</a:t>
            </a:fld>
            <a:endParaRPr lang="en-US"/>
          </a:p>
        </p:txBody>
      </p:sp>
      <p:sp>
        <p:nvSpPr>
          <p:cNvPr id="7" name="TextBox 5">
            <a:extLst>
              <a:ext uri="{FF2B5EF4-FFF2-40B4-BE49-F238E27FC236}">
                <a16:creationId xmlns:a16="http://schemas.microsoft.com/office/drawing/2014/main" id="{32693E66-A2C0-436D-BB73-7E282CD38684}"/>
              </a:ext>
            </a:extLst>
          </p:cNvPr>
          <p:cNvSpPr txBox="1"/>
          <p:nvPr/>
        </p:nvSpPr>
        <p:spPr>
          <a:xfrm>
            <a:off x="270812" y="330683"/>
            <a:ext cx="4213355" cy="4062651"/>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mj-lt"/>
            </a:endParaRPr>
          </a:p>
          <a:p>
            <a:r>
              <a:rPr lang="en-GB" sz="1600" b="0" i="0" dirty="0">
                <a:solidFill>
                  <a:srgbClr val="313537"/>
                </a:solidFill>
                <a:effectLst/>
                <a:latin typeface="+mj-lt"/>
              </a:rPr>
              <a:t>Clicking the 3 dots in the bottom right of a card enables you to see it as a summary.</a:t>
            </a:r>
          </a:p>
          <a:p>
            <a:r>
              <a:rPr lang="en-GB" sz="1600" b="0" i="0" dirty="0">
                <a:solidFill>
                  <a:srgbClr val="313537"/>
                </a:solidFill>
                <a:effectLst/>
              </a:rPr>
              <a:t> </a:t>
            </a:r>
          </a:p>
          <a:p>
            <a:endParaRPr lang="en-GB" sz="1600" dirty="0">
              <a:solidFill>
                <a:srgbClr val="313537"/>
              </a:solidFill>
            </a:endParaRPr>
          </a:p>
          <a:p>
            <a:endParaRPr lang="en-GB" sz="1600" b="0" i="0" dirty="0">
              <a:solidFill>
                <a:srgbClr val="313537"/>
              </a:solidFill>
              <a:effectLst/>
            </a:endParaRPr>
          </a:p>
          <a:p>
            <a:endParaRPr lang="en-GB" sz="1600" dirty="0">
              <a:solidFill>
                <a:srgbClr val="313537"/>
              </a:solidFill>
            </a:endParaRPr>
          </a:p>
          <a:p>
            <a:endParaRPr lang="en-GB" sz="1600" b="0" i="0" dirty="0">
              <a:solidFill>
                <a:srgbClr val="313537"/>
              </a:solidFill>
              <a:effectLst/>
            </a:endParaRPr>
          </a:p>
          <a:p>
            <a:endParaRPr lang="en-GB" sz="1600" dirty="0">
              <a:solidFill>
                <a:srgbClr val="313537"/>
              </a:solidFill>
              <a:latin typeface="+mj-lt"/>
            </a:endParaRPr>
          </a:p>
          <a:p>
            <a:r>
              <a:rPr lang="en-GB" sz="1600" b="0" i="0" dirty="0">
                <a:solidFill>
                  <a:srgbClr val="313537"/>
                </a:solidFill>
                <a:effectLst/>
                <a:latin typeface="+mj-lt"/>
              </a:rPr>
              <a:t>Any choice combinations that are not permitted will be flagged with </a:t>
            </a:r>
            <a:r>
              <a:rPr lang="en-GB" sz="1600" b="1" i="0" dirty="0">
                <a:solidFill>
                  <a:srgbClr val="C00000"/>
                </a:solidFill>
                <a:effectLst/>
                <a:latin typeface="+mj-lt"/>
              </a:rPr>
              <a:t>red text</a:t>
            </a:r>
            <a:r>
              <a:rPr lang="en-GB" sz="1600" b="0" i="0" dirty="0">
                <a:solidFill>
                  <a:srgbClr val="C00000"/>
                </a:solidFill>
                <a:effectLst/>
                <a:latin typeface="+mj-lt"/>
              </a:rPr>
              <a:t> </a:t>
            </a:r>
            <a:r>
              <a:rPr lang="en-GB" sz="1600" b="0" i="0" dirty="0">
                <a:solidFill>
                  <a:srgbClr val="313537"/>
                </a:solidFill>
                <a:effectLst/>
                <a:latin typeface="+mj-lt"/>
              </a:rPr>
              <a:t>on the right of each relevant card. </a:t>
            </a:r>
          </a:p>
          <a:p>
            <a:endParaRPr lang="en-GB" sz="1600" b="0" i="0" dirty="0">
              <a:solidFill>
                <a:srgbClr val="313537"/>
              </a:solidFill>
              <a:effectLst/>
              <a:latin typeface="+mj-lt"/>
            </a:endParaRPr>
          </a:p>
          <a:p>
            <a:r>
              <a:rPr lang="en-GB" sz="1600" b="0" i="0" dirty="0">
                <a:solidFill>
                  <a:srgbClr val="313537"/>
                </a:solidFill>
                <a:effectLst/>
                <a:latin typeface="+mj-lt"/>
              </a:rPr>
              <a:t>For example these screens show error messages for students trying to apply to University of Cambridge </a:t>
            </a:r>
            <a:r>
              <a:rPr lang="en-GB" sz="1600" b="1" i="0" dirty="0">
                <a:solidFill>
                  <a:srgbClr val="313537"/>
                </a:solidFill>
                <a:effectLst/>
                <a:latin typeface="+mj-lt"/>
              </a:rPr>
              <a:t>and</a:t>
            </a:r>
            <a:r>
              <a:rPr lang="en-GB" sz="1600" b="0" i="0" dirty="0">
                <a:solidFill>
                  <a:srgbClr val="313537"/>
                </a:solidFill>
                <a:effectLst/>
                <a:latin typeface="+mj-lt"/>
              </a:rPr>
              <a:t> University of Oxford. </a:t>
            </a:r>
            <a:endParaRPr lang="en-GB" sz="1600" dirty="0">
              <a:latin typeface="+mj-lt"/>
            </a:endParaRPr>
          </a:p>
        </p:txBody>
      </p:sp>
      <p:grpSp>
        <p:nvGrpSpPr>
          <p:cNvPr id="12" name="Group 11">
            <a:extLst>
              <a:ext uri="{FF2B5EF4-FFF2-40B4-BE49-F238E27FC236}">
                <a16:creationId xmlns:a16="http://schemas.microsoft.com/office/drawing/2014/main" id="{B7890549-47E6-4184-B2D4-74D4C4393DBA}"/>
              </a:ext>
            </a:extLst>
          </p:cNvPr>
          <p:cNvGrpSpPr/>
          <p:nvPr/>
        </p:nvGrpSpPr>
        <p:grpSpPr>
          <a:xfrm>
            <a:off x="287337" y="1391145"/>
            <a:ext cx="3811648"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a:picLocks noChangeAspect="1"/>
            </p:cNvPicPr>
            <p:nvPr/>
          </p:nvPicPr>
          <p:blipFill rotWithShape="1">
            <a:blip r:embed="rId2"/>
            <a:srcRect b="62591"/>
            <a:stretch/>
          </p:blipFill>
          <p:spPr>
            <a:xfrm>
              <a:off x="2702669" y="715021"/>
              <a:ext cx="5430321" cy="1340296"/>
            </a:xfrm>
            <a:prstGeom prst="roundRect">
              <a:avLst/>
            </a:prstGeom>
          </p:spPr>
        </p:pic>
        <p:sp>
          <p:nvSpPr>
            <p:cNvPr id="11" name="Rectangle 10">
              <a:extLst>
                <a:ext uri="{FF2B5EF4-FFF2-40B4-BE49-F238E27FC236}">
                  <a16:creationId xmlns:a16="http://schemas.microsoft.com/office/drawing/2014/main" id="{04434A47-1A7F-4943-A544-95C457FEAB1C}"/>
                </a:ext>
              </a:extLst>
            </p:cNvPr>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a:picLocks noChangeAspect="1"/>
          </p:cNvPicPr>
          <p:nvPr/>
        </p:nvPicPr>
        <p:blipFill rotWithShape="1">
          <a:blip r:embed="rId3"/>
          <a:srcRect l="3943" r="3197" b="1822"/>
          <a:stretch/>
        </p:blipFill>
        <p:spPr>
          <a:xfrm>
            <a:off x="4659835" y="232082"/>
            <a:ext cx="4137324" cy="4363566"/>
          </a:xfrm>
          <a:prstGeom prst="roundRect">
            <a:avLst>
              <a:gd name="adj" fmla="val 2187"/>
            </a:avLst>
          </a:prstGeom>
        </p:spPr>
      </p:pic>
      <p:sp>
        <p:nvSpPr>
          <p:cNvPr id="8" name="Footer Placeholder 4">
            <a:extLst>
              <a:ext uri="{FF2B5EF4-FFF2-40B4-BE49-F238E27FC236}">
                <a16:creationId xmlns:a16="http://schemas.microsoft.com/office/drawing/2014/main" id="{43F9C0E2-FB84-4484-8337-117B18D6084B}"/>
              </a:ext>
            </a:extLst>
          </p:cNvPr>
          <p:cNvSpPr>
            <a:spLocks noGrp="1"/>
          </p:cNvSpPr>
          <p:nvPr>
            <p:ph type="ftr" sz="quarter" idx="3"/>
          </p:nvPr>
        </p:nvSpPr>
        <p:spPr>
          <a:xfrm>
            <a:off x="1166000" y="4814300"/>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extLst>
      <p:ext uri="{BB962C8B-B14F-4D97-AF65-F5344CB8AC3E}">
        <p14:creationId xmlns:p14="http://schemas.microsoft.com/office/powerpoint/2010/main" val="2136341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a:t>Submitting the application.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07 October 2022</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65</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169418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A8EEAAF-9341-45FA-B019-4917079CD1A4}"/>
              </a:ext>
            </a:extLst>
          </p:cNvPr>
          <p:cNvPicPr>
            <a:picLocks noChangeAspect="1"/>
          </p:cNvPicPr>
          <p:nvPr/>
        </p:nvPicPr>
        <p:blipFill>
          <a:blip r:embed="rId3"/>
          <a:stretch>
            <a:fillRect/>
          </a:stretch>
        </p:blipFill>
        <p:spPr>
          <a:xfrm>
            <a:off x="2415067" y="1093215"/>
            <a:ext cx="6252410" cy="2529703"/>
          </a:xfrm>
          <a:prstGeom prst="roundRect">
            <a:avLst>
              <a:gd name="adj" fmla="val 5224"/>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506AF6C-3591-4F5D-9E61-C32BAF85566D}"/>
              </a:ext>
            </a:extLst>
          </p:cNvPr>
          <p:cNvSpPr txBox="1"/>
          <p:nvPr/>
        </p:nvSpPr>
        <p:spPr>
          <a:xfrm>
            <a:off x="287338" y="1242576"/>
            <a:ext cx="2074014" cy="2308324"/>
          </a:xfrm>
          <a:prstGeom prst="rect">
            <a:avLst/>
          </a:prstGeom>
          <a:noFill/>
        </p:spPr>
        <p:txBody>
          <a:bodyPr wrap="square" lIns="91440" tIns="45720" rIns="91440" bIns="45720" anchor="t">
            <a:spAutoFit/>
          </a:bodyPr>
          <a:lstStyle/>
          <a:p>
            <a:pPr defTabSz="914400">
              <a:defRPr sz="1800" b="0" i="0" u="none" strike="noStrike" kern="0" cap="none" spc="0" baseline="0">
                <a:solidFill>
                  <a:srgbClr val="000000"/>
                </a:solidFill>
                <a:uFillTx/>
              </a:defRPr>
            </a:pPr>
            <a:r>
              <a:rPr lang="en-GB" sz="1600" b="0" i="0">
                <a:solidFill>
                  <a:srgbClr val="313537"/>
                </a:solidFill>
                <a:effectLst/>
                <a:latin typeface="Calibri Light"/>
                <a:cs typeface="Calibri Light"/>
              </a:rPr>
              <a:t>There are 4 steps to the submission process.</a:t>
            </a:r>
            <a:r>
              <a:rPr lang="en-GB" sz="1600">
                <a:solidFill>
                  <a:srgbClr val="313537"/>
                </a:solidFill>
                <a:latin typeface="Calibri Light"/>
                <a:cs typeface="Calibri Light"/>
              </a:rPr>
              <a:t> </a:t>
            </a:r>
            <a:endParaRPr lang="en-GB" sz="1600" b="0" i="0">
              <a:solidFill>
                <a:srgbClr val="313537"/>
              </a:solidFill>
              <a:effectLst/>
              <a:latin typeface="Calibri Light"/>
              <a:cs typeface="Calibri Light"/>
            </a:endParaRPr>
          </a:p>
          <a:p>
            <a:endParaRPr lang="en-GB" sz="1600">
              <a:solidFill>
                <a:srgbClr val="313537"/>
              </a:solidFill>
              <a:latin typeface="Calibri Light"/>
              <a:cs typeface="Calibri"/>
            </a:endParaRPr>
          </a:p>
          <a:p>
            <a:r>
              <a:rPr lang="en-GB" sz="1600">
                <a:solidFill>
                  <a:srgbClr val="313537"/>
                </a:solidFill>
                <a:latin typeface="Calibri Light"/>
                <a:cs typeface="Calibri Light"/>
              </a:rPr>
              <a:t>The profile must be complete and showing 'Ready to Send' before being able to review and submit.</a:t>
            </a:r>
          </a:p>
        </p:txBody>
      </p:sp>
      <p:sp>
        <p:nvSpPr>
          <p:cNvPr id="4" name="Footer Placeholder 4">
            <a:extLst>
              <a:ext uri="{FF2B5EF4-FFF2-40B4-BE49-F238E27FC236}">
                <a16:creationId xmlns:a16="http://schemas.microsoft.com/office/drawing/2014/main" id="{7E273050-8230-4F27-BAC1-11FE60E07729}"/>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3399302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88332" y="486019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67</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58566" y="753183"/>
            <a:ext cx="1918996" cy="3293209"/>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latin typeface="+mj-lt"/>
              </a:rPr>
              <a:t>This shows the full application and you can download it as a pdf (in the top right) to help you check it.</a:t>
            </a:r>
          </a:p>
          <a:p>
            <a:endParaRPr lang="en-GB" sz="1600">
              <a:solidFill>
                <a:srgbClr val="000000"/>
              </a:solidFill>
              <a:latin typeface="+mj-lt"/>
            </a:endParaRPr>
          </a:p>
          <a:p>
            <a:r>
              <a:rPr lang="en-GB" sz="1600">
                <a:solidFill>
                  <a:srgbClr val="000000"/>
                </a:solidFill>
                <a:latin typeface="+mj-lt"/>
              </a:rPr>
              <a:t>At the bottom of the application, click </a:t>
            </a:r>
            <a:r>
              <a:rPr lang="en-GB" sz="1600" b="1">
                <a:solidFill>
                  <a:srgbClr val="000000"/>
                </a:solidFill>
                <a:latin typeface="+mj-lt"/>
              </a:rPr>
              <a:t>Accept and proceed </a:t>
            </a:r>
            <a:r>
              <a:rPr lang="en-GB" sz="1600">
                <a:solidFill>
                  <a:srgbClr val="000000"/>
                </a:solidFill>
                <a:latin typeface="+mj-lt"/>
              </a:rPr>
              <a:t>(or return to application if you want to make more changes).</a:t>
            </a:r>
            <a:endParaRPr lang="en-GB" sz="1600">
              <a:latin typeface="+mj-lt"/>
            </a:endParaRPr>
          </a:p>
        </p:txBody>
      </p:sp>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3"/>
          <a:stretch>
            <a:fillRect/>
          </a:stretch>
        </p:blipFill>
        <p:spPr>
          <a:xfrm>
            <a:off x="4961134" y="3904513"/>
            <a:ext cx="3789659" cy="647596"/>
          </a:xfrm>
          <a:prstGeom prst="roundRect">
            <a:avLst>
              <a:gd name="adj" fmla="val 36517"/>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80A44E32-CAFD-4800-9524-9E54BB0FE633}"/>
              </a:ext>
            </a:extLst>
          </p:cNvPr>
          <p:cNvPicPr>
            <a:picLocks noChangeAspect="1"/>
          </p:cNvPicPr>
          <p:nvPr/>
        </p:nvPicPr>
        <p:blipFill>
          <a:blip r:embed="rId4"/>
          <a:stretch>
            <a:fillRect/>
          </a:stretch>
        </p:blipFill>
        <p:spPr>
          <a:xfrm>
            <a:off x="2241550" y="259656"/>
            <a:ext cx="6659765" cy="3526615"/>
          </a:xfrm>
          <a:prstGeom prst="roundRect">
            <a:avLst>
              <a:gd name="adj" fmla="val 522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9010073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999879" y="4844777"/>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68</a:t>
            </a:fld>
            <a:endParaRPr lang="en-US"/>
          </a:p>
        </p:txBody>
      </p:sp>
      <p:sp>
        <p:nvSpPr>
          <p:cNvPr id="5" name="TextBox 5">
            <a:extLst>
              <a:ext uri="{FF2B5EF4-FFF2-40B4-BE49-F238E27FC236}">
                <a16:creationId xmlns:a16="http://schemas.microsoft.com/office/drawing/2014/main" id="{587484F5-84A7-4065-86DB-73A80DD104F1}"/>
              </a:ext>
            </a:extLst>
          </p:cNvPr>
          <p:cNvSpPr txBox="1"/>
          <p:nvPr/>
        </p:nvSpPr>
        <p:spPr>
          <a:xfrm>
            <a:off x="361025" y="1040924"/>
            <a:ext cx="2355166" cy="110799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000000"/>
              </a:solidFill>
              <a:uFillTx/>
              <a:latin typeface="+mj-lt"/>
            </a:endParaRPr>
          </a:p>
          <a:p>
            <a:r>
              <a:rPr lang="en-GB" sz="1600">
                <a:solidFill>
                  <a:srgbClr val="000000"/>
                </a:solidFill>
                <a:latin typeface="+mj-lt"/>
              </a:rPr>
              <a:t>We need you to update your preferences. </a:t>
            </a:r>
          </a:p>
          <a:p>
            <a:endParaRPr lang="en-GB">
              <a:solidFill>
                <a:srgbClr val="000000"/>
              </a:solidFill>
            </a:endParaRPr>
          </a:p>
        </p:txBody>
      </p:sp>
      <p:pic>
        <p:nvPicPr>
          <p:cNvPr id="8" name="Picture 7">
            <a:extLst>
              <a:ext uri="{FF2B5EF4-FFF2-40B4-BE49-F238E27FC236}">
                <a16:creationId xmlns:a16="http://schemas.microsoft.com/office/drawing/2014/main" id="{B0C32AB1-D4FA-4D28-A4EC-8B2C482FF3F0}"/>
              </a:ext>
            </a:extLst>
          </p:cNvPr>
          <p:cNvPicPr>
            <a:picLocks noChangeAspect="1"/>
          </p:cNvPicPr>
          <p:nvPr/>
        </p:nvPicPr>
        <p:blipFill>
          <a:blip r:embed="rId3"/>
          <a:stretch>
            <a:fillRect/>
          </a:stretch>
        </p:blipFill>
        <p:spPr>
          <a:xfrm>
            <a:off x="3146945" y="349705"/>
            <a:ext cx="4343746" cy="4565468"/>
          </a:xfrm>
          <a:prstGeom prst="roundRect">
            <a:avLst>
              <a:gd name="adj" fmla="val 522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1362369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82414"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433152" y="4821129"/>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69</a:t>
            </a:fld>
            <a:endParaRPr lang="en-US"/>
          </a:p>
        </p:txBody>
      </p:sp>
      <p:pic>
        <p:nvPicPr>
          <p:cNvPr id="3" name="Picture 2">
            <a:extLst>
              <a:ext uri="{FF2B5EF4-FFF2-40B4-BE49-F238E27FC236}">
                <a16:creationId xmlns:a16="http://schemas.microsoft.com/office/drawing/2014/main" id="{7B462CBF-18B6-4FCF-BE13-9332AA340E3E}"/>
              </a:ext>
            </a:extLst>
          </p:cNvPr>
          <p:cNvPicPr>
            <a:picLocks noChangeAspect="1"/>
          </p:cNvPicPr>
          <p:nvPr/>
        </p:nvPicPr>
        <p:blipFill>
          <a:blip r:embed="rId3"/>
          <a:stretch>
            <a:fillRect/>
          </a:stretch>
        </p:blipFill>
        <p:spPr>
          <a:xfrm>
            <a:off x="2770844" y="953289"/>
            <a:ext cx="6071587" cy="3097931"/>
          </a:xfrm>
          <a:prstGeom prst="roundRect">
            <a:avLst>
              <a:gd name="adj" fmla="val 5224"/>
            </a:avLst>
          </a:prstGeom>
          <a:ln w="6350">
            <a:solidFill>
              <a:schemeClr val="tx2">
                <a:lumMod val="40000"/>
                <a:lumOff val="60000"/>
              </a:schemeClr>
            </a:solidFill>
          </a:ln>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228299" y="853687"/>
            <a:ext cx="2410168" cy="3293209"/>
            <a:chOff x="221065" y="701769"/>
            <a:chExt cx="2410168" cy="3293209"/>
          </a:xfrm>
        </p:grpSpPr>
        <p:sp>
          <p:nvSpPr>
            <p:cNvPr id="5" name="TextBox 5">
              <a:extLst>
                <a:ext uri="{FF2B5EF4-FFF2-40B4-BE49-F238E27FC236}">
                  <a16:creationId xmlns:a16="http://schemas.microsoft.com/office/drawing/2014/main" id="{8FF01E56-CA34-4C44-9AB4-D0AFABD59E95}"/>
                </a:ext>
              </a:extLst>
            </p:cNvPr>
            <p:cNvSpPr txBox="1"/>
            <p:nvPr/>
          </p:nvSpPr>
          <p:spPr>
            <a:xfrm>
              <a:off x="221065" y="701769"/>
              <a:ext cx="2410168" cy="329320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mj-lt"/>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mj-lt"/>
                </a:rPr>
                <a:t>You can collapse these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mj-lt"/>
                </a:rPr>
                <a:t>Then click </a:t>
              </a:r>
              <a:r>
                <a:rPr lang="en-GB" sz="1600" b="1">
                  <a:solidFill>
                    <a:srgbClr val="000000"/>
                  </a:solidFill>
                  <a:latin typeface="+mj-lt"/>
                </a:rPr>
                <a:t>Accept and proceed</a:t>
              </a:r>
              <a:r>
                <a:rPr lang="en-GB" sz="1600">
                  <a:solidFill>
                    <a:srgbClr val="000000"/>
                  </a:solidFill>
                  <a:latin typeface="+mj-lt"/>
                </a:rPr>
                <a:t>, or you can Return to application, or Return to marketing preferences.</a:t>
              </a:r>
              <a:endParaRPr lang="en-GB" sz="1600">
                <a:latin typeface="+mj-lt"/>
              </a:endParaRPr>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276860" y="2506435"/>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654652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19F9DF-3386-4595-A6C9-3AA166ECC2FA}"/>
              </a:ext>
            </a:extLst>
          </p:cNvPr>
          <p:cNvSpPr>
            <a:spLocks noGrp="1"/>
          </p:cNvSpPr>
          <p:nvPr>
            <p:ph type="title"/>
          </p:nvPr>
        </p:nvSpPr>
        <p:spPr/>
        <p:txBody>
          <a:bodyPr/>
          <a:lstStyle/>
          <a:p>
            <a:r>
              <a:rPr lang="en-GB" sz="3600" b="1" dirty="0"/>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443148" y="1265370"/>
            <a:ext cx="2552300" cy="3293209"/>
          </a:xfrm>
          <a:prstGeom prst="rect">
            <a:avLst/>
          </a:prstGeom>
          <a:noFill/>
          <a:ln cap="flat">
            <a:noFill/>
          </a:ln>
        </p:spPr>
        <p:txBody>
          <a:bodyPr vert="horz" wrap="square" lIns="91440" tIns="45720" rIns="91440" bIns="45720" anchor="t" anchorCtr="0" compatLnSpc="1">
            <a:spAutoFit/>
          </a:bodyPr>
          <a:lstStyle/>
          <a:p>
            <a:r>
              <a:rPr lang="en-GB" sz="1600" dirty="0">
                <a:latin typeface="+mj-lt"/>
                <a:ea typeface="+mn-lt"/>
                <a:cs typeface="+mn-lt"/>
              </a:rPr>
              <a:t>Once you’ve registered, we ask you a few questions like when you want to start studying, where you live and what you’re interested in so we can tailor the information you see.  </a:t>
            </a:r>
          </a:p>
          <a:p>
            <a:endParaRPr lang="en-GB" sz="1600" dirty="0">
              <a:latin typeface="+mj-lt"/>
              <a:ea typeface="+mn-lt"/>
              <a:cs typeface="+mn-lt"/>
            </a:endParaRPr>
          </a:p>
          <a:p>
            <a:r>
              <a:rPr lang="en-GB" sz="1600" dirty="0">
                <a:latin typeface="+mj-lt"/>
                <a:ea typeface="+mn-lt"/>
                <a:cs typeface="+mn-lt"/>
              </a:rPr>
              <a:t>Make sure you choose the correct study year, </a:t>
            </a:r>
            <a:r>
              <a:rPr lang="en-GB" sz="1600" b="1" dirty="0">
                <a:latin typeface="+mj-lt"/>
                <a:ea typeface="+mn-lt"/>
                <a:cs typeface="+mn-lt"/>
              </a:rPr>
              <a:t>2023</a:t>
            </a:r>
            <a:r>
              <a:rPr lang="en-GB" sz="1600" dirty="0">
                <a:latin typeface="+mj-lt"/>
                <a:ea typeface="+mn-lt"/>
                <a:cs typeface="+mn-lt"/>
              </a:rPr>
              <a:t> if you want to start next year, including if you want to defer entry.  </a:t>
            </a:r>
          </a:p>
        </p:txBody>
      </p:sp>
      <p:pic>
        <p:nvPicPr>
          <p:cNvPr id="9" name="Picture 8">
            <a:extLst>
              <a:ext uri="{FF2B5EF4-FFF2-40B4-BE49-F238E27FC236}">
                <a16:creationId xmlns:a16="http://schemas.microsoft.com/office/drawing/2014/main" id="{F0F25981-F4E4-48F1-9339-E06713990768}"/>
              </a:ext>
            </a:extLst>
          </p:cNvPr>
          <p:cNvPicPr>
            <a:picLocks noChangeAspect="1"/>
          </p:cNvPicPr>
          <p:nvPr/>
        </p:nvPicPr>
        <p:blipFill rotWithShape="1">
          <a:blip r:embed="rId2"/>
          <a:srcRect b="10894"/>
          <a:stretch/>
        </p:blipFill>
        <p:spPr>
          <a:xfrm>
            <a:off x="3220403" y="887749"/>
            <a:ext cx="3408997" cy="1973798"/>
          </a:xfrm>
          <a:prstGeom prst="roundRect">
            <a:avLst>
              <a:gd name="adj" fmla="val 4779"/>
            </a:avLst>
          </a:prstGeom>
          <a:ln w="6350">
            <a:solidFill>
              <a:schemeClr val="tx2">
                <a:lumMod val="40000"/>
                <a:lumOff val="60000"/>
              </a:schemeClr>
            </a:solidFill>
          </a:ln>
          <a:effectLst/>
        </p:spPr>
      </p:pic>
      <p:pic>
        <p:nvPicPr>
          <p:cNvPr id="7" name="Picture 6" descr="Graphical user interface, application&#10;&#10;Description automatically generated">
            <a:extLst>
              <a:ext uri="{FF2B5EF4-FFF2-40B4-BE49-F238E27FC236}">
                <a16:creationId xmlns:a16="http://schemas.microsoft.com/office/drawing/2014/main" id="{BC027C7C-9C5A-402C-9E12-0EBEEC11B971}"/>
              </a:ext>
            </a:extLst>
          </p:cNvPr>
          <p:cNvPicPr>
            <a:picLocks noChangeAspect="1"/>
          </p:cNvPicPr>
          <p:nvPr/>
        </p:nvPicPr>
        <p:blipFill>
          <a:blip r:embed="rId3"/>
          <a:stretch>
            <a:fillRect/>
          </a:stretch>
        </p:blipFill>
        <p:spPr>
          <a:xfrm>
            <a:off x="5347929" y="2369121"/>
            <a:ext cx="3628957" cy="2268098"/>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501135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99EC3-A05D-49D6-B7FA-6783708C2848}"/>
              </a:ext>
            </a:extLst>
          </p:cNvPr>
          <p:cNvSpPr>
            <a:spLocks noGrp="1"/>
          </p:cNvSpPr>
          <p:nvPr>
            <p:ph type="title"/>
          </p:nvPr>
        </p:nvSpPr>
        <p:spPr/>
        <p:txBody>
          <a:bodyPr/>
          <a:lstStyle/>
          <a:p>
            <a:r>
              <a:rPr lang="en-GB"/>
              <a:t>Pay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70</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8621616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35118" y="4813246"/>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64538" y="4840071"/>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71</a:t>
            </a:fld>
            <a:endParaRPr lang="en-US"/>
          </a:p>
        </p:txBody>
      </p:sp>
      <p:sp>
        <p:nvSpPr>
          <p:cNvPr id="6" name="TextBox 5">
            <a:extLst>
              <a:ext uri="{FF2B5EF4-FFF2-40B4-BE49-F238E27FC236}">
                <a16:creationId xmlns:a16="http://schemas.microsoft.com/office/drawing/2014/main" id="{A1FDBBD0-DC31-4AF7-8941-2E88CE83BBFC}"/>
              </a:ext>
            </a:extLst>
          </p:cNvPr>
          <p:cNvSpPr txBox="1"/>
          <p:nvPr/>
        </p:nvSpPr>
        <p:spPr>
          <a:xfrm>
            <a:off x="287338" y="1635125"/>
            <a:ext cx="2662094" cy="1200329"/>
          </a:xfrm>
          <a:prstGeom prst="rect">
            <a:avLst/>
          </a:prstGeom>
          <a:noFill/>
          <a:ln cap="flat">
            <a:noFill/>
          </a:ln>
        </p:spPr>
        <p:txBody>
          <a:bodyPr vert="horz" wrap="square" lIns="91440" tIns="45720" rIns="91440" bIns="45720" anchor="t" anchorCtr="0" compatLnSpc="1">
            <a:spAutoFit/>
          </a:bodyPr>
          <a:lstStyle/>
          <a:p>
            <a:r>
              <a:rPr lang="en-GB">
                <a:solidFill>
                  <a:srgbClr val="000000"/>
                </a:solidFill>
                <a:latin typeface="+mj-lt"/>
              </a:rPr>
              <a:t>If your school or college pay for your application you won't need to enter any card details.</a:t>
            </a:r>
            <a:endParaRPr lang="en-GB">
              <a:latin typeface="+mj-lt"/>
            </a:endParaRPr>
          </a:p>
        </p:txBody>
      </p:sp>
      <p:grpSp>
        <p:nvGrpSpPr>
          <p:cNvPr id="5" name="Group 4">
            <a:extLst>
              <a:ext uri="{FF2B5EF4-FFF2-40B4-BE49-F238E27FC236}">
                <a16:creationId xmlns:a16="http://schemas.microsoft.com/office/drawing/2014/main" id="{A15A8CBF-0767-4E0A-B6A4-EA85AAE9ACF9}"/>
              </a:ext>
            </a:extLst>
          </p:cNvPr>
          <p:cNvGrpSpPr/>
          <p:nvPr/>
        </p:nvGrpSpPr>
        <p:grpSpPr>
          <a:xfrm>
            <a:off x="2755827" y="1114698"/>
            <a:ext cx="5997592" cy="2630324"/>
            <a:chOff x="2755827" y="1114698"/>
            <a:chExt cx="5997592" cy="2630324"/>
          </a:xfrm>
        </p:grpSpPr>
        <p:pic>
          <p:nvPicPr>
            <p:cNvPr id="3" name="Picture 2">
              <a:extLst>
                <a:ext uri="{FF2B5EF4-FFF2-40B4-BE49-F238E27FC236}">
                  <a16:creationId xmlns:a16="http://schemas.microsoft.com/office/drawing/2014/main" id="{9BEBFA3D-692A-4CE3-B22E-490AD79204A8}"/>
                </a:ext>
              </a:extLst>
            </p:cNvPr>
            <p:cNvPicPr>
              <a:picLocks noChangeAspect="1"/>
            </p:cNvPicPr>
            <p:nvPr/>
          </p:nvPicPr>
          <p:blipFill>
            <a:blip r:embed="rId3"/>
            <a:stretch>
              <a:fillRect/>
            </a:stretch>
          </p:blipFill>
          <p:spPr>
            <a:xfrm>
              <a:off x="2755827" y="1114698"/>
              <a:ext cx="5997592" cy="2630324"/>
            </a:xfrm>
            <a:prstGeom prst="roundRect">
              <a:avLst>
                <a:gd name="adj" fmla="val 5224"/>
              </a:avLst>
            </a:prstGeom>
            <a:ln w="6350">
              <a:solidFill>
                <a:schemeClr val="tx2">
                  <a:lumMod val="40000"/>
                  <a:lumOff val="60000"/>
                </a:schemeClr>
              </a:solidFill>
            </a:ln>
            <a:effectLst/>
          </p:spPr>
        </p:pic>
        <p:sp>
          <p:nvSpPr>
            <p:cNvPr id="2" name="Rectangle 1">
              <a:extLst>
                <a:ext uri="{FF2B5EF4-FFF2-40B4-BE49-F238E27FC236}">
                  <a16:creationId xmlns:a16="http://schemas.microsoft.com/office/drawing/2014/main" id="{C4D457A1-1BAE-4D6C-A154-44EC8FA51312}"/>
                </a:ext>
              </a:extLst>
            </p:cNvPr>
            <p:cNvSpPr/>
            <p:nvPr/>
          </p:nvSpPr>
          <p:spPr>
            <a:xfrm>
              <a:off x="2949432" y="1718441"/>
              <a:ext cx="1110189" cy="10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9525201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51220"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88186" y="4847954"/>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72</a:t>
            </a:fld>
            <a:endParaRPr lang="en-US"/>
          </a:p>
        </p:txBody>
      </p:sp>
      <p:sp>
        <p:nvSpPr>
          <p:cNvPr id="5" name="TextBox 5">
            <a:extLst>
              <a:ext uri="{FF2B5EF4-FFF2-40B4-BE49-F238E27FC236}">
                <a16:creationId xmlns:a16="http://schemas.microsoft.com/office/drawing/2014/main" id="{8FF01E56-CA34-4C44-9AB4-D0AFABD59E95}"/>
              </a:ext>
            </a:extLst>
          </p:cNvPr>
          <p:cNvSpPr txBox="1"/>
          <p:nvPr/>
        </p:nvSpPr>
        <p:spPr>
          <a:xfrm>
            <a:off x="535900" y="1635125"/>
            <a:ext cx="2463734" cy="147732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1200" cap="none" spc="0" baseline="0">
                <a:solidFill>
                  <a:srgbClr val="000000"/>
                </a:solidFill>
                <a:uFillTx/>
                <a:latin typeface="+mj-lt"/>
              </a:rPr>
              <a:t>If you need to pay by card you will see this, click </a:t>
            </a:r>
            <a:r>
              <a:rPr lang="en-GB" sz="1800" b="1" i="0" u="none" strike="noStrike" kern="1200" cap="none" spc="0" baseline="0">
                <a:solidFill>
                  <a:srgbClr val="000000"/>
                </a:solidFill>
                <a:uFillTx/>
                <a:latin typeface="+mj-lt"/>
              </a:rPr>
              <a:t>Pay now </a:t>
            </a:r>
            <a:r>
              <a:rPr lang="en-GB" sz="1800" i="0" u="none" strike="noStrike" kern="1200" cap="none" spc="0" baseline="0">
                <a:solidFill>
                  <a:srgbClr val="000000"/>
                </a:solidFill>
                <a:uFillTx/>
                <a:latin typeface="+mj-lt"/>
              </a:rPr>
              <a:t>and you will be asked to enter your card details. </a:t>
            </a:r>
          </a:p>
        </p:txBody>
      </p:sp>
      <p:grpSp>
        <p:nvGrpSpPr>
          <p:cNvPr id="3" name="Group 2">
            <a:extLst>
              <a:ext uri="{FF2B5EF4-FFF2-40B4-BE49-F238E27FC236}">
                <a16:creationId xmlns:a16="http://schemas.microsoft.com/office/drawing/2014/main" id="{AB2204A6-A83A-4CE7-B080-71FF1347E365}"/>
              </a:ext>
            </a:extLst>
          </p:cNvPr>
          <p:cNvGrpSpPr>
            <a:grpSpLocks noGrp="1" noUngrp="1" noRot="1" noMove="1" noResize="1"/>
          </p:cNvGrpSpPr>
          <p:nvPr/>
        </p:nvGrpSpPr>
        <p:grpSpPr>
          <a:xfrm>
            <a:off x="2999634" y="794771"/>
            <a:ext cx="5069373" cy="3553958"/>
            <a:chOff x="2999634" y="794771"/>
            <a:chExt cx="5069373" cy="3553958"/>
          </a:xfrm>
        </p:grpSpPr>
        <p:pic>
          <p:nvPicPr>
            <p:cNvPr id="6" name="Picture 5">
              <a:extLst>
                <a:ext uri="{FF2B5EF4-FFF2-40B4-BE49-F238E27FC236}">
                  <a16:creationId xmlns:a16="http://schemas.microsoft.com/office/drawing/2014/main" id="{FDC3D9DF-9855-48F7-BEC3-796008C10B20}"/>
                </a:ext>
              </a:extLst>
            </p:cNvPr>
            <p:cNvPicPr>
              <a:picLocks noGrp="1" noRot="1" noChangeAspect="1" noMove="1" noResize="1" noEditPoints="1" noAdjustHandles="1" noChangeArrowheads="1" noChangeShapeType="1" noCrop="1"/>
            </p:cNvPicPr>
            <p:nvPr/>
          </p:nvPicPr>
          <p:blipFill>
            <a:blip r:embed="rId3"/>
            <a:stretch>
              <a:fillRect/>
            </a:stretch>
          </p:blipFill>
          <p:spPr>
            <a:xfrm>
              <a:off x="2999634" y="794771"/>
              <a:ext cx="5069373" cy="3553958"/>
            </a:xfrm>
            <a:prstGeom prst="roundRect">
              <a:avLst>
                <a:gd name="adj" fmla="val 5224"/>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57C8D07B-0255-47A2-9731-A308276E315E}"/>
                </a:ext>
              </a:extLst>
            </p:cNvPr>
            <p:cNvSpPr txBox="1">
              <a:spLocks noGrp="1" noRot="1" noMove="1" noResize="1" noEditPoints="1" noAdjustHandles="1" noChangeArrowheads="1" noChangeShapeType="1"/>
            </p:cNvSpPr>
            <p:nvPr/>
          </p:nvSpPr>
          <p:spPr>
            <a:xfrm>
              <a:off x="4526580" y="3099191"/>
              <a:ext cx="574255" cy="1692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 b="1">
                  <a:solidFill>
                    <a:schemeClr val="bg1">
                      <a:lumMod val="65000"/>
                    </a:schemeClr>
                  </a:solidFill>
                  <a:latin typeface="+mj-lt"/>
                </a:rPr>
                <a:t>£27.00</a:t>
              </a:r>
            </a:p>
          </p:txBody>
        </p:sp>
      </p:grpSp>
    </p:spTree>
    <p:custDataLst>
      <p:tags r:id="rId1"/>
    </p:custDataLst>
    <p:extLst>
      <p:ext uri="{BB962C8B-B14F-4D97-AF65-F5344CB8AC3E}">
        <p14:creationId xmlns:p14="http://schemas.microsoft.com/office/powerpoint/2010/main" val="22916524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69D69A-291A-4266-AB87-5DB2C4E1D902}"/>
              </a:ext>
            </a:extLst>
          </p:cNvPr>
          <p:cNvSpPr txBox="1"/>
          <p:nvPr/>
        </p:nvSpPr>
        <p:spPr>
          <a:xfrm>
            <a:off x="357699" y="1077321"/>
            <a:ext cx="2568007" cy="3046988"/>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latin typeface="+mj-lt"/>
              </a:rPr>
              <a:t>When you've paid and submitted your application, it will go to your school/college to check. </a:t>
            </a:r>
          </a:p>
          <a:p>
            <a:endParaRPr lang="en-GB" sz="1600">
              <a:solidFill>
                <a:srgbClr val="000000"/>
              </a:solidFill>
              <a:latin typeface="+mj-lt"/>
            </a:endParaRPr>
          </a:p>
          <a:p>
            <a:r>
              <a:rPr lang="en-GB" sz="1600">
                <a:solidFill>
                  <a:srgbClr val="000000"/>
                </a:solidFill>
                <a:latin typeface="+mj-lt"/>
              </a:rPr>
              <a:t>They will submit the application to UCAS.</a:t>
            </a:r>
            <a:endParaRPr lang="en-GB" sz="1600">
              <a:solidFill>
                <a:srgbClr val="000000"/>
              </a:solidFill>
              <a:latin typeface="+mj-lt"/>
              <a:cs typeface="Calibri"/>
            </a:endParaRPr>
          </a:p>
          <a:p>
            <a:endParaRPr lang="en-GB" sz="1600">
              <a:solidFill>
                <a:srgbClr val="000000"/>
              </a:solidFill>
              <a:latin typeface="+mj-lt"/>
            </a:endParaRPr>
          </a:p>
          <a:p>
            <a:r>
              <a:rPr lang="en-GB" sz="1600">
                <a:latin typeface="Calibri Light"/>
                <a:ea typeface="+mn-lt"/>
                <a:cs typeface="+mn-lt"/>
              </a:rPr>
              <a:t>If you log in after you’ve submitted your application, you’ll see a read only version of it.</a:t>
            </a:r>
            <a:endParaRPr lang="en-GB">
              <a:latin typeface="Calibri Light"/>
            </a:endParaRPr>
          </a:p>
        </p:txBody>
      </p:sp>
      <p:sp>
        <p:nvSpPr>
          <p:cNvPr id="2" name="Slide Number Placeholder 2">
            <a:extLst>
              <a:ext uri="{FF2B5EF4-FFF2-40B4-BE49-F238E27FC236}">
                <a16:creationId xmlns:a16="http://schemas.microsoft.com/office/drawing/2014/main" id="{E9065658-54EC-4176-B1E3-92AF6A04BC98}"/>
              </a:ext>
            </a:extLst>
          </p:cNvPr>
          <p:cNvSpPr txBox="1">
            <a:spLocks/>
          </p:cNvSpPr>
          <p:nvPr/>
        </p:nvSpPr>
        <p:spPr>
          <a:xfrm>
            <a:off x="8455689" y="483658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dirty="0" smtClean="0"/>
              <a:pPr/>
              <a:t>73</a:t>
            </a:fld>
            <a:endParaRPr lang="en-US"/>
          </a:p>
        </p:txBody>
      </p:sp>
      <p:pic>
        <p:nvPicPr>
          <p:cNvPr id="4" name="Picture 3">
            <a:extLst>
              <a:ext uri="{FF2B5EF4-FFF2-40B4-BE49-F238E27FC236}">
                <a16:creationId xmlns:a16="http://schemas.microsoft.com/office/drawing/2014/main" id="{6919CCFE-D572-4A1A-957A-24F4180BDEED}"/>
              </a:ext>
            </a:extLst>
          </p:cNvPr>
          <p:cNvPicPr>
            <a:picLocks noChangeAspect="1"/>
          </p:cNvPicPr>
          <p:nvPr/>
        </p:nvPicPr>
        <p:blipFill rotWithShape="1">
          <a:blip r:embed="rId3"/>
          <a:srcRect t="12708" r="1387" b="1464"/>
          <a:stretch/>
        </p:blipFill>
        <p:spPr>
          <a:xfrm>
            <a:off x="3033165" y="1016876"/>
            <a:ext cx="5697955" cy="2561896"/>
          </a:xfrm>
          <a:prstGeom prst="roundRect">
            <a:avLst>
              <a:gd name="adj" fmla="val 5224"/>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E42DBCFB-FFB4-479E-BAB6-53A20273DF88}"/>
              </a:ext>
            </a:extLst>
          </p:cNvPr>
          <p:cNvSpPr>
            <a:spLocks noGrp="1"/>
          </p:cNvSpPr>
          <p:nvPr>
            <p:ph type="ftr" sz="quarter" idx="3"/>
          </p:nvPr>
        </p:nvSpPr>
        <p:spPr>
          <a:xfrm>
            <a:off x="1213297" y="483059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3407696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CFDF8B-2155-454A-BCD7-EB69C6B4A5DF}"/>
              </a:ext>
            </a:extLst>
          </p:cNvPr>
          <p:cNvSpPr>
            <a:spLocks noGrp="1"/>
          </p:cNvSpPr>
          <p:nvPr>
            <p:ph type="title"/>
          </p:nvPr>
        </p:nvSpPr>
        <p:spPr/>
        <p:txBody>
          <a:bodyPr/>
          <a:lstStyle/>
          <a:p>
            <a:r>
              <a:rPr lang="en-GB"/>
              <a:t>Tracking your application  </a:t>
            </a:r>
          </a:p>
        </p:txBody>
      </p:sp>
      <p:sp>
        <p:nvSpPr>
          <p:cNvPr id="3" name="Text Placeholder 2">
            <a:extLst>
              <a:ext uri="{FF2B5EF4-FFF2-40B4-BE49-F238E27FC236}">
                <a16:creationId xmlns:a16="http://schemas.microsoft.com/office/drawing/2014/main" id="{79B676F8-329A-0683-6D8A-0F252795479D}"/>
              </a:ext>
            </a:extLst>
          </p:cNvPr>
          <p:cNvSpPr>
            <a:spLocks noGrp="1"/>
          </p:cNvSpPr>
          <p:nvPr>
            <p:ph type="body" idx="1"/>
          </p:nvPr>
        </p:nvSpPr>
        <p:spPr/>
        <p:txBody>
          <a:bodyPr/>
          <a:lstStyle/>
          <a:p>
            <a:endParaRPr lang="en-GB"/>
          </a:p>
        </p:txBody>
      </p:sp>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74</a:t>
            </a:fld>
            <a:endParaRPr lang="en-US"/>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5796108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3DAA9-A872-01CB-F508-9FEBD2473BAE}"/>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CFDD6FBF-4D78-71B2-FED5-E9C9A014DF6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2CB39A-5916-484C-AE07-68960BD3C515}"/>
              </a:ext>
            </a:extLst>
          </p:cNvPr>
          <p:cNvSpPr>
            <a:spLocks noGrp="1"/>
          </p:cNvSpPr>
          <p:nvPr>
            <p:ph type="sldNum" sz="quarter" idx="4294967295"/>
          </p:nvPr>
        </p:nvSpPr>
        <p:spPr>
          <a:xfrm>
            <a:off x="8593138" y="4803775"/>
            <a:ext cx="550862" cy="227013"/>
          </a:xfrm>
        </p:spPr>
        <p:txBody>
          <a:bodyPr/>
          <a:lstStyle/>
          <a:p>
            <a:r>
              <a:rPr lang="en-US">
                <a:solidFill>
                  <a:schemeClr val="bg1"/>
                </a:solidFill>
              </a:rPr>
              <a:t>|   </a:t>
            </a:r>
            <a:fld id="{D7A593A7-184A-6D43-8A36-702213271FF9}" type="slidenum">
              <a:rPr lang="en-US" smtClean="0">
                <a:solidFill>
                  <a:schemeClr val="bg1"/>
                </a:solidFill>
              </a:rPr>
              <a:pPr/>
              <a:t>75</a:t>
            </a:fld>
            <a:endParaRPr lang="en-US">
              <a:solidFill>
                <a:schemeClr val="bg1"/>
              </a:solidFill>
            </a:endParaRPr>
          </a:p>
        </p:txBody>
      </p:sp>
      <p:sp>
        <p:nvSpPr>
          <p:cNvPr id="17" name="Footer Placeholder 3">
            <a:extLst>
              <a:ext uri="{FF2B5EF4-FFF2-40B4-BE49-F238E27FC236}">
                <a16:creationId xmlns:a16="http://schemas.microsoft.com/office/drawing/2014/main" id="{923E5C7E-FA5D-4FE1-974C-C8DBC682FA22}"/>
              </a:ext>
            </a:extLst>
          </p:cNvPr>
          <p:cNvSpPr txBox="1">
            <a:spLocks/>
          </p:cNvSpPr>
          <p:nvPr/>
        </p:nvSpPr>
        <p:spPr>
          <a:xfrm>
            <a:off x="8890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Security marking: </a:t>
            </a:r>
            <a:r>
              <a:rPr lang="en-US" b="1">
                <a:solidFill>
                  <a:schemeClr val="bg1"/>
                </a:solidFill>
              </a:rPr>
              <a:t>PUBLIC</a:t>
            </a:r>
          </a:p>
        </p:txBody>
      </p:sp>
      <p:sp>
        <p:nvSpPr>
          <p:cNvPr id="2" name="TextBox 1">
            <a:extLst>
              <a:ext uri="{FF2B5EF4-FFF2-40B4-BE49-F238E27FC236}">
                <a16:creationId xmlns:a16="http://schemas.microsoft.com/office/drawing/2014/main" id="{6FD33D52-5A1E-44B6-AF45-7CD5FAD021A0}"/>
              </a:ext>
            </a:extLst>
          </p:cNvPr>
          <p:cNvSpPr txBox="1"/>
          <p:nvPr/>
        </p:nvSpPr>
        <p:spPr>
          <a:xfrm>
            <a:off x="287338" y="758799"/>
            <a:ext cx="8569325" cy="646331"/>
          </a:xfrm>
          <a:prstGeom prst="rect">
            <a:avLst/>
          </a:prstGeom>
          <a:noFill/>
        </p:spPr>
        <p:txBody>
          <a:bodyPr wrap="square" rtlCol="0">
            <a:spAutoFit/>
          </a:bodyPr>
          <a:lstStyle/>
          <a:p>
            <a:r>
              <a:rPr lang="en-GB">
                <a:solidFill>
                  <a:schemeClr val="bg1"/>
                </a:solidFill>
                <a:latin typeface="+mj-lt"/>
              </a:rPr>
              <a:t>Your UCAS Hub will update as the status of your application changes. Click on it to go to your application. </a:t>
            </a:r>
          </a:p>
        </p:txBody>
      </p:sp>
      <p:grpSp>
        <p:nvGrpSpPr>
          <p:cNvPr id="13" name="Group 12">
            <a:extLst>
              <a:ext uri="{FF2B5EF4-FFF2-40B4-BE49-F238E27FC236}">
                <a16:creationId xmlns:a16="http://schemas.microsoft.com/office/drawing/2014/main" id="{0DF74C0E-CC40-D00E-8756-2FA370D804F5}"/>
              </a:ext>
            </a:extLst>
          </p:cNvPr>
          <p:cNvGrpSpPr>
            <a:grpSpLocks noGrp="1" noUngrp="1" noRot="1" noMove="1" noResize="1"/>
          </p:cNvGrpSpPr>
          <p:nvPr/>
        </p:nvGrpSpPr>
        <p:grpSpPr>
          <a:xfrm>
            <a:off x="34120" y="1630783"/>
            <a:ext cx="9075760" cy="2332619"/>
            <a:chOff x="34120" y="1630783"/>
            <a:chExt cx="9075760" cy="2332619"/>
          </a:xfrm>
        </p:grpSpPr>
        <p:pic>
          <p:nvPicPr>
            <p:cNvPr id="8" name="Picture 7">
              <a:extLst>
                <a:ext uri="{FF2B5EF4-FFF2-40B4-BE49-F238E27FC236}">
                  <a16:creationId xmlns:a16="http://schemas.microsoft.com/office/drawing/2014/main" id="{8747C14A-D6DE-566B-CA33-E42B006C0214}"/>
                </a:ext>
              </a:extLst>
            </p:cNvPr>
            <p:cNvPicPr>
              <a:picLocks noGrp="1" noRot="1" noChangeAspect="1" noMove="1" noResize="1" noEditPoints="1" noAdjustHandles="1" noChangeArrowheads="1" noChangeShapeType="1" noCrop="1"/>
            </p:cNvPicPr>
            <p:nvPr/>
          </p:nvPicPr>
          <p:blipFill>
            <a:blip r:embed="rId3"/>
            <a:stretch>
              <a:fillRect/>
            </a:stretch>
          </p:blipFill>
          <p:spPr>
            <a:xfrm>
              <a:off x="34120" y="1630783"/>
              <a:ext cx="4640049" cy="2332619"/>
            </a:xfrm>
            <a:prstGeom prst="rect">
              <a:avLst/>
            </a:prstGeom>
          </p:spPr>
        </p:pic>
        <p:pic>
          <p:nvPicPr>
            <p:cNvPr id="10" name="Picture 9">
              <a:extLst>
                <a:ext uri="{FF2B5EF4-FFF2-40B4-BE49-F238E27FC236}">
                  <a16:creationId xmlns:a16="http://schemas.microsoft.com/office/drawing/2014/main" id="{8750EA42-3210-F2B3-1A6E-363F6D9FBB4B}"/>
                </a:ext>
              </a:extLst>
            </p:cNvPr>
            <p:cNvPicPr>
              <a:picLocks noGrp="1" noRot="1" noChangeAspect="1" noMove="1" noResize="1" noEditPoints="1" noAdjustHandles="1" noChangeArrowheads="1" noChangeShapeType="1" noCrop="1"/>
            </p:cNvPicPr>
            <p:nvPr/>
          </p:nvPicPr>
          <p:blipFill rotWithShape="1">
            <a:blip r:embed="rId4"/>
            <a:srcRect l="1510" r="1171"/>
            <a:stretch/>
          </p:blipFill>
          <p:spPr>
            <a:xfrm>
              <a:off x="4575175" y="1643660"/>
              <a:ext cx="4534705" cy="2306863"/>
            </a:xfrm>
            <a:prstGeom prst="rect">
              <a:avLst/>
            </a:prstGeom>
          </p:spPr>
        </p:pic>
        <p:sp>
          <p:nvSpPr>
            <p:cNvPr id="11" name="Rectangle 10">
              <a:extLst>
                <a:ext uri="{FF2B5EF4-FFF2-40B4-BE49-F238E27FC236}">
                  <a16:creationId xmlns:a16="http://schemas.microsoft.com/office/drawing/2014/main" id="{990097C8-692F-8C54-146A-B0EFC5C45EA3}"/>
                </a:ext>
              </a:extLst>
            </p:cNvPr>
            <p:cNvSpPr>
              <a:spLocks noGrp="1" noRot="1" noMove="1" noResize="1" noEditPoints="1" noAdjustHandles="1" noChangeArrowheads="1" noChangeShapeType="1"/>
            </p:cNvSpPr>
            <p:nvPr/>
          </p:nvSpPr>
          <p:spPr>
            <a:xfrm>
              <a:off x="524577" y="1849272"/>
              <a:ext cx="321584" cy="12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6AD4EED-32FA-7966-3409-7E9BB563962C}"/>
                </a:ext>
              </a:extLst>
            </p:cNvPr>
            <p:cNvSpPr>
              <a:spLocks noGrp="1" noRot="1" noMove="1" noResize="1" noEditPoints="1" noAdjustHandles="1" noChangeArrowheads="1" noChangeShapeType="1"/>
            </p:cNvSpPr>
            <p:nvPr/>
          </p:nvSpPr>
          <p:spPr>
            <a:xfrm>
              <a:off x="2008866" y="1849273"/>
              <a:ext cx="321584" cy="12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D1B92D7-5111-7CEA-47E5-2FB7036F8A86}"/>
                </a:ext>
              </a:extLst>
            </p:cNvPr>
            <p:cNvSpPr>
              <a:spLocks noGrp="1" noRot="1" noMove="1" noResize="1" noEditPoints="1" noAdjustHandles="1" noChangeArrowheads="1" noChangeShapeType="1"/>
            </p:cNvSpPr>
            <p:nvPr/>
          </p:nvSpPr>
          <p:spPr>
            <a:xfrm>
              <a:off x="3560161" y="1849111"/>
              <a:ext cx="321584" cy="12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EE87584-101C-7C07-3ED4-45B092AED1B1}"/>
                </a:ext>
              </a:extLst>
            </p:cNvPr>
            <p:cNvSpPr>
              <a:spLocks noGrp="1" noRot="1" noMove="1" noResize="1" noEditPoints="1" noAdjustHandles="1" noChangeArrowheads="1" noChangeShapeType="1"/>
            </p:cNvSpPr>
            <p:nvPr/>
          </p:nvSpPr>
          <p:spPr>
            <a:xfrm>
              <a:off x="5001560" y="1837540"/>
              <a:ext cx="321584" cy="12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F12693F-B552-FA27-A53D-580B470E8E96}"/>
                </a:ext>
              </a:extLst>
            </p:cNvPr>
            <p:cNvSpPr>
              <a:spLocks noGrp="1" noRot="1" noMove="1" noResize="1" noEditPoints="1" noAdjustHandles="1" noChangeArrowheads="1" noChangeShapeType="1"/>
            </p:cNvSpPr>
            <p:nvPr/>
          </p:nvSpPr>
          <p:spPr>
            <a:xfrm>
              <a:off x="6570440" y="1853759"/>
              <a:ext cx="321584" cy="12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9A3F78B-CCA0-A18F-F3F4-38682C7799C0}"/>
                </a:ext>
              </a:extLst>
            </p:cNvPr>
            <p:cNvSpPr>
              <a:spLocks noGrp="1" noRot="1" noMove="1" noResize="1" noEditPoints="1" noAdjustHandles="1" noChangeArrowheads="1" noChangeShapeType="1"/>
            </p:cNvSpPr>
            <p:nvPr/>
          </p:nvSpPr>
          <p:spPr>
            <a:xfrm>
              <a:off x="8101216" y="1849111"/>
              <a:ext cx="321584" cy="12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3846379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9C71E0-6AFE-4899-B065-DE2DBCD2AD3E}"/>
              </a:ext>
            </a:extLst>
          </p:cNvPr>
          <p:cNvSpPr>
            <a:spLocks noGrp="1"/>
          </p:cNvSpPr>
          <p:nvPr>
            <p:ph type="body" idx="1"/>
          </p:nvPr>
        </p:nvSpPr>
        <p:spPr>
          <a:xfrm>
            <a:off x="278408" y="1022787"/>
            <a:ext cx="2755415" cy="1629945"/>
          </a:xfrm>
        </p:spPr>
        <p:txBody>
          <a:bodyPr>
            <a:noAutofit/>
          </a:bodyPr>
          <a:lstStyle/>
          <a:p>
            <a:pPr marL="0" indent="0">
              <a:buNone/>
            </a:pPr>
            <a:r>
              <a:rPr lang="en-GB" sz="1600" dirty="0">
                <a:solidFill>
                  <a:schemeClr val="bg1"/>
                </a:solidFill>
              </a:rPr>
              <a:t>You’ll be taken to your application status, which displays all of the key information relevant to your application.</a:t>
            </a:r>
          </a:p>
          <a:p>
            <a:pPr marL="0" indent="0">
              <a:buNone/>
            </a:pPr>
            <a:endParaRPr lang="en-GB" sz="1000" dirty="0">
              <a:solidFill>
                <a:schemeClr val="bg1"/>
              </a:solidFill>
            </a:endParaRPr>
          </a:p>
          <a:p>
            <a:pPr marL="0" indent="0">
              <a:buNone/>
            </a:pPr>
            <a:r>
              <a:rPr lang="en-GB" sz="1600" dirty="0">
                <a:solidFill>
                  <a:schemeClr val="bg1"/>
                </a:solidFill>
              </a:rPr>
              <a:t>It will update to reflect your status and clearly state any actions you need to take.</a:t>
            </a:r>
          </a:p>
          <a:p>
            <a:pPr marL="0" indent="0">
              <a:buNone/>
            </a:pPr>
            <a:endParaRPr lang="en-GB" sz="1600" b="1" dirty="0">
              <a:solidFill>
                <a:schemeClr val="bg1"/>
              </a:solidFill>
            </a:endParaRPr>
          </a:p>
          <a:p>
            <a:pPr marL="0" indent="0">
              <a:buNone/>
            </a:pPr>
            <a:r>
              <a:rPr lang="en-GB" sz="1600" b="1" dirty="0">
                <a:solidFill>
                  <a:schemeClr val="bg1"/>
                </a:solidFill>
              </a:rPr>
              <a:t>Particularly when you will need to reply to any offers.</a:t>
            </a:r>
            <a:endParaRPr lang="en-GB" sz="1600" dirty="0">
              <a:solidFill>
                <a:schemeClr val="bg1"/>
              </a:solidFill>
            </a:endParaRPr>
          </a:p>
        </p:txBody>
      </p:sp>
      <p:sp>
        <p:nvSpPr>
          <p:cNvPr id="4" name="Slide Number Placeholder 3">
            <a:extLst>
              <a:ext uri="{FF2B5EF4-FFF2-40B4-BE49-F238E27FC236}">
                <a16:creationId xmlns:a16="http://schemas.microsoft.com/office/drawing/2014/main" id="{59C91285-FBB2-4D20-BFAD-1931DCFA3DCE}"/>
              </a:ext>
            </a:extLst>
          </p:cNvPr>
          <p:cNvSpPr>
            <a:spLocks noGrp="1"/>
          </p:cNvSpPr>
          <p:nvPr>
            <p:ph type="sldNum" sz="quarter" idx="4294967295"/>
          </p:nvPr>
        </p:nvSpPr>
        <p:spPr>
          <a:xfrm>
            <a:off x="8593138" y="4803775"/>
            <a:ext cx="550862" cy="227013"/>
          </a:xfrm>
        </p:spPr>
        <p:txBody>
          <a:bodyPr/>
          <a:lstStyle/>
          <a:p>
            <a:r>
              <a:rPr lang="en-US">
                <a:solidFill>
                  <a:schemeClr val="bg1"/>
                </a:solidFill>
              </a:rPr>
              <a:t>|   </a:t>
            </a:r>
            <a:fld id="{D7A593A7-184A-6D43-8A36-702213271FF9}" type="slidenum">
              <a:rPr lang="en-US" smtClean="0">
                <a:solidFill>
                  <a:schemeClr val="bg1"/>
                </a:solidFill>
              </a:rPr>
              <a:pPr/>
              <a:t>76</a:t>
            </a:fld>
            <a:endParaRPr lang="en-US">
              <a:solidFill>
                <a:schemeClr val="bg1"/>
              </a:solidFill>
            </a:endParaRPr>
          </a:p>
        </p:txBody>
      </p:sp>
      <p:pic>
        <p:nvPicPr>
          <p:cNvPr id="10" name="Picture 9" descr="Graphical user interface, application&#10;&#10;Description automatically generated">
            <a:extLst>
              <a:ext uri="{FF2B5EF4-FFF2-40B4-BE49-F238E27FC236}">
                <a16:creationId xmlns:a16="http://schemas.microsoft.com/office/drawing/2014/main" id="{05F42E21-0785-4DB8-9B58-DCA55E650C1D}"/>
              </a:ext>
            </a:extLst>
          </p:cNvPr>
          <p:cNvPicPr>
            <a:picLocks noChangeAspect="1"/>
          </p:cNvPicPr>
          <p:nvPr/>
        </p:nvPicPr>
        <p:blipFill rotWithShape="1">
          <a:blip r:embed="rId3"/>
          <a:srcRect l="2351" t="43711" r="1536" b="3736"/>
          <a:stretch/>
        </p:blipFill>
        <p:spPr>
          <a:xfrm>
            <a:off x="3664688" y="2020390"/>
            <a:ext cx="5200904" cy="1069803"/>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6E8CA911-92B1-4CE0-9B8E-A45311A2C598}"/>
              </a:ext>
            </a:extLst>
          </p:cNvPr>
          <p:cNvPicPr>
            <a:picLocks noChangeAspect="1"/>
          </p:cNvPicPr>
          <p:nvPr/>
        </p:nvPicPr>
        <p:blipFill rotWithShape="1">
          <a:blip r:embed="rId4"/>
          <a:srcRect t="3358" b="7971"/>
          <a:stretch/>
        </p:blipFill>
        <p:spPr>
          <a:xfrm>
            <a:off x="4055293" y="753220"/>
            <a:ext cx="4810299" cy="1212716"/>
          </a:xfrm>
          <a:prstGeom prst="rect">
            <a:avLst/>
          </a:prstGeom>
        </p:spPr>
      </p:pic>
      <p:sp>
        <p:nvSpPr>
          <p:cNvPr id="16" name="Footer Placeholder 3">
            <a:extLst>
              <a:ext uri="{FF2B5EF4-FFF2-40B4-BE49-F238E27FC236}">
                <a16:creationId xmlns:a16="http://schemas.microsoft.com/office/drawing/2014/main" id="{5500C30A-ACC4-41D5-B822-016109B9ECF7}"/>
              </a:ext>
            </a:extLst>
          </p:cNvPr>
          <p:cNvSpPr txBox="1">
            <a:spLocks/>
          </p:cNvSpPr>
          <p:nvPr/>
        </p:nvSpPr>
        <p:spPr>
          <a:xfrm>
            <a:off x="8890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Security marking: </a:t>
            </a:r>
            <a:r>
              <a:rPr lang="en-US" b="1">
                <a:solidFill>
                  <a:schemeClr val="bg1"/>
                </a:solidFill>
              </a:rPr>
              <a:t>PUBLIC</a:t>
            </a:r>
          </a:p>
        </p:txBody>
      </p:sp>
      <p:pic>
        <p:nvPicPr>
          <p:cNvPr id="3" name="Picture 2">
            <a:extLst>
              <a:ext uri="{FF2B5EF4-FFF2-40B4-BE49-F238E27FC236}">
                <a16:creationId xmlns:a16="http://schemas.microsoft.com/office/drawing/2014/main" id="{442C6B63-63FE-4489-B56A-0BD4F75E7D54}"/>
              </a:ext>
            </a:extLst>
          </p:cNvPr>
          <p:cNvPicPr>
            <a:picLocks noChangeAspect="1"/>
          </p:cNvPicPr>
          <p:nvPr/>
        </p:nvPicPr>
        <p:blipFill rotWithShape="1">
          <a:blip r:embed="rId5"/>
          <a:srcRect l="972" t="43341" r="1086" b="4105"/>
          <a:stretch/>
        </p:blipFill>
        <p:spPr>
          <a:xfrm>
            <a:off x="3107940" y="3144647"/>
            <a:ext cx="5800182" cy="1514938"/>
          </a:xfrm>
          <a:prstGeom prst="rect">
            <a:avLst/>
          </a:prstGeom>
        </p:spPr>
      </p:pic>
    </p:spTree>
    <p:custDataLst>
      <p:tags r:id="rId1"/>
    </p:custDataLst>
    <p:extLst>
      <p:ext uri="{BB962C8B-B14F-4D97-AF65-F5344CB8AC3E}">
        <p14:creationId xmlns:p14="http://schemas.microsoft.com/office/powerpoint/2010/main" val="4236216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AAEB00-437C-41B3-9B53-2095619986B4}"/>
              </a:ext>
            </a:extLst>
          </p:cNvPr>
          <p:cNvSpPr>
            <a:spLocks noGrp="1"/>
          </p:cNvSpPr>
          <p:nvPr>
            <p:ph type="body" idx="1"/>
          </p:nvPr>
        </p:nvSpPr>
        <p:spPr>
          <a:xfrm>
            <a:off x="403647" y="1267989"/>
            <a:ext cx="3557146" cy="3377430"/>
          </a:xfrm>
        </p:spPr>
        <p:txBody>
          <a:bodyPr>
            <a:noAutofit/>
          </a:bodyPr>
          <a:lstStyle/>
          <a:p>
            <a:r>
              <a:rPr lang="en-GB" sz="1400" b="1">
                <a:solidFill>
                  <a:schemeClr val="bg1"/>
                </a:solidFill>
              </a:rPr>
              <a:t>Latest updates </a:t>
            </a:r>
            <a:r>
              <a:rPr lang="en-GB" sz="1400">
                <a:solidFill>
                  <a:schemeClr val="bg1"/>
                </a:solidFill>
              </a:rPr>
              <a:t>– displays offer and decision notifications, click view all updates for full history.</a:t>
            </a:r>
          </a:p>
          <a:p>
            <a:r>
              <a:rPr lang="en-GB" sz="1400" b="1">
                <a:solidFill>
                  <a:schemeClr val="bg1"/>
                </a:solidFill>
              </a:rPr>
              <a:t>Student bank account info </a:t>
            </a:r>
            <a:r>
              <a:rPr lang="en-GB" sz="1400">
                <a:solidFill>
                  <a:schemeClr val="bg1"/>
                </a:solidFill>
              </a:rPr>
              <a:t>– you’ll need this to open a student bank account (when eligible).</a:t>
            </a:r>
          </a:p>
          <a:p>
            <a:r>
              <a:rPr lang="en-GB" sz="1400" b="1">
                <a:solidFill>
                  <a:schemeClr val="bg1"/>
                </a:solidFill>
              </a:rPr>
              <a:t>View all correspondence </a:t>
            </a:r>
            <a:r>
              <a:rPr lang="en-GB" sz="1400">
                <a:solidFill>
                  <a:schemeClr val="bg1"/>
                </a:solidFill>
              </a:rPr>
              <a:t>– all correspondence is grouped by choice. </a:t>
            </a:r>
          </a:p>
          <a:p>
            <a:r>
              <a:rPr lang="en-GB" sz="1400" b="1">
                <a:solidFill>
                  <a:schemeClr val="bg1"/>
                </a:solidFill>
              </a:rPr>
              <a:t>Centre link permission </a:t>
            </a:r>
            <a:r>
              <a:rPr lang="en-GB" sz="1400">
                <a:solidFill>
                  <a:schemeClr val="bg1"/>
                </a:solidFill>
              </a:rPr>
              <a:t>– if you are linked to a centre this enables you to update your sharing preference. Remember if you don’t share with your centre then they will be unable to help support you with your application.  </a:t>
            </a:r>
          </a:p>
        </p:txBody>
      </p:sp>
      <p:sp>
        <p:nvSpPr>
          <p:cNvPr id="4" name="Footer Placeholder 3">
            <a:extLst>
              <a:ext uri="{FF2B5EF4-FFF2-40B4-BE49-F238E27FC236}">
                <a16:creationId xmlns:a16="http://schemas.microsoft.com/office/drawing/2014/main" id="{203EDE04-E283-4455-B2DF-A6A4FA31D077}"/>
              </a:ext>
            </a:extLst>
          </p:cNvPr>
          <p:cNvSpPr>
            <a:spLocks noGrp="1"/>
          </p:cNvSpPr>
          <p:nvPr>
            <p:ph type="ftr" sz="quarter" idx="4294967295"/>
          </p:nvPr>
        </p:nvSpPr>
        <p:spPr>
          <a:xfrm>
            <a:off x="0" y="4803775"/>
            <a:ext cx="4483100" cy="227013"/>
          </a:xfrm>
        </p:spPr>
        <p:txBody>
          <a:bodyPr/>
          <a:lstStyle/>
          <a:p>
            <a:r>
              <a:rPr lang="en-US">
                <a:solidFill>
                  <a:schemeClr val="bg1"/>
                </a:solidFill>
              </a:rPr>
              <a:t>Security marking: </a:t>
            </a:r>
            <a:r>
              <a:rPr lang="en-US" b="1">
                <a:solidFill>
                  <a:schemeClr val="bg1"/>
                </a:solidFill>
              </a:rPr>
              <a:t>PUBLIC</a:t>
            </a:r>
          </a:p>
        </p:txBody>
      </p:sp>
      <p:sp>
        <p:nvSpPr>
          <p:cNvPr id="5" name="Slide Number Placeholder 4">
            <a:extLst>
              <a:ext uri="{FF2B5EF4-FFF2-40B4-BE49-F238E27FC236}">
                <a16:creationId xmlns:a16="http://schemas.microsoft.com/office/drawing/2014/main" id="{CF986261-7D88-4382-8832-61C441B51D99}"/>
              </a:ext>
            </a:extLst>
          </p:cNvPr>
          <p:cNvSpPr>
            <a:spLocks noGrp="1"/>
          </p:cNvSpPr>
          <p:nvPr>
            <p:ph type="sldNum" sz="quarter" idx="4294967295"/>
          </p:nvPr>
        </p:nvSpPr>
        <p:spPr>
          <a:xfrm>
            <a:off x="8593138" y="4803775"/>
            <a:ext cx="550862" cy="227013"/>
          </a:xfrm>
        </p:spPr>
        <p:txBody>
          <a:bodyPr/>
          <a:lstStyle/>
          <a:p>
            <a:r>
              <a:rPr lang="en-US">
                <a:solidFill>
                  <a:schemeClr val="bg1"/>
                </a:solidFill>
              </a:rPr>
              <a:t>|   </a:t>
            </a:r>
            <a:fld id="{D7A593A7-184A-6D43-8A36-702213271FF9}" type="slidenum">
              <a:rPr lang="en-US" smtClean="0">
                <a:solidFill>
                  <a:schemeClr val="bg1"/>
                </a:solidFill>
              </a:rPr>
              <a:pPr/>
              <a:t>77</a:t>
            </a:fld>
            <a:endParaRPr lang="en-US">
              <a:solidFill>
                <a:schemeClr val="bg1"/>
              </a:solidFill>
            </a:endParaRPr>
          </a:p>
        </p:txBody>
      </p:sp>
      <p:grpSp>
        <p:nvGrpSpPr>
          <p:cNvPr id="24" name="Group 23">
            <a:extLst>
              <a:ext uri="{FF2B5EF4-FFF2-40B4-BE49-F238E27FC236}">
                <a16:creationId xmlns:a16="http://schemas.microsoft.com/office/drawing/2014/main" id="{BAEC4C57-FE72-4E71-A4C7-41574E513580}"/>
              </a:ext>
            </a:extLst>
          </p:cNvPr>
          <p:cNvGrpSpPr/>
          <p:nvPr/>
        </p:nvGrpSpPr>
        <p:grpSpPr>
          <a:xfrm>
            <a:off x="4097120" y="719819"/>
            <a:ext cx="4285191" cy="938537"/>
            <a:chOff x="2785436" y="692736"/>
            <a:chExt cx="6083133" cy="1520147"/>
          </a:xfrm>
        </p:grpSpPr>
        <p:pic>
          <p:nvPicPr>
            <p:cNvPr id="11" name="Picture 10" descr="Graphical user interface, application&#10;&#10;Description automatically generated">
              <a:extLst>
                <a:ext uri="{FF2B5EF4-FFF2-40B4-BE49-F238E27FC236}">
                  <a16:creationId xmlns:a16="http://schemas.microsoft.com/office/drawing/2014/main" id="{598F8062-C65E-4126-A03D-887A19B1C746}"/>
                </a:ext>
              </a:extLst>
            </p:cNvPr>
            <p:cNvPicPr>
              <a:picLocks noChangeAspect="1"/>
            </p:cNvPicPr>
            <p:nvPr/>
          </p:nvPicPr>
          <p:blipFill rotWithShape="1">
            <a:blip r:embed="rId3"/>
            <a:srcRect t="4832" b="9684"/>
            <a:stretch/>
          </p:blipFill>
          <p:spPr>
            <a:xfrm>
              <a:off x="2785436" y="692736"/>
              <a:ext cx="6083133" cy="1520147"/>
            </a:xfrm>
            <a:prstGeom prst="rect">
              <a:avLst/>
            </a:prstGeom>
          </p:spPr>
        </p:pic>
        <p:sp>
          <p:nvSpPr>
            <p:cNvPr id="19" name="Rectangle 18">
              <a:extLst>
                <a:ext uri="{FF2B5EF4-FFF2-40B4-BE49-F238E27FC236}">
                  <a16:creationId xmlns:a16="http://schemas.microsoft.com/office/drawing/2014/main" id="{EBB25B0A-71AE-44E5-8145-E0907B6AC2BB}"/>
                </a:ext>
              </a:extLst>
            </p:cNvPr>
            <p:cNvSpPr/>
            <p:nvPr/>
          </p:nvSpPr>
          <p:spPr>
            <a:xfrm>
              <a:off x="4955177" y="1071154"/>
              <a:ext cx="1550126" cy="1018903"/>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0800B6EF-6D0B-4E8D-8624-5DEC45DFCB3F}"/>
              </a:ext>
            </a:extLst>
          </p:cNvPr>
          <p:cNvGrpSpPr/>
          <p:nvPr/>
        </p:nvGrpSpPr>
        <p:grpSpPr>
          <a:xfrm>
            <a:off x="4817092" y="3413993"/>
            <a:ext cx="2813221" cy="1616795"/>
            <a:chOff x="3071575" y="2468475"/>
            <a:chExt cx="2823050" cy="1683469"/>
          </a:xfrm>
        </p:grpSpPr>
        <p:pic>
          <p:nvPicPr>
            <p:cNvPr id="18" name="Picture 17" descr="Graphical user interface, application&#10;&#10;Description automatically generated">
              <a:extLst>
                <a:ext uri="{FF2B5EF4-FFF2-40B4-BE49-F238E27FC236}">
                  <a16:creationId xmlns:a16="http://schemas.microsoft.com/office/drawing/2014/main" id="{E727E8F1-6632-43F5-99CD-4336C89FC73E}"/>
                </a:ext>
              </a:extLst>
            </p:cNvPr>
            <p:cNvPicPr>
              <a:picLocks noChangeAspect="1"/>
            </p:cNvPicPr>
            <p:nvPr/>
          </p:nvPicPr>
          <p:blipFill>
            <a:blip r:embed="rId4"/>
            <a:stretch>
              <a:fillRect/>
            </a:stretch>
          </p:blipFill>
          <p:spPr>
            <a:xfrm>
              <a:off x="3071575" y="2468475"/>
              <a:ext cx="2823050" cy="1452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id="{94B6619B-6EB0-440E-92FE-16ACE031B4CF}"/>
                </a:ext>
              </a:extLst>
            </p:cNvPr>
            <p:cNvSpPr txBox="1"/>
            <p:nvPr/>
          </p:nvSpPr>
          <p:spPr>
            <a:xfrm>
              <a:off x="3117665" y="3921112"/>
              <a:ext cx="1820091" cy="230832"/>
            </a:xfrm>
            <a:prstGeom prst="rect">
              <a:avLst/>
            </a:prstGeom>
            <a:noFill/>
          </p:spPr>
          <p:txBody>
            <a:bodyPr wrap="square" rtlCol="0">
              <a:spAutoFit/>
            </a:bodyPr>
            <a:lstStyle/>
            <a:p>
              <a:r>
                <a:rPr lang="en-GB" sz="900">
                  <a:solidFill>
                    <a:schemeClr val="bg1"/>
                  </a:solidFill>
                </a:rPr>
                <a:t>View all correspondence </a:t>
              </a:r>
            </a:p>
          </p:txBody>
        </p:sp>
      </p:grpSp>
      <p:pic>
        <p:nvPicPr>
          <p:cNvPr id="25" name="Picture 24" descr="Graphical user interface, text, application, chat or text message&#10;&#10;Description automatically generated">
            <a:extLst>
              <a:ext uri="{FF2B5EF4-FFF2-40B4-BE49-F238E27FC236}">
                <a16:creationId xmlns:a16="http://schemas.microsoft.com/office/drawing/2014/main" id="{66387EA0-14C7-42CA-AE8B-A6CD59590CDD}"/>
              </a:ext>
            </a:extLst>
          </p:cNvPr>
          <p:cNvPicPr>
            <a:picLocks noChangeAspect="1"/>
          </p:cNvPicPr>
          <p:nvPr/>
        </p:nvPicPr>
        <p:blipFill>
          <a:blip r:embed="rId5"/>
          <a:stretch>
            <a:fillRect/>
          </a:stretch>
        </p:blipFill>
        <p:spPr>
          <a:xfrm>
            <a:off x="4849120" y="1799859"/>
            <a:ext cx="2781193" cy="1361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603196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D02792-821D-AB11-DDF0-08142CC67E70}"/>
              </a:ext>
            </a:extLst>
          </p:cNvPr>
          <p:cNvSpPr>
            <a:spLocks noGrp="1"/>
          </p:cNvSpPr>
          <p:nvPr>
            <p:ph type="dt" sz="half" idx="10"/>
          </p:nvPr>
        </p:nvSpPr>
        <p:spPr/>
        <p:txBody>
          <a:bodyPr/>
          <a:lstStyle/>
          <a:p>
            <a:fld id="{E13ED7F5-D386-9F4E-93F6-FF04FAB3DF3D}" type="datetime4">
              <a:rPr lang="en-GB" smtClean="0"/>
              <a:t>07 October 2022</a:t>
            </a:fld>
            <a:endParaRPr lang="en-US"/>
          </a:p>
        </p:txBody>
      </p:sp>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11"/>
          </p:nvPr>
        </p:nvSpPr>
        <p:spPr/>
        <p:txBody>
          <a:bodyPr/>
          <a:lstStyle/>
          <a:p>
            <a:r>
              <a:rPr lang="en-US"/>
              <a:t>|   </a:t>
            </a:r>
            <a:fld id="{D7A593A7-184A-6D43-8A36-702213271FF9}" type="slidenum">
              <a:rPr lang="en-US" smtClean="0"/>
              <a:pPr/>
              <a:t>78</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12"/>
          </p:nvPr>
        </p:nvSpPr>
        <p:spPr/>
        <p:txBody>
          <a:bodyPr/>
          <a:lstStyle/>
          <a:p>
            <a:r>
              <a:rPr lang="en-US"/>
              <a:t>Security marking: </a:t>
            </a:r>
            <a:r>
              <a:rPr lang="en-US" b="1"/>
              <a:t>PUBLIC</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462232" y="1242731"/>
            <a:ext cx="3175343" cy="2877608"/>
          </a:xfrm>
          <a:prstGeom prst="rect">
            <a:avLst/>
          </a:prstGeom>
          <a:ln>
            <a:noFill/>
          </a:ln>
        </p:spPr>
        <p:txBody>
          <a:bodyPr vert="horz" lIns="0" tIns="0" rIns="0" bIns="0" rtlCol="0">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solidFill>
                  <a:srgbClr val="000000"/>
                </a:solidFill>
                <a:ea typeface="+mn-ea"/>
                <a:cs typeface="+mn-cs"/>
              </a:rPr>
              <a:t>It’s really important your contact details are kept up to date. </a:t>
            </a:r>
          </a:p>
          <a:p>
            <a:pPr marL="0" indent="0">
              <a:buFont typeface="Wingdings" pitchFamily="2" charset="2"/>
              <a:buNone/>
            </a:pPr>
            <a:r>
              <a:rPr lang="en-GB" sz="1600" dirty="0">
                <a:solidFill>
                  <a:srgbClr val="000000"/>
                </a:solidFill>
                <a:ea typeface="+mn-ea"/>
                <a:cs typeface="+mn-cs"/>
              </a:rPr>
              <a:t>We recommend using a personal email address, rather than a school/college one, so that you have access to it throughout your application journey. </a:t>
            </a:r>
          </a:p>
          <a:p>
            <a:pPr marL="0" indent="0">
              <a:buFont typeface="Wingdings" pitchFamily="2" charset="2"/>
              <a:buNone/>
            </a:pPr>
            <a:r>
              <a:rPr lang="en-GB" sz="1600" dirty="0">
                <a:solidFill>
                  <a:srgbClr val="000000"/>
                </a:solidFill>
                <a:ea typeface="+mn-ea"/>
                <a:cs typeface="+mn-cs"/>
              </a:rPr>
              <a:t>To update your email address, go to ‘Edit your account’ from drop-down, where you can change your email. </a:t>
            </a:r>
            <a:br>
              <a:rPr lang="en-GB" sz="1800" dirty="0">
                <a:effectLst/>
                <a:latin typeface="Calibri" panose="020F0502020204030204" pitchFamily="34" charset="0"/>
                <a:ea typeface="Calibri" panose="020F0502020204030204" pitchFamily="34" charset="0"/>
              </a:rPr>
            </a:br>
            <a:endParaRPr lang="en-GB" sz="1600" b="1" dirty="0">
              <a:solidFill>
                <a:srgbClr val="313537"/>
              </a:solidFill>
              <a:latin typeface="+mn-lt"/>
            </a:endParaRPr>
          </a:p>
          <a:p>
            <a:pPr marL="0" indent="0">
              <a:buFont typeface="Wingdings" pitchFamily="2" charset="2"/>
              <a:buNone/>
            </a:pPr>
            <a:endParaRPr lang="en-GB" dirty="0"/>
          </a:p>
        </p:txBody>
      </p:sp>
      <p:pic>
        <p:nvPicPr>
          <p:cNvPr id="1026" name="Picture 9">
            <a:extLst>
              <a:ext uri="{FF2B5EF4-FFF2-40B4-BE49-F238E27FC236}">
                <a16:creationId xmlns:a16="http://schemas.microsoft.com/office/drawing/2014/main" id="{E801469A-8ECF-DFD8-01D9-1AC423385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555" y="1937025"/>
            <a:ext cx="3633172" cy="2334624"/>
          </a:xfrm>
          <a:prstGeom prst="roundRect">
            <a:avLst>
              <a:gd name="adj" fmla="val 65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33323F-8B5A-830B-0E0B-46094361C6BD}"/>
              </a:ext>
            </a:extLst>
          </p:cNvPr>
          <p:cNvPicPr>
            <a:picLocks noChangeAspect="1"/>
          </p:cNvPicPr>
          <p:nvPr/>
        </p:nvPicPr>
        <p:blipFill>
          <a:blip r:embed="rId4"/>
          <a:stretch>
            <a:fillRect/>
          </a:stretch>
        </p:blipFill>
        <p:spPr>
          <a:xfrm>
            <a:off x="4012399" y="386794"/>
            <a:ext cx="1951444" cy="2616709"/>
          </a:xfrm>
          <a:prstGeom prst="roundRect">
            <a:avLst>
              <a:gd name="adj" fmla="val 11492"/>
            </a:avLst>
          </a:prstGeom>
        </p:spPr>
      </p:pic>
    </p:spTree>
    <p:custDataLst>
      <p:tags r:id="rId1"/>
    </p:custDataLst>
    <p:extLst>
      <p:ext uri="{BB962C8B-B14F-4D97-AF65-F5344CB8AC3E}">
        <p14:creationId xmlns:p14="http://schemas.microsoft.com/office/powerpoint/2010/main" val="22280456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364B6D04-45F0-7036-6201-F48D5C5CC031}"/>
              </a:ext>
            </a:extLst>
          </p:cNvPr>
          <p:cNvPicPr>
            <a:picLocks noChangeAspect="1"/>
          </p:cNvPicPr>
          <p:nvPr/>
        </p:nvPicPr>
        <p:blipFill>
          <a:blip r:embed="rId3"/>
          <a:stretch>
            <a:fillRect/>
          </a:stretch>
        </p:blipFill>
        <p:spPr>
          <a:xfrm>
            <a:off x="0" y="3210"/>
            <a:ext cx="4572000" cy="5137079"/>
          </a:xfrm>
          <a:prstGeom prst="rect">
            <a:avLst/>
          </a:prstGeom>
          <a:noFill/>
        </p:spPr>
      </p:pic>
      <p:sp>
        <p:nvSpPr>
          <p:cNvPr id="14" name="Date Placeholder 2">
            <a:extLst>
              <a:ext uri="{FF2B5EF4-FFF2-40B4-BE49-F238E27FC236}">
                <a16:creationId xmlns:a16="http://schemas.microsoft.com/office/drawing/2014/main" id="{153EC628-51A1-FEAC-B5B0-AF4DF4979036}"/>
              </a:ext>
            </a:extLst>
          </p:cNvPr>
          <p:cNvSpPr>
            <a:spLocks noGrp="1"/>
          </p:cNvSpPr>
          <p:nvPr>
            <p:ph type="dt" sz="half" idx="2"/>
          </p:nvPr>
        </p:nvSpPr>
        <p:spPr>
          <a:xfrm>
            <a:off x="5963843" y="4865145"/>
            <a:ext cx="2342597" cy="235972"/>
          </a:xfrm>
        </p:spPr>
        <p:txBody>
          <a:bodyPr/>
          <a:lstStyle/>
          <a:p>
            <a:pPr>
              <a:spcAft>
                <a:spcPts val="600"/>
              </a:spcAft>
            </a:pPr>
            <a:fld id="{E13ED7F5-D386-9F4E-93F6-FF04FAB3DF3D}" type="datetime4">
              <a:rPr lang="en-GB" smtClean="0"/>
              <a:pPr>
                <a:spcAft>
                  <a:spcPts val="600"/>
                </a:spcAft>
              </a:pPr>
              <a:t>07 October 2022</a:t>
            </a:fld>
            <a:endParaRPr lang="en-US"/>
          </a:p>
        </p:txBody>
      </p:sp>
      <p:sp>
        <p:nvSpPr>
          <p:cNvPr id="16" name="Slide Number Placeholder 3">
            <a:extLst>
              <a:ext uri="{FF2B5EF4-FFF2-40B4-BE49-F238E27FC236}">
                <a16:creationId xmlns:a16="http://schemas.microsoft.com/office/drawing/2014/main" id="{6547A413-951D-D00E-726F-E842DD8C3495}"/>
              </a:ext>
            </a:extLst>
          </p:cNvPr>
          <p:cNvSpPr>
            <a:spLocks noGrp="1"/>
          </p:cNvSpPr>
          <p:nvPr>
            <p:ph type="sldNum" sz="quarter" idx="4"/>
          </p:nvPr>
        </p:nvSpPr>
        <p:spPr>
          <a:xfrm>
            <a:off x="8306441" y="4865145"/>
            <a:ext cx="550222" cy="226342"/>
          </a:xfrm>
        </p:spPr>
        <p:txBody>
          <a:bodyPr/>
          <a:lstStyle/>
          <a:p>
            <a:pPr>
              <a:spcAft>
                <a:spcPts val="600"/>
              </a:spcAft>
            </a:pPr>
            <a:r>
              <a:rPr lang="en-US"/>
              <a:t>|   </a:t>
            </a:r>
            <a:fld id="{D7A593A7-184A-6D43-8A36-702213271FF9}" type="slidenum">
              <a:rPr lang="en-US" smtClean="0"/>
              <a:pPr>
                <a:spcAft>
                  <a:spcPts val="600"/>
                </a:spcAft>
              </a:pPr>
              <a:t>79</a:t>
            </a:fld>
            <a:endParaRPr lang="en-US"/>
          </a:p>
        </p:txBody>
      </p:sp>
      <p:sp>
        <p:nvSpPr>
          <p:cNvPr id="18" name="Footer Placeholder 4">
            <a:extLst>
              <a:ext uri="{FF2B5EF4-FFF2-40B4-BE49-F238E27FC236}">
                <a16:creationId xmlns:a16="http://schemas.microsoft.com/office/drawing/2014/main" id="{9B9C4495-63EA-1185-C3BF-E9EABACF66BC}"/>
              </a:ext>
            </a:extLst>
          </p:cNvPr>
          <p:cNvSpPr>
            <a:spLocks noGrp="1"/>
          </p:cNvSpPr>
          <p:nvPr>
            <p:ph type="ftr" sz="quarter" idx="3"/>
          </p:nvPr>
        </p:nvSpPr>
        <p:spPr>
          <a:xfrm>
            <a:off x="4572000" y="4874092"/>
            <a:ext cx="4482625" cy="226342"/>
          </a:xfrm>
        </p:spPr>
        <p:txBody>
          <a:bodyPr/>
          <a:lstStyle/>
          <a:p>
            <a:pPr>
              <a:spcAft>
                <a:spcPts val="600"/>
              </a:spcAft>
            </a:pPr>
            <a:r>
              <a:rPr lang="en-US" dirty="0"/>
              <a:t>Security marking: </a:t>
            </a:r>
            <a:r>
              <a:rPr lang="en-US" b="1" dirty="0"/>
              <a:t>PUBLIC</a:t>
            </a:r>
          </a:p>
        </p:txBody>
      </p:sp>
      <p:sp>
        <p:nvSpPr>
          <p:cNvPr id="10" name="TextBox 9">
            <a:extLst>
              <a:ext uri="{FF2B5EF4-FFF2-40B4-BE49-F238E27FC236}">
                <a16:creationId xmlns:a16="http://schemas.microsoft.com/office/drawing/2014/main" id="{FD678934-1260-6DD3-22D3-8A672608C366}"/>
              </a:ext>
            </a:extLst>
          </p:cNvPr>
          <p:cNvSpPr txBox="1"/>
          <p:nvPr/>
        </p:nvSpPr>
        <p:spPr>
          <a:xfrm>
            <a:off x="4846638" y="889784"/>
            <a:ext cx="4010025" cy="3625850"/>
          </a:xfrm>
          <a:prstGeom prst="rect">
            <a:avLst/>
          </a:prstGeom>
          <a:ln>
            <a:noFill/>
          </a:ln>
        </p:spPr>
        <p:txBody>
          <a:bodyPr vert="horz" lIns="0" tIns="0" rIns="0" bIns="0" rtlCol="0">
            <a:normAutofit/>
          </a:bodyPr>
          <a:lstStyle/>
          <a:p>
            <a:pPr marL="342900" indent="-342900" defTabSz="685800">
              <a:spcAft>
                <a:spcPts val="600"/>
              </a:spcAft>
              <a:buClr>
                <a:schemeClr val="tx1"/>
              </a:buClr>
              <a:buFont typeface="Wingdings" panose="05000000000000000000" pitchFamily="2" charset="2"/>
              <a:buChar char="§"/>
            </a:pPr>
            <a:r>
              <a:rPr lang="en-GB" sz="2000" dirty="0">
                <a:solidFill>
                  <a:schemeClr val="bg1"/>
                </a:solidFill>
                <a:effectLst/>
                <a:latin typeface="+mj-lt"/>
                <a:ea typeface="Roboto Light" panose="02000000000000000000" pitchFamily="2" charset="0"/>
                <a:cs typeface="Roboto Light" panose="02000000000000000000" pitchFamily="2" charset="0"/>
              </a:rPr>
              <a:t>Your application details are displayed below your choices. </a:t>
            </a:r>
          </a:p>
          <a:p>
            <a:pPr marL="342900" indent="-342900" defTabSz="685800">
              <a:spcAft>
                <a:spcPts val="600"/>
              </a:spcAft>
              <a:buClr>
                <a:schemeClr val="tx1"/>
              </a:buClr>
              <a:buFont typeface="Wingdings" panose="05000000000000000000" pitchFamily="2" charset="2"/>
              <a:buChar char="§"/>
            </a:pPr>
            <a:endParaRPr lang="en-GB" sz="2000" dirty="0">
              <a:solidFill>
                <a:schemeClr val="bg1"/>
              </a:solidFill>
              <a:effectLst/>
              <a:latin typeface="+mj-lt"/>
              <a:ea typeface="Roboto Light" panose="02000000000000000000" pitchFamily="2" charset="0"/>
              <a:cs typeface="Roboto Light" panose="02000000000000000000" pitchFamily="2" charset="0"/>
            </a:endParaRPr>
          </a:p>
          <a:p>
            <a:pPr marL="342900" indent="-342900" defTabSz="685800">
              <a:spcAft>
                <a:spcPts val="600"/>
              </a:spcAft>
              <a:buClr>
                <a:schemeClr val="tx1"/>
              </a:buClr>
              <a:buFont typeface="Wingdings" panose="05000000000000000000" pitchFamily="2" charset="2"/>
              <a:buChar char="§"/>
            </a:pPr>
            <a:r>
              <a:rPr lang="en-GB" sz="2000" dirty="0">
                <a:solidFill>
                  <a:schemeClr val="bg1"/>
                </a:solidFill>
                <a:effectLst/>
                <a:latin typeface="+mj-lt"/>
                <a:ea typeface="Roboto Light" panose="02000000000000000000" pitchFamily="2" charset="0"/>
                <a:cs typeface="Roboto Light" panose="02000000000000000000" pitchFamily="2" charset="0"/>
              </a:rPr>
              <a:t>All are read-only with the exception of ’Contact and residency’ details</a:t>
            </a:r>
            <a:r>
              <a:rPr lang="en-GB" sz="2000" dirty="0">
                <a:solidFill>
                  <a:schemeClr val="bg1"/>
                </a:solidFill>
                <a:latin typeface="+mj-lt"/>
                <a:ea typeface="Roboto Light" panose="02000000000000000000" pitchFamily="2" charset="0"/>
                <a:cs typeface="Roboto Light" panose="02000000000000000000" pitchFamily="2" charset="0"/>
              </a:rPr>
              <a:t>. Here you </a:t>
            </a:r>
            <a:r>
              <a:rPr lang="en-GB" sz="2000" dirty="0">
                <a:solidFill>
                  <a:schemeClr val="bg1"/>
                </a:solidFill>
                <a:effectLst/>
                <a:latin typeface="+mj-lt"/>
                <a:ea typeface="Roboto Light" panose="02000000000000000000" pitchFamily="2" charset="0"/>
                <a:cs typeface="Roboto Light" panose="02000000000000000000" pitchFamily="2" charset="0"/>
              </a:rPr>
              <a:t>can edit </a:t>
            </a:r>
            <a:r>
              <a:rPr lang="en-GB" sz="2000" dirty="0">
                <a:solidFill>
                  <a:schemeClr val="bg1"/>
                </a:solidFill>
                <a:latin typeface="+mj-lt"/>
                <a:ea typeface="Roboto Light" panose="02000000000000000000" pitchFamily="2" charset="0"/>
                <a:cs typeface="Roboto Light" panose="02000000000000000000" pitchFamily="2" charset="0"/>
              </a:rPr>
              <a:t>your </a:t>
            </a:r>
            <a:r>
              <a:rPr lang="en-GB" sz="2000" dirty="0">
                <a:solidFill>
                  <a:schemeClr val="bg1"/>
                </a:solidFill>
                <a:effectLst/>
                <a:latin typeface="+mj-lt"/>
                <a:ea typeface="Roboto Light" panose="02000000000000000000" pitchFamily="2" charset="0"/>
                <a:cs typeface="Roboto Light" panose="02000000000000000000" pitchFamily="2" charset="0"/>
              </a:rPr>
              <a:t>phone numbers and postal address. </a:t>
            </a:r>
          </a:p>
        </p:txBody>
      </p:sp>
    </p:spTree>
    <p:custDataLst>
      <p:tags r:id="rId1"/>
    </p:custDataLst>
    <p:extLst>
      <p:ext uri="{BB962C8B-B14F-4D97-AF65-F5344CB8AC3E}">
        <p14:creationId xmlns:p14="http://schemas.microsoft.com/office/powerpoint/2010/main" val="2176041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365661" y="1158765"/>
            <a:ext cx="2278243" cy="4401205"/>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ea typeface="+mn-lt"/>
                <a:cs typeface="+mn-lt"/>
              </a:rPr>
              <a:t>Choose the correct level of study, it's </a:t>
            </a:r>
            <a:r>
              <a:rPr lang="en-GB" sz="1600" b="1" dirty="0">
                <a:solidFill>
                  <a:srgbClr val="313537"/>
                </a:solidFill>
                <a:latin typeface="+mj-lt"/>
                <a:ea typeface="+mn-lt"/>
                <a:cs typeface="+mn-lt"/>
              </a:rPr>
              <a:t>Undergraduate </a:t>
            </a:r>
            <a:r>
              <a:rPr lang="en-GB" sz="1600" dirty="0">
                <a:solidFill>
                  <a:srgbClr val="313537"/>
                </a:solidFill>
                <a:latin typeface="+mj-lt"/>
                <a:ea typeface="+mn-lt"/>
                <a:cs typeface="+mn-lt"/>
              </a:rPr>
              <a:t>if you are still at school/college. </a:t>
            </a:r>
            <a:endParaRPr lang="en-GB" sz="1600" dirty="0">
              <a:solidFill>
                <a:srgbClr val="1F2834"/>
              </a:solidFill>
              <a:latin typeface="+mj-lt"/>
              <a:ea typeface="+mn-lt"/>
              <a:cs typeface="+mn-lt"/>
            </a:endParaRPr>
          </a:p>
          <a:p>
            <a:endParaRPr lang="en-GB" sz="1600" dirty="0">
              <a:solidFill>
                <a:srgbClr val="1F2834"/>
              </a:solidFill>
              <a:latin typeface="+mj-lt"/>
              <a:ea typeface="+mn-lt"/>
              <a:cs typeface="+mn-lt"/>
            </a:endParaRPr>
          </a:p>
          <a:p>
            <a:r>
              <a:rPr lang="en-GB" sz="1600" dirty="0">
                <a:solidFill>
                  <a:srgbClr val="313537"/>
                </a:solidFill>
                <a:latin typeface="+mj-lt"/>
                <a:ea typeface="+mn-lt"/>
                <a:cs typeface="+mn-lt"/>
              </a:rPr>
              <a:t>You can choose to get information on </a:t>
            </a:r>
            <a:r>
              <a:rPr lang="en-GB" sz="1600" b="1" dirty="0">
                <a:solidFill>
                  <a:srgbClr val="313537"/>
                </a:solidFill>
                <a:latin typeface="+mj-lt"/>
                <a:ea typeface="+mn-lt"/>
                <a:cs typeface="+mn-lt"/>
              </a:rPr>
              <a:t>apprenticeships </a:t>
            </a:r>
            <a:r>
              <a:rPr lang="en-GB" sz="1600" dirty="0">
                <a:solidFill>
                  <a:srgbClr val="313537"/>
                </a:solidFill>
                <a:latin typeface="+mj-lt"/>
                <a:ea typeface="+mn-lt"/>
                <a:cs typeface="+mn-lt"/>
              </a:rPr>
              <a:t>and </a:t>
            </a:r>
            <a:r>
              <a:rPr lang="en-GB" sz="1600" b="1" dirty="0">
                <a:solidFill>
                  <a:srgbClr val="313537"/>
                </a:solidFill>
                <a:latin typeface="+mj-lt"/>
                <a:ea typeface="+mn-lt"/>
                <a:cs typeface="+mn-lt"/>
              </a:rPr>
              <a:t>conservatoires </a:t>
            </a:r>
            <a:r>
              <a:rPr lang="en-GB" sz="1600" dirty="0">
                <a:solidFill>
                  <a:srgbClr val="313537"/>
                </a:solidFill>
                <a:latin typeface="+mj-lt"/>
                <a:ea typeface="+mn-lt"/>
                <a:cs typeface="+mn-lt"/>
              </a:rPr>
              <a:t>here too.</a:t>
            </a:r>
          </a:p>
          <a:p>
            <a:endParaRPr lang="en-GB" sz="1600" dirty="0">
              <a:solidFill>
                <a:srgbClr val="313537"/>
              </a:solidFill>
              <a:latin typeface="+mj-lt"/>
              <a:ea typeface="+mn-lt"/>
              <a:cs typeface="+mn-lt"/>
            </a:endParaRPr>
          </a:p>
          <a:p>
            <a:r>
              <a:rPr lang="en-GB" sz="1600" dirty="0">
                <a:solidFill>
                  <a:srgbClr val="313537"/>
                </a:solidFill>
                <a:latin typeface="+mj-lt"/>
                <a:cs typeface="Calibri"/>
              </a:rPr>
              <a:t>Tell us where you live so we can direct you to the right information.</a:t>
            </a:r>
            <a:r>
              <a:rPr lang="en-GB" sz="2000" dirty="0">
                <a:solidFill>
                  <a:srgbClr val="313537"/>
                </a:solidFill>
                <a:latin typeface="+mj-lt"/>
                <a:cs typeface="Calibri"/>
              </a:rPr>
              <a:t> </a:t>
            </a:r>
          </a:p>
          <a:p>
            <a:r>
              <a:rPr lang="en-GB" sz="1600" dirty="0">
                <a:solidFill>
                  <a:srgbClr val="313537"/>
                </a:solidFill>
              </a:rPr>
              <a:t> </a:t>
            </a:r>
          </a:p>
          <a:p>
            <a:endParaRPr lang="en-GB" sz="1600" dirty="0">
              <a:solidFill>
                <a:srgbClr val="313537"/>
              </a:solidFill>
              <a:cs typeface="Calibri"/>
            </a:endParaRPr>
          </a:p>
          <a:p>
            <a:endParaRPr lang="en-GB" dirty="0">
              <a:solidFill>
                <a:srgbClr val="313537"/>
              </a:solidFill>
              <a:latin typeface="Merriweather"/>
              <a:cs typeface="Calibri"/>
            </a:endParaRPr>
          </a:p>
          <a:p>
            <a:endParaRPr lang="en-GB" dirty="0">
              <a:solidFill>
                <a:srgbClr val="313537"/>
              </a:solidFill>
              <a:latin typeface="Merriweather"/>
              <a:cs typeface="Calibri"/>
            </a:endParaRPr>
          </a:p>
        </p:txBody>
      </p:sp>
      <p:sp>
        <p:nvSpPr>
          <p:cNvPr id="2" name="TextBox 1">
            <a:extLst>
              <a:ext uri="{FF2B5EF4-FFF2-40B4-BE49-F238E27FC236}">
                <a16:creationId xmlns:a16="http://schemas.microsoft.com/office/drawing/2014/main" id="{8312246F-0C30-4CC3-82BF-928400568BFC}"/>
              </a:ext>
            </a:extLst>
          </p:cNvPr>
          <p:cNvSpPr txBox="1"/>
          <p:nvPr/>
        </p:nvSpPr>
        <p:spPr>
          <a:xfrm>
            <a:off x="287337" y="278355"/>
            <a:ext cx="72241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Registering for an account</a:t>
            </a:r>
            <a:endParaRPr lang="en-US" sz="3600" dirty="0"/>
          </a:p>
        </p:txBody>
      </p:sp>
      <p:grpSp>
        <p:nvGrpSpPr>
          <p:cNvPr id="14" name="Group 13">
            <a:extLst>
              <a:ext uri="{FF2B5EF4-FFF2-40B4-BE49-F238E27FC236}">
                <a16:creationId xmlns:a16="http://schemas.microsoft.com/office/drawing/2014/main" id="{B954BDBA-F57C-4765-AC71-42A4D83FDCB3}"/>
              </a:ext>
            </a:extLst>
          </p:cNvPr>
          <p:cNvGrpSpPr/>
          <p:nvPr/>
        </p:nvGrpSpPr>
        <p:grpSpPr>
          <a:xfrm>
            <a:off x="2861256" y="1217356"/>
            <a:ext cx="3460223" cy="2012527"/>
            <a:chOff x="3142610" y="1287694"/>
            <a:chExt cx="3460223" cy="2012527"/>
          </a:xfrm>
        </p:grpSpPr>
        <p:pic>
          <p:nvPicPr>
            <p:cNvPr id="15" name="Picture 14">
              <a:extLst>
                <a:ext uri="{FF2B5EF4-FFF2-40B4-BE49-F238E27FC236}">
                  <a16:creationId xmlns:a16="http://schemas.microsoft.com/office/drawing/2014/main" id="{7ED082FB-95D8-4132-AF16-75F4B16A642C}"/>
                </a:ext>
              </a:extLst>
            </p:cNvPr>
            <p:cNvPicPr>
              <a:picLocks/>
            </p:cNvPicPr>
            <p:nvPr/>
          </p:nvPicPr>
          <p:blipFill rotWithShape="1">
            <a:blip r:embed="rId2"/>
            <a:srcRect b="3277"/>
            <a:stretch/>
          </p:blipFill>
          <p:spPr>
            <a:xfrm>
              <a:off x="3142610" y="1287694"/>
              <a:ext cx="3460223" cy="1998835"/>
            </a:xfrm>
            <a:prstGeom prst="roundRect">
              <a:avLst>
                <a:gd name="adj" fmla="val 4779"/>
              </a:avLst>
            </a:prstGeom>
            <a:ln w="6350">
              <a:solidFill>
                <a:schemeClr val="tx2">
                  <a:lumMod val="40000"/>
                  <a:lumOff val="60000"/>
                </a:schemeClr>
              </a:solidFill>
            </a:ln>
            <a:effectLst/>
          </p:spPr>
        </p:pic>
        <p:sp>
          <p:nvSpPr>
            <p:cNvPr id="16" name="Rectangle 15">
              <a:extLst>
                <a:ext uri="{FF2B5EF4-FFF2-40B4-BE49-F238E27FC236}">
                  <a16:creationId xmlns:a16="http://schemas.microsoft.com/office/drawing/2014/main" id="{FE51F241-ADE0-4423-BAE8-E4962D40F278}"/>
                </a:ext>
              </a:extLst>
            </p:cNvPr>
            <p:cNvSpPr/>
            <p:nvPr/>
          </p:nvSpPr>
          <p:spPr>
            <a:xfrm>
              <a:off x="4050151" y="2685533"/>
              <a:ext cx="175522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7" name="Picture 9" descr="Graphical user interface&#10;&#10;Description automatically generated">
            <a:extLst>
              <a:ext uri="{FF2B5EF4-FFF2-40B4-BE49-F238E27FC236}">
                <a16:creationId xmlns:a16="http://schemas.microsoft.com/office/drawing/2014/main" id="{1D29D3D3-9A23-4A84-AF13-43029EDED728}"/>
              </a:ext>
            </a:extLst>
          </p:cNvPr>
          <p:cNvPicPr>
            <a:picLocks noChangeAspect="1"/>
          </p:cNvPicPr>
          <p:nvPr/>
        </p:nvPicPr>
        <p:blipFill>
          <a:blip r:embed="rId3"/>
          <a:stretch>
            <a:fillRect/>
          </a:stretch>
        </p:blipFill>
        <p:spPr>
          <a:xfrm>
            <a:off x="5741377" y="2671662"/>
            <a:ext cx="3209191" cy="1883950"/>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26921743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4CF305-82F0-46E8-85B4-1A304E3B9789}"/>
              </a:ext>
            </a:extLst>
          </p:cNvPr>
          <p:cNvSpPr>
            <a:spLocks noGrp="1"/>
          </p:cNvSpPr>
          <p:nvPr>
            <p:ph type="sldNum" sz="quarter" idx="11"/>
          </p:nvPr>
        </p:nvSpPr>
        <p:spPr/>
        <p:txBody>
          <a:bodyPr/>
          <a:lstStyle/>
          <a:p>
            <a:r>
              <a:rPr lang="en-US"/>
              <a:t>|   </a:t>
            </a:r>
            <a:fld id="{D7A593A7-184A-6D43-8A36-702213271FF9}" type="slidenum">
              <a:rPr lang="en-US" smtClean="0"/>
              <a:pPr/>
              <a:t>80</a:t>
            </a:fld>
            <a:endParaRPr lang="en-US"/>
          </a:p>
        </p:txBody>
      </p:sp>
      <p:sp>
        <p:nvSpPr>
          <p:cNvPr id="4" name="Footer Placeholder 3">
            <a:extLst>
              <a:ext uri="{FF2B5EF4-FFF2-40B4-BE49-F238E27FC236}">
                <a16:creationId xmlns:a16="http://schemas.microsoft.com/office/drawing/2014/main" id="{79932EB3-57BE-446D-84D4-FC80E13B477C}"/>
              </a:ext>
            </a:extLst>
          </p:cNvPr>
          <p:cNvSpPr>
            <a:spLocks noGrp="1"/>
          </p:cNvSpPr>
          <p:nvPr>
            <p:ph type="ftr" sz="quarter" idx="12"/>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F9F7B078-B451-4A86-A092-05E522D15F66}"/>
              </a:ext>
            </a:extLst>
          </p:cNvPr>
          <p:cNvSpPr>
            <a:spLocks noGrp="1"/>
          </p:cNvSpPr>
          <p:nvPr>
            <p:ph type="body" idx="4294967295"/>
          </p:nvPr>
        </p:nvSpPr>
        <p:spPr>
          <a:xfrm>
            <a:off x="287338" y="4048724"/>
            <a:ext cx="8223250" cy="590022"/>
          </a:xfrm>
        </p:spPr>
        <p:txBody>
          <a:bodyPr>
            <a:normAutofit/>
          </a:bodyPr>
          <a:lstStyle/>
          <a:p>
            <a:pPr marL="0" indent="0">
              <a:buNone/>
            </a:pPr>
            <a:r>
              <a:rPr lang="en-GB" sz="1600" b="0" i="0">
                <a:effectLst/>
              </a:rPr>
              <a:t>You can substitute a choice within 14 days of your application being sent to UCAS. </a:t>
            </a:r>
            <a:r>
              <a:rPr lang="en-GB" sz="1600"/>
              <a:t>S</a:t>
            </a:r>
            <a:r>
              <a:rPr lang="en-GB" sz="1600" b="0" i="0">
                <a:effectLst/>
              </a:rPr>
              <a:t>elect the option from the actions box and complete the short substitution form. </a:t>
            </a:r>
            <a:endParaRPr lang="en-GB" sz="1600"/>
          </a:p>
        </p:txBody>
      </p:sp>
      <p:pic>
        <p:nvPicPr>
          <p:cNvPr id="8" name="Picture 7" descr="Graphical user interface, text, application&#10;&#10;Description automatically generated">
            <a:extLst>
              <a:ext uri="{FF2B5EF4-FFF2-40B4-BE49-F238E27FC236}">
                <a16:creationId xmlns:a16="http://schemas.microsoft.com/office/drawing/2014/main" id="{0711B41E-2CC7-44CF-B3CE-852CF8246AD9}"/>
              </a:ext>
            </a:extLst>
          </p:cNvPr>
          <p:cNvPicPr>
            <a:picLocks noChangeAspect="1"/>
          </p:cNvPicPr>
          <p:nvPr/>
        </p:nvPicPr>
        <p:blipFill>
          <a:blip r:embed="rId3"/>
          <a:stretch>
            <a:fillRect/>
          </a:stretch>
        </p:blipFill>
        <p:spPr>
          <a:xfrm>
            <a:off x="287337" y="680961"/>
            <a:ext cx="4392670" cy="3073576"/>
          </a:xfrm>
          <a:prstGeom prst="roundRect">
            <a:avLst>
              <a:gd name="adj" fmla="val 4723"/>
            </a:avLst>
          </a:prstGeom>
          <a:ln>
            <a:noFill/>
          </a:ln>
          <a:effectLst>
            <a:outerShdw blurRad="292100" dist="139700" dir="2700000" algn="tl" rotWithShape="0">
              <a:srgbClr val="333333">
                <a:alpha val="65000"/>
              </a:srgbClr>
            </a:outerShdw>
          </a:effectLst>
        </p:spPr>
      </p:pic>
      <p:pic>
        <p:nvPicPr>
          <p:cNvPr id="10" name="Picture 9" descr="Graphical user interface, application&#10;&#10;Description automatically generated">
            <a:extLst>
              <a:ext uri="{FF2B5EF4-FFF2-40B4-BE49-F238E27FC236}">
                <a16:creationId xmlns:a16="http://schemas.microsoft.com/office/drawing/2014/main" id="{5A947D42-1E98-402C-914E-FEF13BC649EC}"/>
              </a:ext>
            </a:extLst>
          </p:cNvPr>
          <p:cNvPicPr>
            <a:picLocks noChangeAspect="1"/>
          </p:cNvPicPr>
          <p:nvPr/>
        </p:nvPicPr>
        <p:blipFill>
          <a:blip r:embed="rId4"/>
          <a:stretch>
            <a:fillRect/>
          </a:stretch>
        </p:blipFill>
        <p:spPr>
          <a:xfrm>
            <a:off x="4769962" y="689247"/>
            <a:ext cx="4070598" cy="3073576"/>
          </a:xfrm>
          <a:prstGeom prst="roundRect">
            <a:avLst>
              <a:gd name="adj" fmla="val 5592"/>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549722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16D2F-DE26-454B-A5CA-40CEFA609B27}"/>
              </a:ext>
            </a:extLst>
          </p:cNvPr>
          <p:cNvSpPr>
            <a:spLocks noGrp="1"/>
          </p:cNvSpPr>
          <p:nvPr>
            <p:ph type="body" idx="1"/>
          </p:nvPr>
        </p:nvSpPr>
        <p:spPr>
          <a:xfrm>
            <a:off x="287338" y="1282029"/>
            <a:ext cx="2375769" cy="1629945"/>
          </a:xfrm>
        </p:spPr>
        <p:txBody>
          <a:bodyPr>
            <a:noAutofit/>
          </a:bodyPr>
          <a:lstStyle/>
          <a:p>
            <a:r>
              <a:rPr lang="en-GB" sz="1400">
                <a:solidFill>
                  <a:schemeClr val="bg1"/>
                </a:solidFill>
              </a:rPr>
              <a:t>The details of your offers will be shown including any conditions. </a:t>
            </a:r>
          </a:p>
          <a:p>
            <a:endParaRPr lang="en-GB" sz="1400">
              <a:solidFill>
                <a:schemeClr val="bg1"/>
              </a:solidFill>
            </a:endParaRPr>
          </a:p>
          <a:p>
            <a:r>
              <a:rPr lang="en-GB" sz="1400">
                <a:solidFill>
                  <a:schemeClr val="bg1"/>
                </a:solidFill>
              </a:rPr>
              <a:t>The full text of the offer can be seen by clicking ’View full offer’.</a:t>
            </a:r>
          </a:p>
          <a:p>
            <a:endParaRPr lang="en-GB" sz="1400">
              <a:solidFill>
                <a:schemeClr val="bg1"/>
              </a:solidFill>
            </a:endParaRPr>
          </a:p>
          <a:p>
            <a:r>
              <a:rPr lang="en-GB" sz="1400">
                <a:solidFill>
                  <a:schemeClr val="bg1"/>
                </a:solidFill>
              </a:rPr>
              <a:t>Your inactive choices (withdrawn, declined, unsuccessful) are in an accordion section below the active choices. </a:t>
            </a:r>
          </a:p>
        </p:txBody>
      </p:sp>
      <p:sp>
        <p:nvSpPr>
          <p:cNvPr id="4" name="Footer Placeholder 3">
            <a:extLst>
              <a:ext uri="{FF2B5EF4-FFF2-40B4-BE49-F238E27FC236}">
                <a16:creationId xmlns:a16="http://schemas.microsoft.com/office/drawing/2014/main" id="{EB5F502A-DD5B-4B8C-8C87-2618BEBB6508}"/>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5" name="Slide Number Placeholder 4">
            <a:extLst>
              <a:ext uri="{FF2B5EF4-FFF2-40B4-BE49-F238E27FC236}">
                <a16:creationId xmlns:a16="http://schemas.microsoft.com/office/drawing/2014/main" id="{3DC9144A-21D7-42B0-A089-F4398214C73B}"/>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81</a:t>
            </a:fld>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30A71070-F3D2-424E-8034-8C0A70F12905}"/>
              </a:ext>
            </a:extLst>
          </p:cNvPr>
          <p:cNvPicPr>
            <a:picLocks noChangeAspect="1"/>
          </p:cNvPicPr>
          <p:nvPr/>
        </p:nvPicPr>
        <p:blipFill rotWithShape="1">
          <a:blip r:embed="rId3"/>
          <a:srcRect t="7189" b="5317"/>
          <a:stretch/>
        </p:blipFill>
        <p:spPr>
          <a:xfrm>
            <a:off x="2663107" y="24289"/>
            <a:ext cx="4032128" cy="5094921"/>
          </a:xfrm>
          <a:prstGeom prst="rect">
            <a:avLst/>
          </a:prstGeom>
        </p:spPr>
      </p:pic>
      <p:pic>
        <p:nvPicPr>
          <p:cNvPr id="12" name="Picture 11" descr="Graphical user interface, text, application, chat or text message&#10;&#10;Description automatically generated">
            <a:extLst>
              <a:ext uri="{FF2B5EF4-FFF2-40B4-BE49-F238E27FC236}">
                <a16:creationId xmlns:a16="http://schemas.microsoft.com/office/drawing/2014/main" id="{9C245F08-4D88-4BA4-9CCF-87F05703877B}"/>
              </a:ext>
            </a:extLst>
          </p:cNvPr>
          <p:cNvPicPr>
            <a:picLocks noChangeAspect="1"/>
          </p:cNvPicPr>
          <p:nvPr/>
        </p:nvPicPr>
        <p:blipFill rotWithShape="1">
          <a:blip r:embed="rId4"/>
          <a:srcRect l="3250" r="6501"/>
          <a:stretch/>
        </p:blipFill>
        <p:spPr>
          <a:xfrm>
            <a:off x="6588064" y="1536249"/>
            <a:ext cx="2468533" cy="1528595"/>
          </a:xfrm>
          <a:prstGeom prst="rect">
            <a:avLst/>
          </a:prstGeom>
        </p:spPr>
      </p:pic>
    </p:spTree>
    <p:custDataLst>
      <p:tags r:id="rId1"/>
    </p:custDataLst>
    <p:extLst>
      <p:ext uri="{BB962C8B-B14F-4D97-AF65-F5344CB8AC3E}">
        <p14:creationId xmlns:p14="http://schemas.microsoft.com/office/powerpoint/2010/main" val="33014737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B81F41-8662-4352-8BDE-3D23280E5818}"/>
              </a:ext>
            </a:extLst>
          </p:cNvPr>
          <p:cNvSpPr>
            <a:spLocks noGrp="1"/>
          </p:cNvSpPr>
          <p:nvPr>
            <p:ph type="body" idx="1"/>
          </p:nvPr>
        </p:nvSpPr>
        <p:spPr>
          <a:xfrm>
            <a:off x="507595" y="1408843"/>
            <a:ext cx="2636072" cy="1629945"/>
          </a:xfrm>
        </p:spPr>
        <p:txBody>
          <a:bodyPr>
            <a:noAutofit/>
          </a:bodyPr>
          <a:lstStyle/>
          <a:p>
            <a:pPr marL="0" indent="0">
              <a:buNone/>
            </a:pPr>
            <a:r>
              <a:rPr lang="en-GB" sz="1600">
                <a:solidFill>
                  <a:schemeClr val="bg1"/>
                </a:solidFill>
              </a:rPr>
              <a:t>If a university or college has notified UCAS of an interview the invitation details will be shown alongside a button to enable you to respond.</a:t>
            </a:r>
          </a:p>
          <a:p>
            <a:endParaRPr lang="en-GB" sz="1600">
              <a:solidFill>
                <a:schemeClr val="bg1"/>
              </a:solidFill>
            </a:endParaRPr>
          </a:p>
          <a:p>
            <a:pPr marL="0" indent="0">
              <a:buNone/>
            </a:pPr>
            <a:r>
              <a:rPr lang="en-GB" sz="1600">
                <a:solidFill>
                  <a:schemeClr val="bg1"/>
                </a:solidFill>
              </a:rPr>
              <a:t>There are three options you can select from to respond to the invitation. </a:t>
            </a:r>
          </a:p>
        </p:txBody>
      </p:sp>
      <p:sp>
        <p:nvSpPr>
          <p:cNvPr id="4" name="Footer Placeholder 3">
            <a:extLst>
              <a:ext uri="{FF2B5EF4-FFF2-40B4-BE49-F238E27FC236}">
                <a16:creationId xmlns:a16="http://schemas.microsoft.com/office/drawing/2014/main" id="{1C86937D-7224-4FDC-995F-FF933800C32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35883775-4035-4AC0-8630-AF48F419C988}"/>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82</a:t>
            </a:fld>
            <a:endParaRPr lang="en-US"/>
          </a:p>
        </p:txBody>
      </p:sp>
      <p:pic>
        <p:nvPicPr>
          <p:cNvPr id="21" name="Picture 20" descr="Graphical user interface, text, application, Teams&#10;&#10;Description automatically generated">
            <a:extLst>
              <a:ext uri="{FF2B5EF4-FFF2-40B4-BE49-F238E27FC236}">
                <a16:creationId xmlns:a16="http://schemas.microsoft.com/office/drawing/2014/main" id="{CDC762F5-AAFC-49CC-953C-EC32BCF17EBF}"/>
              </a:ext>
            </a:extLst>
          </p:cNvPr>
          <p:cNvPicPr>
            <a:picLocks noChangeAspect="1"/>
          </p:cNvPicPr>
          <p:nvPr/>
        </p:nvPicPr>
        <p:blipFill>
          <a:blip r:embed="rId3"/>
          <a:stretch>
            <a:fillRect/>
          </a:stretch>
        </p:blipFill>
        <p:spPr>
          <a:xfrm>
            <a:off x="3374252" y="881028"/>
            <a:ext cx="5769748" cy="1806982"/>
          </a:xfrm>
          <a:prstGeom prst="rect">
            <a:avLst/>
          </a:prstGeom>
        </p:spPr>
      </p:pic>
      <p:pic>
        <p:nvPicPr>
          <p:cNvPr id="24" name="Picture 23" descr="Graphical user interface, text, application&#10;&#10;Description automatically generated">
            <a:extLst>
              <a:ext uri="{FF2B5EF4-FFF2-40B4-BE49-F238E27FC236}">
                <a16:creationId xmlns:a16="http://schemas.microsoft.com/office/drawing/2014/main" id="{14AF8C99-9D63-48EA-96B7-DCE55145393B}"/>
              </a:ext>
            </a:extLst>
          </p:cNvPr>
          <p:cNvPicPr>
            <a:picLocks noChangeAspect="1"/>
          </p:cNvPicPr>
          <p:nvPr/>
        </p:nvPicPr>
        <p:blipFill>
          <a:blip r:embed="rId4"/>
          <a:stretch>
            <a:fillRect/>
          </a:stretch>
        </p:blipFill>
        <p:spPr>
          <a:xfrm>
            <a:off x="5131739" y="2874838"/>
            <a:ext cx="3295988" cy="1568573"/>
          </a:xfrm>
          <a:prstGeom prst="round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811226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6286F26B-5268-4311-A537-DD05FAA74CC5}"/>
              </a:ext>
            </a:extLst>
          </p:cNvPr>
          <p:cNvSpPr>
            <a:spLocks noGrp="1"/>
          </p:cNvSpPr>
          <p:nvPr>
            <p:ph type="body" idx="1"/>
          </p:nvPr>
        </p:nvSpPr>
        <p:spPr>
          <a:xfrm>
            <a:off x="480897" y="988354"/>
            <a:ext cx="3116633" cy="3651379"/>
          </a:xfrm>
        </p:spPr>
        <p:txBody>
          <a:bodyPr vert="horz" lIns="91440" tIns="45720" rIns="91440" bIns="45720" rtlCol="0" anchor="t">
            <a:normAutofit fontScale="85000" lnSpcReduction="20000"/>
          </a:bodyPr>
          <a:lstStyle/>
          <a:p>
            <a:pPr>
              <a:lnSpc>
                <a:spcPct val="120000"/>
              </a:lnSpc>
              <a:spcBef>
                <a:spcPts val="600"/>
              </a:spcBef>
              <a:spcAft>
                <a:spcPts val="600"/>
              </a:spcAft>
            </a:pPr>
            <a:r>
              <a:rPr lang="en-GB" sz="1600">
                <a:solidFill>
                  <a:schemeClr val="bg1"/>
                </a:solidFill>
              </a:rPr>
              <a:t>Once all decisions have been received, you will make your reply and confirm your choices. </a:t>
            </a:r>
            <a:endParaRPr lang="en-US" sz="1600">
              <a:solidFill>
                <a:schemeClr val="bg1"/>
              </a:solidFill>
            </a:endParaRPr>
          </a:p>
          <a:p>
            <a:pPr>
              <a:lnSpc>
                <a:spcPct val="120000"/>
              </a:lnSpc>
              <a:spcBef>
                <a:spcPts val="600"/>
              </a:spcBef>
              <a:spcAft>
                <a:spcPts val="600"/>
              </a:spcAft>
            </a:pPr>
            <a:r>
              <a:rPr lang="en-GB" sz="1600">
                <a:solidFill>
                  <a:schemeClr val="bg1"/>
                </a:solidFill>
              </a:rPr>
              <a:t>If you choose a conditional offer as your firm choice, you have the option to add an optional insurance choice. </a:t>
            </a:r>
          </a:p>
          <a:p>
            <a:pPr marL="0" indent="0">
              <a:lnSpc>
                <a:spcPct val="120000"/>
              </a:lnSpc>
              <a:spcBef>
                <a:spcPts val="600"/>
              </a:spcBef>
              <a:spcAft>
                <a:spcPts val="600"/>
              </a:spcAft>
              <a:buNone/>
            </a:pPr>
            <a:r>
              <a:rPr lang="en-GB" sz="1600">
                <a:solidFill>
                  <a:schemeClr val="bg1"/>
                </a:solidFill>
              </a:rPr>
              <a:t>If you choose an unconditional offer as your firm choice, you cannot have an insurance choice.</a:t>
            </a:r>
          </a:p>
          <a:p>
            <a:pPr marL="0" indent="0">
              <a:lnSpc>
                <a:spcPct val="120000"/>
              </a:lnSpc>
              <a:spcBef>
                <a:spcPts val="600"/>
              </a:spcBef>
              <a:spcAft>
                <a:spcPts val="600"/>
              </a:spcAft>
              <a:buNone/>
            </a:pPr>
            <a:r>
              <a:rPr lang="en-GB" sz="1600">
                <a:solidFill>
                  <a:schemeClr val="bg1"/>
                </a:solidFill>
              </a:rPr>
              <a:t>All other offers will be declined offers, underneath the Firm choice.</a:t>
            </a:r>
          </a:p>
          <a:p>
            <a:pPr marL="0" indent="0">
              <a:buNone/>
            </a:pPr>
            <a:r>
              <a:rPr lang="en-GB" sz="1600">
                <a:solidFill>
                  <a:schemeClr val="bg1"/>
                </a:solidFill>
                <a:latin typeface="+mn-lt"/>
              </a:rPr>
              <a:t>You must remember to ‘Save’ your choices. </a:t>
            </a:r>
          </a:p>
        </p:txBody>
      </p:sp>
      <p:sp>
        <p:nvSpPr>
          <p:cNvPr id="4" name="Footer Placeholder 3">
            <a:extLst>
              <a:ext uri="{FF2B5EF4-FFF2-40B4-BE49-F238E27FC236}">
                <a16:creationId xmlns:a16="http://schemas.microsoft.com/office/drawing/2014/main" id="{B698414C-0EF5-41D9-8376-9775FCA99D26}"/>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5" name="Slide Number Placeholder 4">
            <a:extLst>
              <a:ext uri="{FF2B5EF4-FFF2-40B4-BE49-F238E27FC236}">
                <a16:creationId xmlns:a16="http://schemas.microsoft.com/office/drawing/2014/main" id="{1192EB15-46BE-4483-AC53-AD9FD5780513}"/>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83</a:t>
            </a:fld>
            <a:endParaRPr lang="en-US"/>
          </a:p>
        </p:txBody>
      </p:sp>
      <p:grpSp>
        <p:nvGrpSpPr>
          <p:cNvPr id="7" name="Group 6">
            <a:extLst>
              <a:ext uri="{FF2B5EF4-FFF2-40B4-BE49-F238E27FC236}">
                <a16:creationId xmlns:a16="http://schemas.microsoft.com/office/drawing/2014/main" id="{69187D08-CF52-1A41-C618-2FD1FF244783}"/>
              </a:ext>
            </a:extLst>
          </p:cNvPr>
          <p:cNvGrpSpPr>
            <a:grpSpLocks noGrp="1" noUngrp="1" noRot="1" noMove="1" noResize="1"/>
          </p:cNvGrpSpPr>
          <p:nvPr/>
        </p:nvGrpSpPr>
        <p:grpSpPr>
          <a:xfrm>
            <a:off x="3853992" y="219457"/>
            <a:ext cx="4093595" cy="4811331"/>
            <a:chOff x="3853992" y="219457"/>
            <a:chExt cx="4093595" cy="4811331"/>
          </a:xfrm>
        </p:grpSpPr>
        <p:pic>
          <p:nvPicPr>
            <p:cNvPr id="3" name="Picture 2" descr="Graphical user interface&#10;&#10;Description automatically generated">
              <a:extLst>
                <a:ext uri="{FF2B5EF4-FFF2-40B4-BE49-F238E27FC236}">
                  <a16:creationId xmlns:a16="http://schemas.microsoft.com/office/drawing/2014/main" id="{126F97DE-DF33-78C0-D8E1-1614001528D4}"/>
                </a:ext>
              </a:extLst>
            </p:cNvPr>
            <p:cNvPicPr>
              <a:picLocks noGrp="1" noRot="1" noChangeAspect="1" noMove="1" noResize="1" noEditPoints="1" noAdjustHandles="1" noChangeArrowheads="1" noChangeShapeType="1" noCrop="1"/>
            </p:cNvPicPr>
            <p:nvPr/>
          </p:nvPicPr>
          <p:blipFill rotWithShape="1">
            <a:blip r:embed="rId3"/>
            <a:srcRect b="19464"/>
            <a:stretch/>
          </p:blipFill>
          <p:spPr>
            <a:xfrm>
              <a:off x="3853992" y="219457"/>
              <a:ext cx="4093595" cy="4811331"/>
            </a:xfrm>
            <a:prstGeom prst="rect">
              <a:avLst/>
            </a:prstGeom>
          </p:spPr>
        </p:pic>
        <p:sp>
          <p:nvSpPr>
            <p:cNvPr id="6" name="Rectangle 5">
              <a:extLst>
                <a:ext uri="{FF2B5EF4-FFF2-40B4-BE49-F238E27FC236}">
                  <a16:creationId xmlns:a16="http://schemas.microsoft.com/office/drawing/2014/main" id="{816E345C-518E-95A4-DB40-DAF094651EDE}"/>
                </a:ext>
              </a:extLst>
            </p:cNvPr>
            <p:cNvSpPr>
              <a:spLocks noGrp="1" noRot="1" noMove="1" noResize="1" noEditPoints="1" noAdjustHandles="1" noChangeArrowheads="1" noChangeShapeType="1"/>
            </p:cNvSpPr>
            <p:nvPr/>
          </p:nvSpPr>
          <p:spPr>
            <a:xfrm>
              <a:off x="6930639" y="1102407"/>
              <a:ext cx="1016948" cy="1432831"/>
            </a:xfrm>
            <a:prstGeom prst="rect">
              <a:avLst/>
            </a:prstGeom>
            <a:solidFill>
              <a:srgbClr val="1F2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D0A55D85-CA26-7AAE-E1EF-EF97938CAC62}"/>
              </a:ext>
            </a:extLst>
          </p:cNvPr>
          <p:cNvSpPr/>
          <p:nvPr/>
        </p:nvSpPr>
        <p:spPr>
          <a:xfrm>
            <a:off x="4218254" y="1428333"/>
            <a:ext cx="654096" cy="5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3F631E-4208-48FA-4E90-8D5F3E56968C}"/>
              </a:ext>
            </a:extLst>
          </p:cNvPr>
          <p:cNvSpPr/>
          <p:nvPr/>
        </p:nvSpPr>
        <p:spPr>
          <a:xfrm>
            <a:off x="4207654" y="2690604"/>
            <a:ext cx="654096" cy="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FB987FA-C79F-1E83-1974-0B17C4568F31}"/>
              </a:ext>
            </a:extLst>
          </p:cNvPr>
          <p:cNvSpPr/>
          <p:nvPr/>
        </p:nvSpPr>
        <p:spPr>
          <a:xfrm>
            <a:off x="4218254" y="3975930"/>
            <a:ext cx="654096" cy="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AA0D31B9-C8F1-B98A-C245-2E5141854B6F}"/>
              </a:ext>
            </a:extLst>
          </p:cNvPr>
          <p:cNvGrpSpPr>
            <a:grpSpLocks noGrp="1" noUngrp="1" noRot="1" noMove="1" noResize="1"/>
          </p:cNvGrpSpPr>
          <p:nvPr/>
        </p:nvGrpSpPr>
        <p:grpSpPr>
          <a:xfrm>
            <a:off x="4207654" y="1422759"/>
            <a:ext cx="470998" cy="2598890"/>
            <a:chOff x="4207654" y="1422759"/>
            <a:chExt cx="470998" cy="2598890"/>
          </a:xfrm>
        </p:grpSpPr>
        <p:pic>
          <p:nvPicPr>
            <p:cNvPr id="11" name="Picture 10">
              <a:extLst>
                <a:ext uri="{FF2B5EF4-FFF2-40B4-BE49-F238E27FC236}">
                  <a16:creationId xmlns:a16="http://schemas.microsoft.com/office/drawing/2014/main" id="{EECC8A8A-E3F0-34B5-0F28-47B77B751052}"/>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1422759"/>
              <a:ext cx="470998" cy="45719"/>
            </a:xfrm>
            <a:prstGeom prst="rect">
              <a:avLst/>
            </a:prstGeom>
          </p:spPr>
        </p:pic>
        <p:pic>
          <p:nvPicPr>
            <p:cNvPr id="14" name="Picture 13">
              <a:extLst>
                <a:ext uri="{FF2B5EF4-FFF2-40B4-BE49-F238E27FC236}">
                  <a16:creationId xmlns:a16="http://schemas.microsoft.com/office/drawing/2014/main" id="{B1426535-EA97-1BB8-CCF9-A61153AB2FC6}"/>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2698554"/>
              <a:ext cx="470998" cy="45719"/>
            </a:xfrm>
            <a:prstGeom prst="rect">
              <a:avLst/>
            </a:prstGeom>
          </p:spPr>
        </p:pic>
        <p:pic>
          <p:nvPicPr>
            <p:cNvPr id="15" name="Picture 14">
              <a:extLst>
                <a:ext uri="{FF2B5EF4-FFF2-40B4-BE49-F238E27FC236}">
                  <a16:creationId xmlns:a16="http://schemas.microsoft.com/office/drawing/2014/main" id="{80E5FAD3-F5E1-EFD0-00FE-5D9D87C102E2}"/>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3975930"/>
              <a:ext cx="470998" cy="45719"/>
            </a:xfrm>
            <a:prstGeom prst="rect">
              <a:avLst/>
            </a:prstGeom>
          </p:spPr>
        </p:pic>
      </p:grpSp>
      <p:sp>
        <p:nvSpPr>
          <p:cNvPr id="18" name="Rectangle 17">
            <a:extLst>
              <a:ext uri="{FF2B5EF4-FFF2-40B4-BE49-F238E27FC236}">
                <a16:creationId xmlns:a16="http://schemas.microsoft.com/office/drawing/2014/main" id="{0421E1BC-CC72-4856-970B-A920CCE93D77}"/>
              </a:ext>
            </a:extLst>
          </p:cNvPr>
          <p:cNvSpPr/>
          <p:nvPr/>
        </p:nvSpPr>
        <p:spPr>
          <a:xfrm>
            <a:off x="4114800" y="825690"/>
            <a:ext cx="2815839" cy="29616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8189056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1698D6-5ADE-433E-93AC-28F8D17F0835}"/>
              </a:ext>
            </a:extLst>
          </p:cNvPr>
          <p:cNvGrpSpPr/>
          <p:nvPr/>
        </p:nvGrpSpPr>
        <p:grpSpPr>
          <a:xfrm>
            <a:off x="2997372" y="458000"/>
            <a:ext cx="4838046" cy="4497570"/>
            <a:chOff x="2953829" y="483913"/>
            <a:chExt cx="4838046" cy="4497570"/>
          </a:xfrm>
        </p:grpSpPr>
        <p:pic>
          <p:nvPicPr>
            <p:cNvPr id="7" name="Picture 6" descr="Graphical user interface&#10;&#10;Description automatically generated">
              <a:extLst>
                <a:ext uri="{FF2B5EF4-FFF2-40B4-BE49-F238E27FC236}">
                  <a16:creationId xmlns:a16="http://schemas.microsoft.com/office/drawing/2014/main" id="{333B8904-8C35-4096-BE85-7C58395CCE73}"/>
                </a:ext>
              </a:extLst>
            </p:cNvPr>
            <p:cNvPicPr>
              <a:picLocks noChangeAspect="1"/>
            </p:cNvPicPr>
            <p:nvPr/>
          </p:nvPicPr>
          <p:blipFill>
            <a:blip r:embed="rId3"/>
            <a:stretch>
              <a:fillRect/>
            </a:stretch>
          </p:blipFill>
          <p:spPr>
            <a:xfrm>
              <a:off x="2953829" y="483913"/>
              <a:ext cx="4838046" cy="4497570"/>
            </a:xfrm>
            <a:prstGeom prst="rect">
              <a:avLst/>
            </a:prstGeom>
          </p:spPr>
        </p:pic>
        <p:sp>
          <p:nvSpPr>
            <p:cNvPr id="8" name="Rectangle 7">
              <a:extLst>
                <a:ext uri="{FF2B5EF4-FFF2-40B4-BE49-F238E27FC236}">
                  <a16:creationId xmlns:a16="http://schemas.microsoft.com/office/drawing/2014/main" id="{14243A3F-E5FB-4DF3-B145-4E95476EAAEA}"/>
                </a:ext>
              </a:extLst>
            </p:cNvPr>
            <p:cNvSpPr/>
            <p:nvPr/>
          </p:nvSpPr>
          <p:spPr>
            <a:xfrm>
              <a:off x="6470468" y="2280697"/>
              <a:ext cx="1062446" cy="2656114"/>
            </a:xfrm>
            <a:prstGeom prst="rect">
              <a:avLst/>
            </a:prstGeom>
            <a:solidFill>
              <a:srgbClr val="1F2935"/>
            </a:solidFill>
            <a:ln>
              <a:solidFill>
                <a:srgbClr val="1F2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Content Placeholder 2">
            <a:extLst>
              <a:ext uri="{FF2B5EF4-FFF2-40B4-BE49-F238E27FC236}">
                <a16:creationId xmlns:a16="http://schemas.microsoft.com/office/drawing/2014/main" id="{EA56ED55-E147-44B7-A353-5938B5D93592}"/>
              </a:ext>
            </a:extLst>
          </p:cNvPr>
          <p:cNvSpPr>
            <a:spLocks noGrp="1"/>
          </p:cNvSpPr>
          <p:nvPr>
            <p:ph type="body" idx="1"/>
          </p:nvPr>
        </p:nvSpPr>
        <p:spPr>
          <a:xfrm>
            <a:off x="409694" y="1269182"/>
            <a:ext cx="2315698" cy="3018952"/>
          </a:xfrm>
        </p:spPr>
        <p:txBody>
          <a:bodyPr>
            <a:noAutofit/>
          </a:bodyPr>
          <a:lstStyle/>
          <a:p>
            <a:pPr marL="0" indent="0">
              <a:spcBef>
                <a:spcPts val="0"/>
              </a:spcBef>
              <a:buNone/>
            </a:pPr>
            <a:r>
              <a:rPr lang="en-GB" sz="1200">
                <a:solidFill>
                  <a:schemeClr val="bg1"/>
                </a:solidFill>
              </a:rPr>
              <a:t>The application status updates to show you have replied to your offer(s) and that you are waiting for the university or college to confirm your place when your results are available. </a:t>
            </a:r>
          </a:p>
          <a:p>
            <a:pPr marL="0" indent="0">
              <a:spcBef>
                <a:spcPts val="0"/>
              </a:spcBef>
              <a:buNone/>
            </a:pPr>
            <a:endParaRPr lang="en-GB" sz="1200">
              <a:solidFill>
                <a:schemeClr val="bg1"/>
              </a:solidFill>
            </a:endParaRPr>
          </a:p>
          <a:p>
            <a:pPr marL="0" indent="0">
              <a:spcBef>
                <a:spcPts val="0"/>
              </a:spcBef>
              <a:buNone/>
            </a:pPr>
            <a:r>
              <a:rPr lang="en-GB" sz="1200">
                <a:solidFill>
                  <a:schemeClr val="bg1"/>
                </a:solidFill>
              </a:rPr>
              <a:t>You are able to view the full text at any time by clicking ‘View full offer’. </a:t>
            </a:r>
          </a:p>
          <a:p>
            <a:pPr marL="0" indent="0">
              <a:spcBef>
                <a:spcPts val="0"/>
              </a:spcBef>
              <a:buNone/>
            </a:pPr>
            <a:endParaRPr lang="en-GB" sz="1200">
              <a:solidFill>
                <a:schemeClr val="bg1"/>
              </a:solidFill>
            </a:endParaRPr>
          </a:p>
          <a:p>
            <a:pPr marL="0" indent="0">
              <a:spcBef>
                <a:spcPts val="0"/>
              </a:spcBef>
              <a:buNone/>
            </a:pPr>
            <a:r>
              <a:rPr lang="en-GB" sz="1200">
                <a:solidFill>
                  <a:schemeClr val="bg1"/>
                </a:solidFill>
              </a:rPr>
              <a:t>Your application tile on the Hub will also update. </a:t>
            </a:r>
          </a:p>
          <a:p>
            <a:pPr marL="0" indent="0">
              <a:spcBef>
                <a:spcPts val="0"/>
              </a:spcBef>
              <a:buNone/>
            </a:pPr>
            <a:endParaRPr lang="en-GB" sz="1600">
              <a:solidFill>
                <a:schemeClr val="bg1"/>
              </a:solidFill>
            </a:endParaRPr>
          </a:p>
        </p:txBody>
      </p:sp>
      <p:pic>
        <p:nvPicPr>
          <p:cNvPr id="1026" name="248AC7CA-3454-4B85-9062-7618CE7EF56C">
            <a:extLst>
              <a:ext uri="{FF2B5EF4-FFF2-40B4-BE49-F238E27FC236}">
                <a16:creationId xmlns:a16="http://schemas.microsoft.com/office/drawing/2014/main" id="{8ADF0EC1-67F6-4FBF-4C2D-BF6505CD0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365" y="2123447"/>
            <a:ext cx="1818941" cy="288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751381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13C8E5-E2A7-4295-86DB-502E4C1085D4}"/>
              </a:ext>
            </a:extLst>
          </p:cNvPr>
          <p:cNvSpPr>
            <a:spLocks noGrp="1"/>
          </p:cNvSpPr>
          <p:nvPr>
            <p:ph type="sldNum" sz="quarter" idx="11"/>
          </p:nvPr>
        </p:nvSpPr>
        <p:spPr/>
        <p:txBody>
          <a:bodyPr/>
          <a:lstStyle/>
          <a:p>
            <a:r>
              <a:rPr lang="en-US"/>
              <a:t>|   </a:t>
            </a:r>
            <a:fld id="{D7A593A7-184A-6D43-8A36-702213271FF9}" type="slidenum">
              <a:rPr lang="en-US" smtClean="0"/>
              <a:pPr/>
              <a:t>85</a:t>
            </a:fld>
            <a:endParaRPr lang="en-US"/>
          </a:p>
        </p:txBody>
      </p:sp>
      <p:sp>
        <p:nvSpPr>
          <p:cNvPr id="4" name="Footer Placeholder 3">
            <a:extLst>
              <a:ext uri="{FF2B5EF4-FFF2-40B4-BE49-F238E27FC236}">
                <a16:creationId xmlns:a16="http://schemas.microsoft.com/office/drawing/2014/main" id="{AC7AAB78-5281-4002-8A4D-76718264C7BC}"/>
              </a:ext>
            </a:extLst>
          </p:cNvPr>
          <p:cNvSpPr>
            <a:spLocks noGrp="1"/>
          </p:cNvSpPr>
          <p:nvPr>
            <p:ph type="ftr" sz="quarter" idx="12"/>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CB321F7B-5069-464F-B01E-C1BF1F1D16D7}"/>
              </a:ext>
            </a:extLst>
          </p:cNvPr>
          <p:cNvSpPr>
            <a:spLocks noGrp="1"/>
          </p:cNvSpPr>
          <p:nvPr>
            <p:ph type="body" idx="4294967295"/>
          </p:nvPr>
        </p:nvSpPr>
        <p:spPr>
          <a:xfrm>
            <a:off x="427166" y="339725"/>
            <a:ext cx="2569664" cy="1630363"/>
          </a:xfrm>
        </p:spPr>
        <p:txBody>
          <a:bodyPr>
            <a:noAutofit/>
          </a:bodyPr>
          <a:lstStyle/>
          <a:p>
            <a:pPr marL="0" indent="0">
              <a:buNone/>
            </a:pPr>
            <a:r>
              <a:rPr lang="en-GB" sz="1600" b="0" i="0">
                <a:solidFill>
                  <a:srgbClr val="313537"/>
                </a:solidFill>
                <a:effectLst/>
              </a:rPr>
              <a:t>There is a link to ’</a:t>
            </a:r>
            <a:r>
              <a:rPr lang="en-GB" sz="1600" b="1" i="0">
                <a:solidFill>
                  <a:srgbClr val="313537"/>
                </a:solidFill>
                <a:effectLst/>
              </a:rPr>
              <a:t>Withdraw the whole application’</a:t>
            </a:r>
            <a:r>
              <a:rPr lang="en-GB" sz="1600" b="0" i="0">
                <a:solidFill>
                  <a:srgbClr val="313537"/>
                </a:solidFill>
                <a:effectLst/>
              </a:rPr>
              <a:t>. </a:t>
            </a:r>
            <a:endParaRPr lang="en-GB" sz="1600">
              <a:solidFill>
                <a:srgbClr val="313537"/>
              </a:solidFill>
            </a:endParaRPr>
          </a:p>
          <a:p>
            <a:pPr marL="0" indent="0">
              <a:buNone/>
            </a:pPr>
            <a:r>
              <a:rPr lang="en-GB" sz="1600" i="0">
                <a:solidFill>
                  <a:srgbClr val="202124"/>
                </a:solidFill>
                <a:effectLst/>
              </a:rPr>
              <a:t>If </a:t>
            </a:r>
            <a:r>
              <a:rPr lang="en-GB" sz="1600" b="0" i="0">
                <a:solidFill>
                  <a:srgbClr val="202124"/>
                </a:solidFill>
                <a:effectLst/>
              </a:rPr>
              <a:t>you </a:t>
            </a:r>
            <a:r>
              <a:rPr lang="en-GB" sz="1600" b="1" i="0">
                <a:solidFill>
                  <a:srgbClr val="202124"/>
                </a:solidFill>
                <a:effectLst/>
              </a:rPr>
              <a:t>withdraw</a:t>
            </a:r>
            <a:r>
              <a:rPr lang="en-GB" sz="1600" b="0" i="0">
                <a:solidFill>
                  <a:srgbClr val="202124"/>
                </a:solidFill>
                <a:effectLst/>
              </a:rPr>
              <a:t>, you </a:t>
            </a:r>
            <a:r>
              <a:rPr lang="en-GB" sz="1600" b="1" i="0">
                <a:solidFill>
                  <a:srgbClr val="202124"/>
                </a:solidFill>
                <a:effectLst/>
              </a:rPr>
              <a:t>will not </a:t>
            </a:r>
            <a:r>
              <a:rPr lang="en-GB" sz="1600" b="0" i="0">
                <a:solidFill>
                  <a:srgbClr val="202124"/>
                </a:solidFill>
                <a:effectLst/>
              </a:rPr>
              <a:t>be able to apply again during the academic year, and you will not be eligible for Clearing. </a:t>
            </a:r>
          </a:p>
          <a:p>
            <a:pPr marL="0" indent="0">
              <a:buNone/>
            </a:pPr>
            <a:endParaRPr lang="en-GB" sz="1600" b="0" i="0">
              <a:solidFill>
                <a:srgbClr val="202124"/>
              </a:solidFill>
              <a:effectLst/>
            </a:endParaRPr>
          </a:p>
          <a:p>
            <a:pPr marL="0" indent="0">
              <a:buNone/>
            </a:pPr>
            <a:r>
              <a:rPr lang="en-GB" sz="1600">
                <a:solidFill>
                  <a:srgbClr val="202124"/>
                </a:solidFill>
              </a:rPr>
              <a:t>Do not use this if you wish to add another choice or apply somewhere else. </a:t>
            </a:r>
          </a:p>
          <a:p>
            <a:pPr marL="0" indent="0">
              <a:buNone/>
            </a:pPr>
            <a:endParaRPr lang="en-GB" sz="1600">
              <a:solidFill>
                <a:srgbClr val="202124"/>
              </a:solidFill>
            </a:endParaRPr>
          </a:p>
          <a:p>
            <a:pPr marL="0" indent="0">
              <a:buNone/>
            </a:pPr>
            <a:r>
              <a:rPr lang="en-GB" sz="1600">
                <a:solidFill>
                  <a:srgbClr val="202124"/>
                </a:solidFill>
              </a:rPr>
              <a:t>Follow the onscreen warnings or speak to your adviser to ensure you are taking the right action. </a:t>
            </a:r>
            <a:endParaRPr lang="en-GB" sz="1600"/>
          </a:p>
        </p:txBody>
      </p:sp>
      <p:pic>
        <p:nvPicPr>
          <p:cNvPr id="9" name="Picture 8" descr="Graphical user interface, text, application&#10;&#10;Description automatically generated">
            <a:extLst>
              <a:ext uri="{FF2B5EF4-FFF2-40B4-BE49-F238E27FC236}">
                <a16:creationId xmlns:a16="http://schemas.microsoft.com/office/drawing/2014/main" id="{C4D524DE-E210-4B8B-B06B-48AE9E5802A1}"/>
              </a:ext>
            </a:extLst>
          </p:cNvPr>
          <p:cNvPicPr>
            <a:picLocks noChangeAspect="1"/>
          </p:cNvPicPr>
          <p:nvPr/>
        </p:nvPicPr>
        <p:blipFill>
          <a:blip r:embed="rId3"/>
          <a:stretch>
            <a:fillRect/>
          </a:stretch>
        </p:blipFill>
        <p:spPr>
          <a:xfrm>
            <a:off x="3264525" y="178980"/>
            <a:ext cx="4482626" cy="2371622"/>
          </a:xfrm>
          <a:prstGeom prst="roundRect">
            <a:avLst>
              <a:gd name="adj" fmla="val 5691"/>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FCB92657-3287-4EEB-9911-D92D8843C290}"/>
              </a:ext>
            </a:extLst>
          </p:cNvPr>
          <p:cNvPicPr>
            <a:picLocks noChangeAspect="1"/>
          </p:cNvPicPr>
          <p:nvPr/>
        </p:nvPicPr>
        <p:blipFill>
          <a:blip r:embed="rId4"/>
          <a:stretch>
            <a:fillRect/>
          </a:stretch>
        </p:blipFill>
        <p:spPr>
          <a:xfrm>
            <a:off x="4221683" y="2618552"/>
            <a:ext cx="4523706" cy="1918614"/>
          </a:xfrm>
          <a:prstGeom prst="roundRect">
            <a:avLst>
              <a:gd name="adj" fmla="val 10405"/>
            </a:avLst>
          </a:prstGeom>
        </p:spPr>
      </p:pic>
    </p:spTree>
    <p:custDataLst>
      <p:tags r:id="rId1"/>
    </p:custDataLst>
    <p:extLst>
      <p:ext uri="{BB962C8B-B14F-4D97-AF65-F5344CB8AC3E}">
        <p14:creationId xmlns:p14="http://schemas.microsoft.com/office/powerpoint/2010/main" val="42898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11"/>
          </p:nvPr>
        </p:nvSpPr>
        <p:spPr/>
        <p:txBody>
          <a:bodyPr/>
          <a:lstStyle/>
          <a:p>
            <a:r>
              <a:rPr lang="en-US"/>
              <a:t>|   </a:t>
            </a:r>
            <a:fld id="{D7A593A7-184A-6D43-8A36-702213271FF9}" type="slidenum">
              <a:rPr lang="en-US" smtClean="0"/>
              <a:pPr/>
              <a:t>9</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12"/>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500248"/>
            <a:ext cx="2538159"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rPr>
              <a:t>Choose if you want to get tailored information about </a:t>
            </a:r>
            <a:r>
              <a:rPr lang="en-GB" sz="1600" dirty="0" err="1">
                <a:solidFill>
                  <a:srgbClr val="313537"/>
                </a:solidFill>
                <a:latin typeface="+mj-lt"/>
              </a:rPr>
              <a:t>uni</a:t>
            </a:r>
            <a:r>
              <a:rPr lang="en-GB" sz="1600" dirty="0">
                <a:solidFill>
                  <a:srgbClr val="313537"/>
                </a:solidFill>
                <a:latin typeface="+mj-lt"/>
              </a:rPr>
              <a:t>, college and apprenticeship options.</a:t>
            </a:r>
          </a:p>
          <a:p>
            <a:endParaRPr lang="en-GB" sz="1600" dirty="0">
              <a:solidFill>
                <a:srgbClr val="313537"/>
              </a:solidFill>
              <a:latin typeface="+mj-lt"/>
            </a:endParaRPr>
          </a:p>
          <a:p>
            <a:r>
              <a:rPr lang="en-GB" sz="1600" b="0" i="0" dirty="0">
                <a:solidFill>
                  <a:srgbClr val="313537"/>
                </a:solidFill>
                <a:effectLst/>
                <a:latin typeface="+mj-lt"/>
              </a:rPr>
              <a:t>Select </a:t>
            </a:r>
            <a:r>
              <a:rPr lang="en-GB" sz="1600" dirty="0">
                <a:solidFill>
                  <a:srgbClr val="313537"/>
                </a:solidFill>
                <a:latin typeface="+mj-lt"/>
              </a:rPr>
              <a:t>the </a:t>
            </a:r>
            <a:r>
              <a:rPr lang="en-GB" sz="1600" b="1" dirty="0">
                <a:solidFill>
                  <a:srgbClr val="313537"/>
                </a:solidFill>
                <a:latin typeface="+mj-lt"/>
              </a:rPr>
              <a:t>subjects</a:t>
            </a:r>
            <a:r>
              <a:rPr lang="en-GB" sz="1600" b="1" i="0" dirty="0">
                <a:solidFill>
                  <a:srgbClr val="313537"/>
                </a:solidFill>
                <a:effectLst/>
                <a:latin typeface="+mj-lt"/>
              </a:rPr>
              <a:t> </a:t>
            </a:r>
            <a:r>
              <a:rPr lang="en-GB" sz="1600" b="0" i="0" dirty="0">
                <a:solidFill>
                  <a:srgbClr val="313537"/>
                </a:solidFill>
                <a:effectLst/>
                <a:latin typeface="+mj-lt"/>
              </a:rPr>
              <a:t>that you are interested in</a:t>
            </a:r>
            <a:r>
              <a:rPr lang="en-GB" sz="1600" dirty="0">
                <a:solidFill>
                  <a:srgbClr val="313537"/>
                </a:solidFill>
                <a:latin typeface="+mj-lt"/>
              </a:rPr>
              <a:t> – you can change these at any point in your preferences</a:t>
            </a:r>
            <a:r>
              <a:rPr lang="en-GB" sz="1600" b="0" i="0" dirty="0">
                <a:solidFill>
                  <a:srgbClr val="313537"/>
                </a:solidFill>
                <a:effectLst/>
                <a:latin typeface="+mj-lt"/>
              </a:rPr>
              <a:t>.</a:t>
            </a:r>
            <a:r>
              <a:rPr lang="en-GB" sz="1600" dirty="0">
                <a:solidFill>
                  <a:srgbClr val="313537"/>
                </a:solidFill>
                <a:latin typeface="+mj-lt"/>
              </a:rPr>
              <a:t> </a:t>
            </a:r>
            <a:endParaRPr lang="en-GB" sz="1600" dirty="0">
              <a:solidFill>
                <a:srgbClr val="1F2834"/>
              </a:solidFill>
              <a:latin typeface="+mj-lt"/>
              <a:cs typeface="Calibri"/>
            </a:endParaRPr>
          </a:p>
          <a:p>
            <a:endParaRPr lang="en-GB" sz="1600" dirty="0">
              <a:solidFill>
                <a:srgbClr val="313537"/>
              </a:solidFill>
            </a:endParaRPr>
          </a:p>
        </p:txBody>
      </p:sp>
      <p:sp>
        <p:nvSpPr>
          <p:cNvPr id="2" name="TextBox 1">
            <a:extLst>
              <a:ext uri="{FF2B5EF4-FFF2-40B4-BE49-F238E27FC236}">
                <a16:creationId xmlns:a16="http://schemas.microsoft.com/office/drawing/2014/main" id="{3EFDAFB1-757F-4480-8715-A598080C7DF9}"/>
              </a:ext>
            </a:extLst>
          </p:cNvPr>
          <p:cNvSpPr txBox="1"/>
          <p:nvPr/>
        </p:nvSpPr>
        <p:spPr>
          <a:xfrm>
            <a:off x="359709" y="490301"/>
            <a:ext cx="7010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Registering for an account</a:t>
            </a:r>
            <a:endParaRPr lang="en-US" sz="3600" dirty="0"/>
          </a:p>
        </p:txBody>
      </p:sp>
      <p:pic>
        <p:nvPicPr>
          <p:cNvPr id="10" name="Picture 9">
            <a:extLst>
              <a:ext uri="{FF2B5EF4-FFF2-40B4-BE49-F238E27FC236}">
                <a16:creationId xmlns:a16="http://schemas.microsoft.com/office/drawing/2014/main" id="{24FE0471-BC29-42F6-AC36-52966C92AEC3}"/>
              </a:ext>
            </a:extLst>
          </p:cNvPr>
          <p:cNvPicPr>
            <a:picLocks noChangeAspect="1"/>
          </p:cNvPicPr>
          <p:nvPr/>
        </p:nvPicPr>
        <p:blipFill rotWithShape="1">
          <a:blip r:embed="rId2"/>
          <a:srcRect l="31894" t="2165" r="26859" b="38783"/>
          <a:stretch/>
        </p:blipFill>
        <p:spPr>
          <a:xfrm>
            <a:off x="3281234" y="1173008"/>
            <a:ext cx="3295374" cy="2994346"/>
          </a:xfrm>
          <a:prstGeom prst="roundRect">
            <a:avLst>
              <a:gd name="adj" fmla="val 4779"/>
            </a:avLst>
          </a:prstGeom>
          <a:ln w="6350">
            <a:solidFill>
              <a:schemeClr val="tx2">
                <a:lumMod val="40000"/>
                <a:lumOff val="60000"/>
              </a:schemeClr>
            </a:solidFill>
          </a:ln>
          <a:effectLst/>
        </p:spPr>
      </p:pic>
      <p:pic>
        <p:nvPicPr>
          <p:cNvPr id="11" name="Picture 10" descr="Text&#10;&#10;Description automatically generated">
            <a:extLst>
              <a:ext uri="{FF2B5EF4-FFF2-40B4-BE49-F238E27FC236}">
                <a16:creationId xmlns:a16="http://schemas.microsoft.com/office/drawing/2014/main" id="{F4F16959-13F7-4CB5-B0BA-87C24D6896D3}"/>
              </a:ext>
            </a:extLst>
          </p:cNvPr>
          <p:cNvPicPr>
            <a:picLocks noChangeAspect="1"/>
          </p:cNvPicPr>
          <p:nvPr/>
        </p:nvPicPr>
        <p:blipFill rotWithShape="1">
          <a:blip r:embed="rId2"/>
          <a:srcRect l="32041" t="60661" r="38091" b="2402"/>
          <a:stretch/>
        </p:blipFill>
        <p:spPr>
          <a:xfrm>
            <a:off x="6077190" y="2485043"/>
            <a:ext cx="2779473" cy="2168156"/>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16407898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2.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3.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4.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0FDCD6-A7AB-4E9A-8D34-6EB49E737799}">
  <ds:schemaRefs>
    <ds:schemaRef ds:uri="http://schemas.microsoft.com/office/2006/documentManagement/types"/>
    <ds:schemaRef ds:uri="7ea19176-5d6b-402f-9bd8-e7e810a315d5"/>
    <ds:schemaRef ds:uri="http://schemas.microsoft.com/office/2006/metadata/properties"/>
    <ds:schemaRef ds:uri="fa48a185-2363-4a1f-b2bd-1f749f7367a2"/>
    <ds:schemaRef ds:uri="http://purl.org/dc/elements/1.1/"/>
    <ds:schemaRef ds:uri="http://schemas.microsoft.com/office/infopath/2007/PartnerControls"/>
    <ds:schemaRef ds:uri="http://purl.org/dc/terms/"/>
    <ds:schemaRef ds:uri="55603442-09ec-4cf3-b21f-b1c3f828b53a"/>
    <ds:schemaRef ds:uri="http://purl.org/dc/dcmitype/"/>
    <ds:schemaRef ds:uri="http://schemas.openxmlformats.org/package/2006/metadata/core-properties"/>
    <ds:schemaRef ds:uri="http://www.w3.org/XML/1998/namespace"/>
    <ds:schemaRef ds:uri="733dae14-92ee-43b7-ae23-1dcf711a5137"/>
  </ds:schemaRefs>
</ds:datastoreItem>
</file>

<file path=customXml/itemProps2.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8080</TotalTime>
  <Words>4195</Words>
  <Application>Microsoft Office PowerPoint</Application>
  <PresentationFormat>On-screen Show (16:9)</PresentationFormat>
  <Paragraphs>490</Paragraphs>
  <Slides>85</Slides>
  <Notes>1</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ucas2020</vt:lpstr>
      <vt:lpstr>Applying through  UCAS </vt:lpstr>
      <vt:lpstr>Using this slide deck </vt:lpstr>
      <vt:lpstr>Registering for an account.</vt:lpstr>
      <vt:lpstr>Registering for an account </vt:lpstr>
      <vt:lpstr>Registering for an account </vt:lpstr>
      <vt:lpstr>PowerPoint Presentation</vt:lpstr>
      <vt:lpstr>Registering for an account </vt:lpstr>
      <vt:lpstr>PowerPoint Presentation</vt:lpstr>
      <vt:lpstr>PowerPoint Presentation</vt:lpstr>
      <vt:lpstr>Registering for an account </vt:lpstr>
      <vt:lpstr>Starting your application. </vt:lpstr>
      <vt:lpstr>Starting your application </vt:lpstr>
      <vt:lpstr>PowerPoint Presentation</vt:lpstr>
      <vt:lpstr>PowerPoint Presentation</vt:lpstr>
      <vt:lpstr>PowerPoint Presentation</vt:lpstr>
      <vt:lpstr>PowerPoint Presentation</vt:lpstr>
      <vt:lpstr>Application overview. </vt:lpstr>
      <vt:lpstr>PowerPoint Presentation</vt:lpstr>
      <vt:lpstr>PowerPoint Presentation</vt:lpstr>
      <vt:lpstr>PowerPoint Presentation</vt:lpstr>
      <vt:lpstr>Personal details. </vt:lpstr>
      <vt:lpstr>PowerPoint Presentation</vt:lpstr>
      <vt:lpstr>Contact and residency details.</vt:lpstr>
      <vt:lpstr>PowerPoint Presentation</vt:lpstr>
      <vt:lpstr>PowerPoint Presentation</vt:lpstr>
      <vt:lpstr>Nationality details.</vt:lpstr>
      <vt:lpstr>PowerPoint Presentation</vt:lpstr>
      <vt:lpstr>PowerPoint Presentation</vt:lpstr>
      <vt:lpstr>PowerPoint Presentation</vt:lpstr>
      <vt:lpstr>Supporting information.</vt:lpstr>
      <vt:lpstr>PowerPoint Presentation</vt:lpstr>
      <vt:lpstr>English Language Skills. </vt:lpstr>
      <vt:lpstr>PowerPoint Presentation</vt:lpstr>
      <vt:lpstr>Finance and funding. </vt:lpstr>
      <vt:lpstr>PowerPoint Presentation</vt:lpstr>
      <vt:lpstr>Diversity and inclusion. </vt:lpstr>
      <vt:lpstr>PowerPoint Presentation</vt:lpstr>
      <vt:lpstr>PowerPoint Presentation</vt:lpstr>
      <vt:lpstr>PowerPoint Presentation</vt:lpstr>
      <vt:lpstr>More about you. </vt:lpstr>
      <vt:lpstr>PowerPoint Presentation</vt:lpstr>
      <vt:lpstr>PowerPoint Presentation</vt:lpstr>
      <vt:lpstr>Education. </vt:lpstr>
      <vt:lpstr>PowerPoint Presentation</vt:lpstr>
      <vt:lpstr>PowerPoint Presentation</vt:lpstr>
      <vt:lpstr>PowerPoint Presentation</vt:lpstr>
      <vt:lpstr>PowerPoint Presentation</vt:lpstr>
      <vt:lpstr>PowerPoint Presentation</vt:lpstr>
      <vt:lpstr>Employment. </vt:lpstr>
      <vt:lpstr>PowerPoint Presentation</vt:lpstr>
      <vt:lpstr>Extra Activities. </vt:lpstr>
      <vt:lpstr>PowerPoint Presentation</vt:lpstr>
      <vt:lpstr>PowerPoint Presentation</vt:lpstr>
      <vt:lpstr>PowerPoint Presentation</vt:lpstr>
      <vt:lpstr>PowerPoint Presentation</vt:lpstr>
      <vt:lpstr>Personal statement. </vt:lpstr>
      <vt:lpstr>PowerPoint Presentation</vt:lpstr>
      <vt:lpstr>PowerPoint Presentation</vt:lpstr>
      <vt:lpstr>Adding a choice.</vt:lpstr>
      <vt:lpstr>PowerPoint Presentation</vt:lpstr>
      <vt:lpstr>PowerPoint Presentation</vt:lpstr>
      <vt:lpstr>PowerPoint Presentation</vt:lpstr>
      <vt:lpstr>PowerPoint Presentation</vt:lpstr>
      <vt:lpstr>PowerPoint Presentation</vt:lpstr>
      <vt:lpstr>Submitting the application. </vt:lpstr>
      <vt:lpstr>PowerPoint Presentation</vt:lpstr>
      <vt:lpstr>PowerPoint Presentation</vt:lpstr>
      <vt:lpstr>PowerPoint Presentation</vt:lpstr>
      <vt:lpstr>PowerPoint Presentation</vt:lpstr>
      <vt:lpstr>Pay and Submit.</vt:lpstr>
      <vt:lpstr>PowerPoint Presentation</vt:lpstr>
      <vt:lpstr>PowerPoint Presentation</vt:lpstr>
      <vt:lpstr>PowerPoint Presentation</vt:lpstr>
      <vt:lpstr>Tracking your application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Samantha Sykes</cp:lastModifiedBy>
  <cp:revision>58</cp:revision>
  <dcterms:created xsi:type="dcterms:W3CDTF">2020-07-08T13:08:58Z</dcterms:created>
  <dcterms:modified xsi:type="dcterms:W3CDTF">2022-10-07T07:42:01Z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CC074532-E2DB-4BCC-8813-2A07F32AE722</vt:lpwstr>
  </property>
  <property fmtid="{D5CDD505-2E9C-101B-9397-08002B2CF9AE}" pid="12" name="ArticulatePath">
    <vt:lpwstr>https://ucasonline-my.sharepoint.com/personal/s_sykes_ucas_ac_uk/Documents/Digital Learning -  Presentations/Walk through of the application/2023 UCAS Undergraduate application - adviser toolkit screen shot pack</vt:lpwstr>
  </property>
</Properties>
</file>