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7"/>
  </p:notesMasterIdLst>
  <p:sldIdLst>
    <p:sldId id="392" r:id="rId5"/>
    <p:sldId id="468" r:id="rId6"/>
    <p:sldId id="384" r:id="rId7"/>
    <p:sldId id="386" r:id="rId8"/>
    <p:sldId id="372" r:id="rId9"/>
    <p:sldId id="373" r:id="rId10"/>
    <p:sldId id="385" r:id="rId11"/>
    <p:sldId id="375" r:id="rId12"/>
    <p:sldId id="472" r:id="rId13"/>
    <p:sldId id="471" r:id="rId14"/>
    <p:sldId id="376" r:id="rId15"/>
    <p:sldId id="391" r:id="rId16"/>
    <p:sldId id="377" r:id="rId17"/>
    <p:sldId id="378" r:id="rId18"/>
    <p:sldId id="379" r:id="rId19"/>
    <p:sldId id="380" r:id="rId20"/>
    <p:sldId id="387" r:id="rId21"/>
    <p:sldId id="469" r:id="rId22"/>
    <p:sldId id="382" r:id="rId23"/>
    <p:sldId id="470" r:id="rId24"/>
    <p:sldId id="388" r:id="rId25"/>
    <p:sldId id="390"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B4748-6442-F55F-B45F-9B7F6CFC6931}" name="Courteney Sheppard" initials="CS" userId="S::c.sheppard@ucas.ac.uk::bd4b4bf9-a792-4cb3-84b1-08dc3d396d5e" providerId="AD"/>
  <p188:author id="{4A611C5D-401C-8C5B-4101-BB5E693D7DE0}" name="Louise Cyprien" initials="LC" userId="S::l.cyprien@ucas.ac.uk::1c7b4ea1-1f9f-43ee-9c3c-2f5c08448edb" providerId="AD"/>
  <p188:author id="{74B084C6-0DDB-CCCC-8127-A86747C02E21}" name="Samantha Sykes" initials="SS" userId="S::s.sykes@ucas.ac.uk::90c81e61-1625-4134-9dba-bbafe25093fa" providerId="AD"/>
  <p188:author id="{0BC970EC-F92B-7AFE-628B-5321F513A322}" name="Samantha Sykes" initials="SS" userId="S::S.Sykes@ucas.ac.uk::90c81e61-1625-4134-9dba-bbafe25093f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828F7-49CF-4553-F0CB-867AF43801AC}" v="1" dt="2022-06-15T09:54:01.690"/>
    <p1510:client id="{C4C3CA99-DD25-4F1A-8A42-565F9DD9E3E1}" v="1897" dt="2022-06-15T17:38:16.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557" autoAdjust="0"/>
  </p:normalViewPr>
  <p:slideViewPr>
    <p:cSldViewPr snapToGrid="0" showGuides="1">
      <p:cViewPr varScale="1">
        <p:scale>
          <a:sx n="52" d="100"/>
          <a:sy n="52" d="100"/>
        </p:scale>
        <p:origin x="78" y="1200"/>
      </p:cViewPr>
      <p:guideLst>
        <p:guide orient="horz" pos="1620"/>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385056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24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24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24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24 June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24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24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24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24 June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ucas.com/clearing-launch"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257F9-E148-3916-28AD-E54CB959AB90}"/>
              </a:ext>
            </a:extLst>
          </p:cNvPr>
          <p:cNvSpPr>
            <a:spLocks noGrp="1"/>
          </p:cNvSpPr>
          <p:nvPr>
            <p:ph type="ctrTitle"/>
          </p:nvPr>
        </p:nvSpPr>
        <p:spPr>
          <a:xfrm>
            <a:off x="613928" y="1635125"/>
            <a:ext cx="4454686" cy="1924851"/>
          </a:xfrm>
        </p:spPr>
        <p:txBody>
          <a:bodyPr/>
          <a:lstStyle/>
          <a:p>
            <a:r>
              <a:rPr lang="en-GB" sz="3600" dirty="0"/>
              <a:t>Confirmation &amp; </a:t>
            </a:r>
            <a:br>
              <a:rPr lang="en-GB" sz="3600" dirty="0"/>
            </a:br>
            <a:r>
              <a:rPr lang="en-GB" sz="3600" dirty="0"/>
              <a:t>Clearing 2022</a:t>
            </a:r>
            <a:br>
              <a:rPr lang="en-GB" sz="3600" dirty="0"/>
            </a:br>
            <a:r>
              <a:rPr lang="en-GB" sz="3600" dirty="0"/>
              <a:t> </a:t>
            </a:r>
            <a:br>
              <a:rPr lang="en-GB" dirty="0"/>
            </a:br>
            <a:r>
              <a:rPr lang="en-GB" sz="3600" dirty="0"/>
              <a:t>The student journey</a:t>
            </a:r>
          </a:p>
        </p:txBody>
      </p:sp>
    </p:spTree>
    <p:extLst>
      <p:ext uri="{BB962C8B-B14F-4D97-AF65-F5344CB8AC3E}">
        <p14:creationId xmlns:p14="http://schemas.microsoft.com/office/powerpoint/2010/main" val="419722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0C33D-90B6-1758-A20A-242D87664E06}"/>
              </a:ext>
            </a:extLst>
          </p:cNvPr>
          <p:cNvSpPr>
            <a:spLocks noGrp="1"/>
          </p:cNvSpPr>
          <p:nvPr>
            <p:ph idx="1"/>
          </p:nvPr>
        </p:nvSpPr>
        <p:spPr>
          <a:xfrm>
            <a:off x="5111432" y="790763"/>
            <a:ext cx="3839044" cy="4144724"/>
          </a:xfrm>
        </p:spPr>
        <p:txBody>
          <a:bodyPr vert="horz" wrap="square" lIns="0" tIns="0" rIns="0" bIns="0" rtlCol="0" anchor="t">
            <a:spAutoFit/>
          </a:bodyPr>
          <a:lstStyle/>
          <a:p>
            <a:r>
              <a:rPr lang="en-GB" sz="1600" b="0" i="0" dirty="0">
                <a:solidFill>
                  <a:srgbClr val="333333"/>
                </a:solidFill>
                <a:effectLst/>
                <a:ea typeface="Roboto Light"/>
              </a:rPr>
              <a:t>As soon as an applicant becomes unplaced and enters Clearing, the ‘see matches’ button will be visible on their application status.</a:t>
            </a:r>
            <a:r>
              <a:rPr lang="en-GB" sz="1600" dirty="0">
                <a:solidFill>
                  <a:srgbClr val="333333"/>
                </a:solidFill>
                <a:ea typeface="Roboto Light"/>
              </a:rPr>
              <a:t> </a:t>
            </a:r>
            <a:endParaRPr lang="en-GB" sz="1600" b="0" i="0" dirty="0">
              <a:solidFill>
                <a:srgbClr val="333333"/>
              </a:solidFill>
              <a:effectLst/>
            </a:endParaRPr>
          </a:p>
          <a:p>
            <a:pPr algn="l"/>
            <a:r>
              <a:rPr lang="en-GB" sz="1600" b="0" i="0" dirty="0">
                <a:solidFill>
                  <a:srgbClr val="333333"/>
                </a:solidFill>
                <a:effectLst/>
                <a:ea typeface="Roboto Light"/>
              </a:rPr>
              <a:t>The matches an applicant sees are unique and constantly updated.</a:t>
            </a:r>
          </a:p>
          <a:p>
            <a:r>
              <a:rPr lang="en-GB" sz="1600" b="0" i="0" dirty="0">
                <a:solidFill>
                  <a:srgbClr val="333333"/>
                </a:solidFill>
                <a:effectLst/>
                <a:ea typeface="Roboto Light"/>
              </a:rPr>
              <a:t>If they express an interest in a course</a:t>
            </a:r>
            <a:r>
              <a:rPr lang="en-GB" sz="1600" dirty="0">
                <a:solidFill>
                  <a:srgbClr val="333333"/>
                </a:solidFill>
                <a:ea typeface="Roboto Light"/>
              </a:rPr>
              <a:t> (up to 5 at a time),</a:t>
            </a:r>
            <a:r>
              <a:rPr lang="en-GB" sz="1600" b="0" i="0" dirty="0">
                <a:solidFill>
                  <a:srgbClr val="333333"/>
                </a:solidFill>
                <a:effectLst/>
                <a:ea typeface="Roboto Light"/>
              </a:rPr>
              <a:t> that university or college can contact them.</a:t>
            </a:r>
            <a:r>
              <a:rPr lang="en-GB" sz="1600" dirty="0">
                <a:solidFill>
                  <a:srgbClr val="333333"/>
                </a:solidFill>
                <a:ea typeface="Roboto Light"/>
              </a:rPr>
              <a:t> </a:t>
            </a:r>
            <a:endParaRPr lang="en-GB" sz="1600" b="0" i="0" dirty="0">
              <a:solidFill>
                <a:srgbClr val="333333"/>
              </a:solidFill>
              <a:effectLst/>
            </a:endParaRPr>
          </a:p>
          <a:p>
            <a:pPr algn="l"/>
            <a:r>
              <a:rPr lang="en-GB" sz="1600" b="0" i="0" dirty="0">
                <a:solidFill>
                  <a:srgbClr val="333333"/>
                </a:solidFill>
                <a:effectLst/>
                <a:ea typeface="Roboto Light"/>
              </a:rPr>
              <a:t>Remember, courses in Clearing fill up quickly, and </a:t>
            </a:r>
            <a:r>
              <a:rPr lang="en-GB" sz="1600" b="1" i="0" dirty="0">
                <a:solidFill>
                  <a:srgbClr val="333333"/>
                </a:solidFill>
                <a:effectLst/>
                <a:ea typeface="Roboto Light"/>
              </a:rPr>
              <a:t>they may not be contacted by a </a:t>
            </a:r>
            <a:r>
              <a:rPr lang="en-GB" sz="1600" b="1" i="0" dirty="0" err="1">
                <a:solidFill>
                  <a:srgbClr val="333333"/>
                </a:solidFill>
                <a:effectLst/>
                <a:ea typeface="Roboto Light"/>
              </a:rPr>
              <a:t>uni</a:t>
            </a:r>
            <a:r>
              <a:rPr lang="en-GB" sz="1600" b="1" i="0" dirty="0">
                <a:solidFill>
                  <a:srgbClr val="333333"/>
                </a:solidFill>
                <a:effectLst/>
                <a:ea typeface="Roboto Light"/>
              </a:rPr>
              <a:t> or college they have expressed interest in</a:t>
            </a:r>
            <a:r>
              <a:rPr lang="en-GB" sz="1600" b="0" i="0" dirty="0">
                <a:solidFill>
                  <a:srgbClr val="333333"/>
                </a:solidFill>
                <a:effectLst/>
                <a:ea typeface="Roboto Light"/>
              </a:rPr>
              <a:t>.</a:t>
            </a:r>
          </a:p>
          <a:p>
            <a:pPr algn="l"/>
            <a:r>
              <a:rPr lang="en-GB" sz="1600" b="0" i="0" dirty="0">
                <a:solidFill>
                  <a:srgbClr val="333333"/>
                </a:solidFill>
                <a:effectLst/>
                <a:ea typeface="Roboto Light"/>
              </a:rPr>
              <a:t>We’d recommend they also look for courses in Clearing using our </a:t>
            </a:r>
            <a:r>
              <a:rPr lang="en-GB" sz="1600" b="0" i="0" u="none" strike="noStrike" dirty="0">
                <a:solidFill>
                  <a:srgbClr val="1077D0"/>
                </a:solidFill>
                <a:effectLst/>
                <a:ea typeface="Roboto Light"/>
                <a:hlinkClick r:id="rId2"/>
              </a:rPr>
              <a:t>search tool</a:t>
            </a:r>
            <a:r>
              <a:rPr lang="en-GB" sz="1600" b="0" i="0" dirty="0">
                <a:solidFill>
                  <a:srgbClr val="333333"/>
                </a:solidFill>
                <a:effectLst/>
                <a:ea typeface="Roboto Light"/>
              </a:rPr>
              <a:t>.</a:t>
            </a:r>
          </a:p>
          <a:p>
            <a:endParaRPr lang="en-GB" sz="1200" dirty="0"/>
          </a:p>
        </p:txBody>
      </p:sp>
      <p:sp>
        <p:nvSpPr>
          <p:cNvPr id="4" name="Title 3">
            <a:extLst>
              <a:ext uri="{FF2B5EF4-FFF2-40B4-BE49-F238E27FC236}">
                <a16:creationId xmlns:a16="http://schemas.microsoft.com/office/drawing/2014/main" id="{CA5E9493-A242-8C68-C530-A0C667466A4D}"/>
              </a:ext>
            </a:extLst>
          </p:cNvPr>
          <p:cNvSpPr>
            <a:spLocks noGrp="1"/>
          </p:cNvSpPr>
          <p:nvPr>
            <p:ph type="title"/>
          </p:nvPr>
        </p:nvSpPr>
        <p:spPr>
          <a:xfrm>
            <a:off x="287338" y="102762"/>
            <a:ext cx="7610869" cy="1019027"/>
          </a:xfrm>
        </p:spPr>
        <p:txBody>
          <a:bodyPr/>
          <a:lstStyle/>
          <a:p>
            <a:r>
              <a:rPr lang="en-GB"/>
              <a:t>Clearing Plus </a:t>
            </a:r>
          </a:p>
        </p:txBody>
      </p:sp>
      <p:pic>
        <p:nvPicPr>
          <p:cNvPr id="3" name="Picture 2" descr="Graphical user interface, text, application&#10;&#10;Description automatically generated">
            <a:extLst>
              <a:ext uri="{FF2B5EF4-FFF2-40B4-BE49-F238E27FC236}">
                <a16:creationId xmlns:a16="http://schemas.microsoft.com/office/drawing/2014/main" id="{230E529E-9D84-787F-F214-547C0DF5DC24}"/>
              </a:ext>
            </a:extLst>
          </p:cNvPr>
          <p:cNvPicPr>
            <a:picLocks noChangeAspect="1"/>
          </p:cNvPicPr>
          <p:nvPr/>
        </p:nvPicPr>
        <p:blipFill rotWithShape="1">
          <a:blip r:embed="rId3"/>
          <a:srcRect r="3309"/>
          <a:stretch/>
        </p:blipFill>
        <p:spPr>
          <a:xfrm>
            <a:off x="193525" y="1286475"/>
            <a:ext cx="4913517" cy="2743838"/>
          </a:xfrm>
          <a:prstGeom prst="rect">
            <a:avLst/>
          </a:prstGeom>
        </p:spPr>
      </p:pic>
    </p:spTree>
    <p:extLst>
      <p:ext uri="{BB962C8B-B14F-4D97-AF65-F5344CB8AC3E}">
        <p14:creationId xmlns:p14="http://schemas.microsoft.com/office/powerpoint/2010/main" val="3461340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81756"/>
            <a:ext cx="7610869" cy="672029"/>
          </a:xfrm>
        </p:spPr>
        <p:txBody>
          <a:bodyPr/>
          <a:lstStyle/>
          <a:p>
            <a:r>
              <a:rPr lang="en-GB"/>
              <a:t>Adding a Clearing choice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11</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grpSp>
        <p:nvGrpSpPr>
          <p:cNvPr id="7" name="Group 6">
            <a:extLst>
              <a:ext uri="{FF2B5EF4-FFF2-40B4-BE49-F238E27FC236}">
                <a16:creationId xmlns:a16="http://schemas.microsoft.com/office/drawing/2014/main" id="{2F1B2B92-DAD9-D0CE-0C40-F911F9690AE3}"/>
              </a:ext>
            </a:extLst>
          </p:cNvPr>
          <p:cNvGrpSpPr>
            <a:grpSpLocks/>
          </p:cNvGrpSpPr>
          <p:nvPr/>
        </p:nvGrpSpPr>
        <p:grpSpPr>
          <a:xfrm>
            <a:off x="3346705" y="876637"/>
            <a:ext cx="3666744" cy="3865655"/>
            <a:chOff x="384049" y="-1854003"/>
            <a:chExt cx="6147594" cy="6609237"/>
          </a:xfrm>
        </p:grpSpPr>
        <p:pic>
          <p:nvPicPr>
            <p:cNvPr id="4" name="Picture 3" descr="Graphical user interface, application&#10;&#10;Description automatically generated">
              <a:extLst>
                <a:ext uri="{FF2B5EF4-FFF2-40B4-BE49-F238E27FC236}">
                  <a16:creationId xmlns:a16="http://schemas.microsoft.com/office/drawing/2014/main" id="{385F3021-38FB-1087-BCF5-51F60D45F8D8}"/>
                </a:ext>
              </a:extLst>
            </p:cNvPr>
            <p:cNvPicPr>
              <a:picLocks noChangeAspect="1"/>
            </p:cNvPicPr>
            <p:nvPr/>
          </p:nvPicPr>
          <p:blipFill rotWithShape="1">
            <a:blip r:embed="rId2"/>
            <a:srcRect l="23782" t="10137" r="23976"/>
            <a:stretch/>
          </p:blipFill>
          <p:spPr>
            <a:xfrm>
              <a:off x="384049" y="-1854003"/>
              <a:ext cx="6147594" cy="6609237"/>
            </a:xfrm>
            <a:prstGeom prst="roundRect">
              <a:avLst>
                <a:gd name="adj" fmla="val 9660"/>
              </a:avLst>
            </a:prstGeom>
          </p:spPr>
        </p:pic>
        <p:sp>
          <p:nvSpPr>
            <p:cNvPr id="5" name="Rectangle 4">
              <a:extLst>
                <a:ext uri="{FF2B5EF4-FFF2-40B4-BE49-F238E27FC236}">
                  <a16:creationId xmlns:a16="http://schemas.microsoft.com/office/drawing/2014/main" id="{9B1EFDB5-97FB-09F9-A8B6-31AF10EBA5E3}"/>
                </a:ext>
              </a:extLst>
            </p:cNvPr>
            <p:cNvSpPr>
              <a:spLocks/>
            </p:cNvSpPr>
            <p:nvPr/>
          </p:nvSpPr>
          <p:spPr>
            <a:xfrm>
              <a:off x="859536" y="1473009"/>
              <a:ext cx="1060704" cy="10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669F957-D481-F6EF-E28F-46EBA2B0C768}"/>
                </a:ext>
              </a:extLst>
            </p:cNvPr>
            <p:cNvSpPr>
              <a:spLocks/>
            </p:cNvSpPr>
            <p:nvPr/>
          </p:nvSpPr>
          <p:spPr>
            <a:xfrm>
              <a:off x="859536" y="2643641"/>
              <a:ext cx="1060704" cy="10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7AD09B0-24B6-7BCD-B661-47E8CED9B1AF}"/>
                </a:ext>
              </a:extLst>
            </p:cNvPr>
            <p:cNvSpPr>
              <a:spLocks/>
            </p:cNvSpPr>
            <p:nvPr/>
          </p:nvSpPr>
          <p:spPr>
            <a:xfrm>
              <a:off x="859536" y="3823434"/>
              <a:ext cx="1060704" cy="108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6ECE5C8C-A8CE-CD6C-EFCA-565B839C1EF5}"/>
              </a:ext>
            </a:extLst>
          </p:cNvPr>
          <p:cNvSpPr txBox="1"/>
          <p:nvPr/>
        </p:nvSpPr>
        <p:spPr>
          <a:xfrm>
            <a:off x="361380" y="1635125"/>
            <a:ext cx="2729292" cy="1846659"/>
          </a:xfrm>
          <a:prstGeom prst="rect">
            <a:avLst/>
          </a:prstGeom>
          <a:noFill/>
        </p:spPr>
        <p:txBody>
          <a:bodyPr wrap="square" rtlCol="0">
            <a:spAutoFit/>
          </a:bodyPr>
          <a:lstStyle/>
          <a:p>
            <a:r>
              <a:rPr lang="en-GB" sz="1600" dirty="0">
                <a:latin typeface="+mj-lt"/>
              </a:rPr>
              <a:t>Eligible applicants can add a Clearing choice from: </a:t>
            </a:r>
          </a:p>
          <a:p>
            <a:pPr marL="285750" indent="-285750">
              <a:buFont typeface="Arial" panose="020B0604020202020204" pitchFamily="34" charset="0"/>
              <a:buChar char="•"/>
            </a:pPr>
            <a:r>
              <a:rPr lang="en-GB" sz="1600" dirty="0">
                <a:latin typeface="+mj-lt"/>
              </a:rPr>
              <a:t>10:00 on SQA results day*.</a:t>
            </a:r>
          </a:p>
          <a:p>
            <a:pPr marL="285750" indent="-285750">
              <a:buFont typeface="Arial" panose="020B0604020202020204" pitchFamily="34" charset="0"/>
              <a:buChar char="•"/>
            </a:pPr>
            <a:r>
              <a:rPr lang="en-GB" sz="1600" dirty="0">
                <a:latin typeface="+mj-lt"/>
              </a:rPr>
              <a:t>15:00 on JCQ results day*.</a:t>
            </a:r>
          </a:p>
          <a:p>
            <a:pPr marL="285750" indent="-285750">
              <a:buFont typeface="Arial" panose="020B0604020202020204" pitchFamily="34" charset="0"/>
              <a:buChar char="•"/>
            </a:pPr>
            <a:endParaRPr lang="en-GB" sz="1600" dirty="0">
              <a:latin typeface="+mj-lt"/>
            </a:endParaRPr>
          </a:p>
          <a:p>
            <a:r>
              <a:rPr lang="en-US" sz="1600" dirty="0">
                <a:latin typeface="+mj-lt"/>
                <a:ea typeface="+mn-lt"/>
                <a:cs typeface="+mn-lt"/>
              </a:rPr>
              <a:t>*All timings are UK time </a:t>
            </a:r>
            <a:endParaRPr lang="en-US" sz="1600" dirty="0">
              <a:latin typeface="+mj-lt"/>
            </a:endParaRPr>
          </a:p>
          <a:p>
            <a:pPr marL="285750" indent="-285750">
              <a:buFont typeface="Arial" panose="020B0604020202020204" pitchFamily="34" charset="0"/>
              <a:buChar char="•"/>
            </a:pPr>
            <a:endParaRPr lang="en-GB" dirty="0">
              <a:latin typeface="+mj-lt"/>
            </a:endParaRPr>
          </a:p>
        </p:txBody>
      </p:sp>
    </p:spTree>
    <p:extLst>
      <p:ext uri="{BB962C8B-B14F-4D97-AF65-F5344CB8AC3E}">
        <p14:creationId xmlns:p14="http://schemas.microsoft.com/office/powerpoint/2010/main" val="36671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t>Adding a clearing choice (Step 1)</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12</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descr="Graphical user interface, text, application&#10;&#10;Description automatically generated">
            <a:extLst>
              <a:ext uri="{FF2B5EF4-FFF2-40B4-BE49-F238E27FC236}">
                <a16:creationId xmlns:a16="http://schemas.microsoft.com/office/drawing/2014/main" id="{5FAB0E78-9B1C-57A7-7572-941383CCB64C}"/>
              </a:ext>
            </a:extLst>
          </p:cNvPr>
          <p:cNvPicPr>
            <a:picLocks noChangeAspect="1"/>
          </p:cNvPicPr>
          <p:nvPr/>
        </p:nvPicPr>
        <p:blipFill>
          <a:blip r:embed="rId2"/>
          <a:stretch>
            <a:fillRect/>
          </a:stretch>
        </p:blipFill>
        <p:spPr>
          <a:xfrm>
            <a:off x="216568" y="1888930"/>
            <a:ext cx="5230823" cy="2141383"/>
          </a:xfrm>
          <a:prstGeom prst="roundRect">
            <a:avLst>
              <a:gd name="adj" fmla="val 8127"/>
            </a:avLst>
          </a:prstGeom>
        </p:spPr>
      </p:pic>
      <p:pic>
        <p:nvPicPr>
          <p:cNvPr id="6" name="Picture 5" descr="Graphical user interface, text, application&#10;&#10;Description automatically generated">
            <a:extLst>
              <a:ext uri="{FF2B5EF4-FFF2-40B4-BE49-F238E27FC236}">
                <a16:creationId xmlns:a16="http://schemas.microsoft.com/office/drawing/2014/main" id="{B5EDB79B-CFB0-CD56-221E-02A7E0FAB979}"/>
              </a:ext>
            </a:extLst>
          </p:cNvPr>
          <p:cNvPicPr>
            <a:picLocks noChangeAspect="1"/>
          </p:cNvPicPr>
          <p:nvPr/>
        </p:nvPicPr>
        <p:blipFill>
          <a:blip r:embed="rId3"/>
          <a:stretch>
            <a:fillRect/>
          </a:stretch>
        </p:blipFill>
        <p:spPr>
          <a:xfrm>
            <a:off x="4409321" y="1395984"/>
            <a:ext cx="4518111" cy="3186363"/>
          </a:xfrm>
          <a:prstGeom prst="roundRect">
            <a:avLst>
              <a:gd name="adj" fmla="val 8345"/>
            </a:avLst>
          </a:prstGeom>
        </p:spPr>
      </p:pic>
    </p:spTree>
    <p:extLst>
      <p:ext uri="{BB962C8B-B14F-4D97-AF65-F5344CB8AC3E}">
        <p14:creationId xmlns:p14="http://schemas.microsoft.com/office/powerpoint/2010/main" val="247583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189061"/>
            <a:ext cx="7610869" cy="607861"/>
          </a:xfrm>
        </p:spPr>
        <p:txBody>
          <a:bodyPr/>
          <a:lstStyle/>
          <a:p>
            <a:r>
              <a:rPr lang="en-GB"/>
              <a:t>Adding a clearing choice (Step 2)</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13</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4" name="Picture 3" descr="Graphical user interface, text, application, email&#10;&#10;Description automatically generated">
            <a:extLst>
              <a:ext uri="{FF2B5EF4-FFF2-40B4-BE49-F238E27FC236}">
                <a16:creationId xmlns:a16="http://schemas.microsoft.com/office/drawing/2014/main" id="{6E795BEF-91DD-A82F-8FE2-21E1F247E847}"/>
              </a:ext>
            </a:extLst>
          </p:cNvPr>
          <p:cNvPicPr>
            <a:picLocks noChangeAspect="1"/>
          </p:cNvPicPr>
          <p:nvPr/>
        </p:nvPicPr>
        <p:blipFill>
          <a:blip r:embed="rId2"/>
          <a:stretch>
            <a:fillRect/>
          </a:stretch>
        </p:blipFill>
        <p:spPr>
          <a:xfrm>
            <a:off x="4219515" y="902186"/>
            <a:ext cx="3488656" cy="3901589"/>
          </a:xfrm>
          <a:prstGeom prst="rect">
            <a:avLst/>
          </a:prstGeom>
        </p:spPr>
      </p:pic>
      <p:sp>
        <p:nvSpPr>
          <p:cNvPr id="8" name="TextBox 7">
            <a:extLst>
              <a:ext uri="{FF2B5EF4-FFF2-40B4-BE49-F238E27FC236}">
                <a16:creationId xmlns:a16="http://schemas.microsoft.com/office/drawing/2014/main" id="{5434EF8D-223E-75E8-4D7D-310ECB74831C}"/>
              </a:ext>
            </a:extLst>
          </p:cNvPr>
          <p:cNvSpPr txBox="1"/>
          <p:nvPr/>
        </p:nvSpPr>
        <p:spPr>
          <a:xfrm>
            <a:off x="604115" y="1553761"/>
            <a:ext cx="3299975" cy="2062103"/>
          </a:xfrm>
          <a:prstGeom prst="rect">
            <a:avLst/>
          </a:prstGeom>
          <a:noFill/>
        </p:spPr>
        <p:txBody>
          <a:bodyPr wrap="square" lIns="91440" tIns="45720" rIns="91440" bIns="45720" anchor="t">
            <a:spAutoFit/>
          </a:bodyPr>
          <a:lstStyle/>
          <a:p>
            <a:pPr marL="285750" indent="-285750" algn="l">
              <a:buFont typeface="Arial" panose="020B0604020202020204" pitchFamily="34" charset="0"/>
              <a:buChar char="•"/>
            </a:pPr>
            <a:r>
              <a:rPr lang="en-GB" sz="1600" dirty="0">
                <a:solidFill>
                  <a:srgbClr val="333333"/>
                </a:solidFill>
                <a:latin typeface="+mj-lt"/>
              </a:rPr>
              <a:t>Applicants</a:t>
            </a:r>
            <a:r>
              <a:rPr lang="en-GB" sz="1600" b="0" i="0" dirty="0">
                <a:solidFill>
                  <a:srgbClr val="333333"/>
                </a:solidFill>
                <a:effectLst/>
                <a:latin typeface="+mj-lt"/>
              </a:rPr>
              <a:t> should only add a Clearing choice once they have permission from the university or college.</a:t>
            </a:r>
          </a:p>
          <a:p>
            <a:pPr marL="285750" indent="-285750">
              <a:buFont typeface="Arial" panose="020B0604020202020204" pitchFamily="34" charset="0"/>
              <a:buChar char="•"/>
            </a:pPr>
            <a:r>
              <a:rPr lang="en-GB" sz="1600" b="0" i="0" dirty="0">
                <a:solidFill>
                  <a:srgbClr val="333333"/>
                </a:solidFill>
                <a:effectLst/>
                <a:latin typeface="+mj-lt"/>
              </a:rPr>
              <a:t>They need to fill in the course details by the date the university/college gave them.</a:t>
            </a:r>
            <a:r>
              <a:rPr lang="en-GB" sz="1600" dirty="0">
                <a:solidFill>
                  <a:srgbClr val="333333"/>
                </a:solidFill>
                <a:latin typeface="+mj-lt"/>
              </a:rPr>
              <a:t> </a:t>
            </a:r>
            <a:endParaRPr lang="en-GB" sz="1600" b="0" i="0" dirty="0">
              <a:solidFill>
                <a:srgbClr val="333333"/>
              </a:solidFill>
              <a:effectLst/>
              <a:latin typeface="+mj-lt"/>
              <a:ea typeface="Calibri Light"/>
              <a:cs typeface="Calibri Light"/>
            </a:endParaRPr>
          </a:p>
          <a:p>
            <a:pPr algn="l"/>
            <a:endParaRPr lang="en-GB" sz="1600" b="0" i="0" dirty="0">
              <a:solidFill>
                <a:srgbClr val="333333"/>
              </a:solidFill>
              <a:effectLst/>
              <a:latin typeface="+mj-lt"/>
            </a:endParaRPr>
          </a:p>
        </p:txBody>
      </p:sp>
    </p:spTree>
    <p:extLst>
      <p:ext uri="{BB962C8B-B14F-4D97-AF65-F5344CB8AC3E}">
        <p14:creationId xmlns:p14="http://schemas.microsoft.com/office/powerpoint/2010/main" val="417553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t>Adding a Clearing choice (Step 3)</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14</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CED38A74-D762-B54F-FB39-73E44684685F}"/>
              </a:ext>
            </a:extLst>
          </p:cNvPr>
          <p:cNvPicPr>
            <a:picLocks noChangeAspect="1"/>
          </p:cNvPicPr>
          <p:nvPr/>
        </p:nvPicPr>
        <p:blipFill>
          <a:blip r:embed="rId2"/>
          <a:stretch>
            <a:fillRect/>
          </a:stretch>
        </p:blipFill>
        <p:spPr>
          <a:xfrm>
            <a:off x="399225" y="1346008"/>
            <a:ext cx="5218742" cy="2121495"/>
          </a:xfrm>
          <a:prstGeom prst="roundRect">
            <a:avLst>
              <a:gd name="adj" fmla="val 9296"/>
            </a:avLst>
          </a:prstGeom>
        </p:spPr>
      </p:pic>
      <p:pic>
        <p:nvPicPr>
          <p:cNvPr id="7" name="Picture 7" descr="Graphical user interface, diagram, text, application&#10;&#10;Description automatically generated">
            <a:extLst>
              <a:ext uri="{FF2B5EF4-FFF2-40B4-BE49-F238E27FC236}">
                <a16:creationId xmlns:a16="http://schemas.microsoft.com/office/drawing/2014/main" id="{9DFF1259-9D7F-469B-BDE0-286667AD1E12}"/>
              </a:ext>
            </a:extLst>
          </p:cNvPr>
          <p:cNvPicPr>
            <a:picLocks noGrp="1" noChangeAspect="1"/>
          </p:cNvPicPr>
          <p:nvPr>
            <p:ph idx="1"/>
          </p:nvPr>
        </p:nvPicPr>
        <p:blipFill>
          <a:blip r:embed="rId3"/>
          <a:stretch>
            <a:fillRect/>
          </a:stretch>
        </p:blipFill>
        <p:spPr>
          <a:xfrm>
            <a:off x="6018388" y="1113187"/>
            <a:ext cx="2288051" cy="3418134"/>
          </a:xfrm>
        </p:spPr>
      </p:pic>
      <p:sp>
        <p:nvSpPr>
          <p:cNvPr id="9" name="TextBox 8">
            <a:extLst>
              <a:ext uri="{FF2B5EF4-FFF2-40B4-BE49-F238E27FC236}">
                <a16:creationId xmlns:a16="http://schemas.microsoft.com/office/drawing/2014/main" id="{A5E349B5-32AA-627F-9478-7FB7E0251B32}"/>
              </a:ext>
            </a:extLst>
          </p:cNvPr>
          <p:cNvSpPr txBox="1"/>
          <p:nvPr/>
        </p:nvSpPr>
        <p:spPr>
          <a:xfrm>
            <a:off x="380163" y="3607018"/>
            <a:ext cx="5545399" cy="1323439"/>
          </a:xfrm>
          <a:prstGeom prst="rect">
            <a:avLst/>
          </a:prstGeom>
          <a:noFill/>
        </p:spPr>
        <p:txBody>
          <a:bodyPr wrap="square">
            <a:spAutoFit/>
          </a:bodyPr>
          <a:lstStyle/>
          <a:p>
            <a:r>
              <a:rPr lang="en-GB" sz="1600" dirty="0">
                <a:solidFill>
                  <a:srgbClr val="333333"/>
                </a:solidFill>
                <a:latin typeface="+mj-lt"/>
              </a:rPr>
              <a:t>Only one Clearing choice can be added at a time. </a:t>
            </a:r>
            <a:r>
              <a:rPr lang="en-GB" sz="1600" dirty="0">
                <a:effectLst/>
                <a:latin typeface="+mj-lt"/>
              </a:rPr>
              <a:t>If the university/college does not accept the Clearing choice (Unsuccessful) or the applicant chooses to use 'Decline my place' then they'll be able to add a new Clearing choice.'</a:t>
            </a:r>
            <a:endParaRPr lang="en-GB" sz="1600" dirty="0">
              <a:latin typeface="+mj-lt"/>
            </a:endParaRPr>
          </a:p>
          <a:p>
            <a:endParaRPr lang="en-GB" sz="1600" dirty="0">
              <a:solidFill>
                <a:srgbClr val="333333"/>
              </a:solidFill>
              <a:latin typeface="+mj-lt"/>
            </a:endParaRPr>
          </a:p>
        </p:txBody>
      </p:sp>
    </p:spTree>
    <p:extLst>
      <p:ext uri="{BB962C8B-B14F-4D97-AF65-F5344CB8AC3E}">
        <p14:creationId xmlns:p14="http://schemas.microsoft.com/office/powerpoint/2010/main" val="43364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78777" y="47494"/>
            <a:ext cx="7610869" cy="1019027"/>
          </a:xfrm>
        </p:spPr>
        <p:txBody>
          <a:bodyPr/>
          <a:lstStyle/>
          <a:p>
            <a:r>
              <a:rPr lang="en-GB" dirty="0"/>
              <a:t>University/College Supplied Code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15</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2" name="TextBox 1">
            <a:extLst>
              <a:ext uri="{FF2B5EF4-FFF2-40B4-BE49-F238E27FC236}">
                <a16:creationId xmlns:a16="http://schemas.microsoft.com/office/drawing/2014/main" id="{99FFF47B-F0E4-6A42-3FDB-24558207445F}"/>
              </a:ext>
            </a:extLst>
          </p:cNvPr>
          <p:cNvSpPr txBox="1"/>
          <p:nvPr/>
        </p:nvSpPr>
        <p:spPr>
          <a:xfrm>
            <a:off x="378777" y="1282015"/>
            <a:ext cx="2432304" cy="3077766"/>
          </a:xfrm>
          <a:prstGeom prst="rect">
            <a:avLst/>
          </a:prstGeom>
          <a:noFill/>
        </p:spPr>
        <p:txBody>
          <a:bodyPr wrap="square" lIns="91440" tIns="45720" rIns="91440" bIns="45720" rtlCol="0" anchor="t">
            <a:spAutoFit/>
          </a:bodyPr>
          <a:lstStyle/>
          <a:p>
            <a:r>
              <a:rPr lang="en-GB" sz="1600" dirty="0">
                <a:latin typeface="+mj-lt"/>
              </a:rPr>
              <a:t>If the university or college has supplied the applicant with a specific course code for a course available in Clearing, they enter it directly. </a:t>
            </a:r>
          </a:p>
          <a:p>
            <a:endParaRPr lang="en-GB" sz="1600" dirty="0">
              <a:latin typeface="+mj-lt"/>
            </a:endParaRPr>
          </a:p>
          <a:p>
            <a:r>
              <a:rPr lang="en-GB" sz="1600" dirty="0">
                <a:latin typeface="+mj-lt"/>
              </a:rPr>
              <a:t>This may be the case for competitive courses where vacancies are rare and usually filled quickly.</a:t>
            </a:r>
          </a:p>
          <a:p>
            <a:endParaRPr lang="en-GB" dirty="0">
              <a:latin typeface="+mj-lt"/>
            </a:endParaRPr>
          </a:p>
        </p:txBody>
      </p:sp>
      <p:pic>
        <p:nvPicPr>
          <p:cNvPr id="3" name="Picture 4" descr="Graphical user interface, text&#10;&#10;Description automatically generated">
            <a:extLst>
              <a:ext uri="{FF2B5EF4-FFF2-40B4-BE49-F238E27FC236}">
                <a16:creationId xmlns:a16="http://schemas.microsoft.com/office/drawing/2014/main" id="{0C37C9B9-3438-5984-5B53-7255829AE2D3}"/>
              </a:ext>
            </a:extLst>
          </p:cNvPr>
          <p:cNvPicPr>
            <a:picLocks noChangeAspect="1"/>
          </p:cNvPicPr>
          <p:nvPr/>
        </p:nvPicPr>
        <p:blipFill rotWithShape="1">
          <a:blip r:embed="rId2"/>
          <a:srcRect t="10274" r="1282" b="5479"/>
          <a:stretch/>
        </p:blipFill>
        <p:spPr>
          <a:xfrm>
            <a:off x="2984157" y="1282015"/>
            <a:ext cx="5863264" cy="3120085"/>
          </a:xfrm>
          <a:prstGeom prst="roundRect">
            <a:avLst>
              <a:gd name="adj" fmla="val 4034"/>
            </a:avLst>
          </a:prstGeom>
        </p:spPr>
      </p:pic>
    </p:spTree>
    <p:extLst>
      <p:ext uri="{BB962C8B-B14F-4D97-AF65-F5344CB8AC3E}">
        <p14:creationId xmlns:p14="http://schemas.microsoft.com/office/powerpoint/2010/main" val="239318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54007"/>
            <a:ext cx="7610869" cy="1019027"/>
          </a:xfrm>
        </p:spPr>
        <p:txBody>
          <a:bodyPr/>
          <a:lstStyle/>
          <a:p>
            <a:r>
              <a:rPr lang="en-GB"/>
              <a:t>University/College Supplied Code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3" name="Picture 2" descr="Graphical user interface, text, application&#10;&#10;Description automatically generated">
            <a:extLst>
              <a:ext uri="{FF2B5EF4-FFF2-40B4-BE49-F238E27FC236}">
                <a16:creationId xmlns:a16="http://schemas.microsoft.com/office/drawing/2014/main" id="{B2993150-3AC0-8A2E-AED1-04A11CD1CF4A}"/>
              </a:ext>
            </a:extLst>
          </p:cNvPr>
          <p:cNvPicPr>
            <a:picLocks noChangeAspect="1"/>
          </p:cNvPicPr>
          <p:nvPr/>
        </p:nvPicPr>
        <p:blipFill rotWithShape="1">
          <a:blip r:embed="rId2"/>
          <a:srcRect l="1354" t="10137" r="1395" b="11267"/>
          <a:stretch/>
        </p:blipFill>
        <p:spPr>
          <a:xfrm>
            <a:off x="1623848" y="1300442"/>
            <a:ext cx="5788063" cy="2923604"/>
          </a:xfrm>
          <a:prstGeom prst="roundRect">
            <a:avLst>
              <a:gd name="adj" fmla="val 5720"/>
            </a:avLst>
          </a:prstGeom>
          <a:ln>
            <a:solidFill>
              <a:schemeClr val="bg2"/>
            </a:solidFill>
          </a:ln>
        </p:spPr>
      </p:pic>
    </p:spTree>
    <p:extLst>
      <p:ext uri="{BB962C8B-B14F-4D97-AF65-F5344CB8AC3E}">
        <p14:creationId xmlns:p14="http://schemas.microsoft.com/office/powerpoint/2010/main" val="200924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8" y="38708"/>
            <a:ext cx="7610869" cy="1019027"/>
          </a:xfrm>
        </p:spPr>
        <p:txBody>
          <a:bodyPr/>
          <a:lstStyle/>
          <a:p>
            <a:r>
              <a:rPr lang="en-GB"/>
              <a:t>Clearing choice</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17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8" name="Picture 7" descr="Graphical user interface, text, application&#10;&#10;Description automatically generated">
            <a:extLst>
              <a:ext uri="{FF2B5EF4-FFF2-40B4-BE49-F238E27FC236}">
                <a16:creationId xmlns:a16="http://schemas.microsoft.com/office/drawing/2014/main" id="{CD9C55E5-9B49-72FE-11AC-6CC54878C0D8}"/>
              </a:ext>
            </a:extLst>
          </p:cNvPr>
          <p:cNvPicPr>
            <a:picLocks noChangeAspect="1"/>
          </p:cNvPicPr>
          <p:nvPr/>
        </p:nvPicPr>
        <p:blipFill rotWithShape="1">
          <a:blip r:embed="rId2"/>
          <a:srcRect t="10583" r="1491" b="5320"/>
          <a:stretch/>
        </p:blipFill>
        <p:spPr>
          <a:xfrm>
            <a:off x="4769962" y="2258928"/>
            <a:ext cx="4318402" cy="1502646"/>
          </a:xfrm>
          <a:prstGeom prst="roundRect">
            <a:avLst>
              <a:gd name="adj" fmla="val 17207"/>
            </a:avLst>
          </a:prstGeom>
          <a:ln>
            <a:noFill/>
          </a:ln>
        </p:spPr>
      </p:pic>
      <p:sp>
        <p:nvSpPr>
          <p:cNvPr id="16" name="TextBox 15">
            <a:extLst>
              <a:ext uri="{FF2B5EF4-FFF2-40B4-BE49-F238E27FC236}">
                <a16:creationId xmlns:a16="http://schemas.microsoft.com/office/drawing/2014/main" id="{0C57A277-BC0A-B259-9A31-2B5633EC0A1E}"/>
              </a:ext>
            </a:extLst>
          </p:cNvPr>
          <p:cNvSpPr txBox="1"/>
          <p:nvPr/>
        </p:nvSpPr>
        <p:spPr>
          <a:xfrm>
            <a:off x="297030" y="1259804"/>
            <a:ext cx="2561239" cy="3139321"/>
          </a:xfrm>
          <a:prstGeom prst="rect">
            <a:avLst/>
          </a:prstGeom>
          <a:noFill/>
        </p:spPr>
        <p:txBody>
          <a:bodyPr wrap="square">
            <a:spAutoFit/>
          </a:bodyPr>
          <a:lstStyle/>
          <a:p>
            <a:r>
              <a:rPr lang="en-GB" sz="1800" b="0" i="0" dirty="0">
                <a:solidFill>
                  <a:schemeClr val="tx2">
                    <a:lumMod val="50000"/>
                  </a:schemeClr>
                </a:solidFill>
                <a:effectLst/>
                <a:latin typeface="+mj-lt"/>
              </a:rPr>
              <a:t>Applicants don’t need to reply to a Clearing offer. </a:t>
            </a:r>
          </a:p>
          <a:p>
            <a:endParaRPr lang="en-GB" dirty="0">
              <a:solidFill>
                <a:schemeClr val="tx2">
                  <a:lumMod val="50000"/>
                </a:schemeClr>
              </a:solidFill>
              <a:latin typeface="+mj-lt"/>
            </a:endParaRPr>
          </a:p>
          <a:p>
            <a:r>
              <a:rPr lang="en-GB" sz="1800" b="0" i="0" dirty="0">
                <a:solidFill>
                  <a:schemeClr val="tx2">
                    <a:lumMod val="50000"/>
                  </a:schemeClr>
                </a:solidFill>
                <a:effectLst/>
                <a:latin typeface="+mj-lt"/>
              </a:rPr>
              <a:t>Once the choice has been added, it’s up to the university or college to confirm the place. </a:t>
            </a:r>
          </a:p>
          <a:p>
            <a:endParaRPr lang="en-GB" dirty="0">
              <a:solidFill>
                <a:schemeClr val="tx2">
                  <a:lumMod val="50000"/>
                </a:schemeClr>
              </a:solidFill>
              <a:latin typeface="+mj-lt"/>
            </a:endParaRPr>
          </a:p>
          <a:p>
            <a:r>
              <a:rPr lang="en-GB" sz="1800" b="0" i="0" dirty="0">
                <a:solidFill>
                  <a:schemeClr val="tx2">
                    <a:lumMod val="50000"/>
                  </a:schemeClr>
                </a:solidFill>
                <a:effectLst/>
                <a:latin typeface="+mj-lt"/>
              </a:rPr>
              <a:t>The confirmation will reflect in their application. </a:t>
            </a:r>
            <a:endParaRPr lang="en-GB" sz="1800" dirty="0">
              <a:solidFill>
                <a:schemeClr val="tx2">
                  <a:lumMod val="50000"/>
                </a:schemeClr>
              </a:solidFill>
              <a:latin typeface="+mj-lt"/>
            </a:endParaRPr>
          </a:p>
        </p:txBody>
      </p:sp>
      <p:pic>
        <p:nvPicPr>
          <p:cNvPr id="17" name="Picture 16" descr="Graphical user interface, text, application&#10;&#10;Description automatically generated">
            <a:extLst>
              <a:ext uri="{FF2B5EF4-FFF2-40B4-BE49-F238E27FC236}">
                <a16:creationId xmlns:a16="http://schemas.microsoft.com/office/drawing/2014/main" id="{2A53867F-4F46-2F5D-79F5-CBDEEBEFB766}"/>
              </a:ext>
            </a:extLst>
          </p:cNvPr>
          <p:cNvPicPr>
            <a:picLocks noGrp="1" noRot="1" noMove="1" noResize="1" noEditPoints="1" noAdjustHandles="1" noChangeArrowheads="1" noChangeShapeType="1" noCrop="1"/>
          </p:cNvPicPr>
          <p:nvPr/>
        </p:nvPicPr>
        <p:blipFill>
          <a:blip r:embed="rId3"/>
          <a:stretch>
            <a:fillRect/>
          </a:stretch>
        </p:blipFill>
        <p:spPr>
          <a:xfrm>
            <a:off x="3227908" y="659897"/>
            <a:ext cx="5972480" cy="1413809"/>
          </a:xfrm>
          <a:prstGeom prst="rect">
            <a:avLst/>
          </a:prstGeom>
        </p:spPr>
      </p:pic>
      <p:grpSp>
        <p:nvGrpSpPr>
          <p:cNvPr id="28" name="Group 27">
            <a:extLst>
              <a:ext uri="{FF2B5EF4-FFF2-40B4-BE49-F238E27FC236}">
                <a16:creationId xmlns:a16="http://schemas.microsoft.com/office/drawing/2014/main" id="{C6D81ACD-5F65-F183-D8FB-FC4ADFB0BDF0}"/>
              </a:ext>
            </a:extLst>
          </p:cNvPr>
          <p:cNvGrpSpPr>
            <a:grpSpLocks noGrp="1" noUngrp="1" noRot="1" noMove="1" noResize="1"/>
          </p:cNvGrpSpPr>
          <p:nvPr/>
        </p:nvGrpSpPr>
        <p:grpSpPr>
          <a:xfrm>
            <a:off x="3490296" y="1296635"/>
            <a:ext cx="1638300" cy="331229"/>
            <a:chOff x="3490296" y="1296635"/>
            <a:chExt cx="1638300" cy="331229"/>
          </a:xfrm>
        </p:grpSpPr>
        <p:sp>
          <p:nvSpPr>
            <p:cNvPr id="19" name="Rectangle 18">
              <a:extLst>
                <a:ext uri="{FF2B5EF4-FFF2-40B4-BE49-F238E27FC236}">
                  <a16:creationId xmlns:a16="http://schemas.microsoft.com/office/drawing/2014/main" id="{8222F855-2609-014C-E769-04A1DB77F31C}"/>
                </a:ext>
              </a:extLst>
            </p:cNvPr>
            <p:cNvSpPr>
              <a:spLocks noGrp="1" noRot="1" noMove="1" noResize="1" noEditPoints="1" noAdjustHandles="1" noChangeArrowheads="1" noChangeShapeType="1"/>
            </p:cNvSpPr>
            <p:nvPr/>
          </p:nvSpPr>
          <p:spPr>
            <a:xfrm>
              <a:off x="3490296" y="1454128"/>
              <a:ext cx="163830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DE3D071-7AE7-253A-AA57-D36774162860}"/>
                </a:ext>
              </a:extLst>
            </p:cNvPr>
            <p:cNvSpPr>
              <a:spLocks noGrp="1" noRot="1" noMove="1" noResize="1" noEditPoints="1" noAdjustHandles="1" noChangeArrowheads="1" noChangeShapeType="1"/>
            </p:cNvSpPr>
            <p:nvPr/>
          </p:nvSpPr>
          <p:spPr>
            <a:xfrm>
              <a:off x="4341088" y="1296635"/>
              <a:ext cx="692150" cy="111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A71D8C35-B19D-F773-4C3D-47DE49DFEA15}"/>
              </a:ext>
            </a:extLst>
          </p:cNvPr>
          <p:cNvSpPr txBox="1">
            <a:spLocks noGrp="1" noRot="1" noMove="1" noResize="1" noEditPoints="1" noAdjustHandles="1" noChangeArrowheads="1" noChangeShapeType="1"/>
          </p:cNvSpPr>
          <p:nvPr/>
        </p:nvSpPr>
        <p:spPr>
          <a:xfrm>
            <a:off x="4261577" y="1293080"/>
            <a:ext cx="3506787" cy="169277"/>
          </a:xfrm>
          <a:prstGeom prst="rect">
            <a:avLst/>
          </a:prstGeom>
          <a:noFill/>
        </p:spPr>
        <p:txBody>
          <a:bodyPr wrap="square">
            <a:spAutoFit/>
          </a:bodyPr>
          <a:lstStyle/>
          <a:p>
            <a:r>
              <a:rPr lang="en-GB" sz="500">
                <a:solidFill>
                  <a:schemeClr val="tx2">
                    <a:lumMod val="50000"/>
                  </a:schemeClr>
                </a:solidFill>
              </a:rPr>
              <a:t>University of UCAS</a:t>
            </a:r>
          </a:p>
        </p:txBody>
      </p:sp>
      <p:pic>
        <p:nvPicPr>
          <p:cNvPr id="1026" name="Picture 2">
            <a:extLst>
              <a:ext uri="{FF2B5EF4-FFF2-40B4-BE49-F238E27FC236}">
                <a16:creationId xmlns:a16="http://schemas.microsoft.com/office/drawing/2014/main" id="{8A09496A-E77C-0BB5-E577-8CCB1C128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663" y="1975431"/>
            <a:ext cx="1638299" cy="244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ebsite&#10;&#10;Description automatically generated">
            <a:extLst>
              <a:ext uri="{FF2B5EF4-FFF2-40B4-BE49-F238E27FC236}">
                <a16:creationId xmlns:a16="http://schemas.microsoft.com/office/drawing/2014/main" id="{21F3A17C-14D3-132B-9650-DED4C52A16A4}"/>
              </a:ext>
            </a:extLst>
          </p:cNvPr>
          <p:cNvPicPr>
            <a:picLocks noChangeAspect="1"/>
          </p:cNvPicPr>
          <p:nvPr/>
        </p:nvPicPr>
        <p:blipFill rotWithShape="1">
          <a:blip r:embed="rId2"/>
          <a:srcRect l="1031" r="1630" b="11837"/>
          <a:stretch/>
        </p:blipFill>
        <p:spPr>
          <a:xfrm>
            <a:off x="287338" y="1354235"/>
            <a:ext cx="4549878" cy="1458910"/>
          </a:xfrm>
          <a:prstGeom prst="roundRect">
            <a:avLst>
              <a:gd name="adj" fmla="val 12054"/>
            </a:avLst>
          </a:prstGeom>
        </p:spPr>
      </p:pic>
      <p:pic>
        <p:nvPicPr>
          <p:cNvPr id="5" name="Picture 4" descr="Graphical user interface, text, application&#10;&#10;Description automatically generated">
            <a:extLst>
              <a:ext uri="{FF2B5EF4-FFF2-40B4-BE49-F238E27FC236}">
                <a16:creationId xmlns:a16="http://schemas.microsoft.com/office/drawing/2014/main" id="{EBB68506-4A87-F10C-7F20-19924892D46C}"/>
              </a:ext>
            </a:extLst>
          </p:cNvPr>
          <p:cNvPicPr>
            <a:picLocks noChangeAspect="1"/>
          </p:cNvPicPr>
          <p:nvPr/>
        </p:nvPicPr>
        <p:blipFill rotWithShape="1">
          <a:blip r:embed="rId3"/>
          <a:srcRect l="1946" t="933" r="2128" b="14688"/>
          <a:stretch/>
        </p:blipFill>
        <p:spPr>
          <a:xfrm>
            <a:off x="369888" y="2874946"/>
            <a:ext cx="4467328" cy="1465212"/>
          </a:xfrm>
          <a:prstGeom prst="rect">
            <a:avLst/>
          </a:prstGeom>
        </p:spPr>
      </p:pic>
      <p:sp>
        <p:nvSpPr>
          <p:cNvPr id="6" name="Title 11">
            <a:extLst>
              <a:ext uri="{FF2B5EF4-FFF2-40B4-BE49-F238E27FC236}">
                <a16:creationId xmlns:a16="http://schemas.microsoft.com/office/drawing/2014/main" id="{1217D576-FDFB-1268-7374-153A8CC32C97}"/>
              </a:ext>
            </a:extLst>
          </p:cNvPr>
          <p:cNvSpPr txBox="1">
            <a:spLocks/>
          </p:cNvSpPr>
          <p:nvPr/>
        </p:nvSpPr>
        <p:spPr>
          <a:xfrm>
            <a:off x="369888" y="-370141"/>
            <a:ext cx="8223250" cy="1629945"/>
          </a:xfrm>
          <a:prstGeom prst="rect">
            <a:avLst/>
          </a:prstGeom>
          <a:noFill/>
        </p:spPr>
        <p:txBody>
          <a:bodyPr vert="horz" wrap="none" lIns="0" tIns="0" rIns="0" bIns="0" rtlCol="0" anchor="b">
            <a:noAutofit/>
          </a:bodyPr>
          <a:lstStyle>
            <a:lvl1pPr algn="l" defTabSz="685800" rtl="0" eaLnBrk="1" latinLnBrk="0" hangingPunct="1">
              <a:lnSpc>
                <a:spcPct val="90000"/>
              </a:lnSpc>
              <a:spcBef>
                <a:spcPct val="0"/>
              </a:spcBef>
              <a:buNone/>
              <a:defRPr sz="4500" b="1" kern="1200">
                <a:solidFill>
                  <a:schemeClr val="bg1"/>
                </a:solidFill>
                <a:latin typeface="+mn-lt"/>
                <a:ea typeface="Roboto" panose="02000000000000000000" pitchFamily="2" charset="0"/>
                <a:cs typeface="Roboto" panose="02000000000000000000" pitchFamily="2" charset="0"/>
              </a:defRPr>
            </a:lvl1pPr>
          </a:lstStyle>
          <a:p>
            <a:r>
              <a:rPr lang="en-GB"/>
              <a:t>Clearing choice</a:t>
            </a:r>
          </a:p>
        </p:txBody>
      </p:sp>
      <p:sp>
        <p:nvSpPr>
          <p:cNvPr id="7" name="TextBox 6">
            <a:extLst>
              <a:ext uri="{FF2B5EF4-FFF2-40B4-BE49-F238E27FC236}">
                <a16:creationId xmlns:a16="http://schemas.microsoft.com/office/drawing/2014/main" id="{36F72D4C-4B54-0B70-24E6-AA8147F7B2B6}"/>
              </a:ext>
            </a:extLst>
          </p:cNvPr>
          <p:cNvSpPr txBox="1"/>
          <p:nvPr/>
        </p:nvSpPr>
        <p:spPr>
          <a:xfrm>
            <a:off x="5592599" y="1797482"/>
            <a:ext cx="3000539" cy="2031325"/>
          </a:xfrm>
          <a:prstGeom prst="rect">
            <a:avLst/>
          </a:prstGeom>
          <a:noFill/>
        </p:spPr>
        <p:txBody>
          <a:bodyPr wrap="square" lIns="91440" tIns="45720" rIns="91440" bIns="45720" anchor="t">
            <a:spAutoFit/>
          </a:bodyPr>
          <a:lstStyle/>
          <a:p>
            <a:r>
              <a:rPr lang="en-GB" sz="1800" dirty="0">
                <a:solidFill>
                  <a:schemeClr val="bg1"/>
                </a:solidFill>
                <a:effectLst/>
                <a:latin typeface="+mj-lt"/>
              </a:rPr>
              <a:t>If the university/college does not accept the Clearing choice (Unsuccessful) or the applicant chooses to use 'Decline my place' then they'll be able to add a new Clearing choice.'</a:t>
            </a:r>
            <a:endParaRPr lang="en-GB" dirty="0">
              <a:solidFill>
                <a:schemeClr val="bg1"/>
              </a:solidFill>
              <a:latin typeface="+mj-lt"/>
            </a:endParaRPr>
          </a:p>
        </p:txBody>
      </p:sp>
    </p:spTree>
    <p:extLst>
      <p:ext uri="{BB962C8B-B14F-4D97-AF65-F5344CB8AC3E}">
        <p14:creationId xmlns:p14="http://schemas.microsoft.com/office/powerpoint/2010/main" val="17070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t>Decline my place (Step 1)</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19</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D8D6804E-116C-46FE-45F3-DF456249632A}"/>
              </a:ext>
            </a:extLst>
          </p:cNvPr>
          <p:cNvPicPr>
            <a:picLocks noChangeAspect="1"/>
          </p:cNvPicPr>
          <p:nvPr/>
        </p:nvPicPr>
        <p:blipFill>
          <a:blip r:embed="rId2"/>
          <a:stretch>
            <a:fillRect/>
          </a:stretch>
        </p:blipFill>
        <p:spPr>
          <a:xfrm>
            <a:off x="3727847" y="1547398"/>
            <a:ext cx="5270745" cy="2451453"/>
          </a:xfrm>
          <a:prstGeom prst="roundRect">
            <a:avLst>
              <a:gd name="adj" fmla="val 8290"/>
            </a:avLst>
          </a:prstGeom>
        </p:spPr>
      </p:pic>
      <p:sp>
        <p:nvSpPr>
          <p:cNvPr id="13" name="TextBox 12">
            <a:extLst>
              <a:ext uri="{FF2B5EF4-FFF2-40B4-BE49-F238E27FC236}">
                <a16:creationId xmlns:a16="http://schemas.microsoft.com/office/drawing/2014/main" id="{FFD87A2C-5311-03DF-DF2D-72D1BDB60553}"/>
              </a:ext>
            </a:extLst>
          </p:cNvPr>
          <p:cNvSpPr txBox="1"/>
          <p:nvPr/>
        </p:nvSpPr>
        <p:spPr>
          <a:xfrm>
            <a:off x="562448" y="1666445"/>
            <a:ext cx="3034335" cy="2062103"/>
          </a:xfrm>
          <a:prstGeom prst="rect">
            <a:avLst/>
          </a:prstGeom>
          <a:noFill/>
        </p:spPr>
        <p:txBody>
          <a:bodyPr wrap="square">
            <a:spAutoFit/>
          </a:bodyPr>
          <a:lstStyle/>
          <a:p>
            <a:pPr marL="285750" indent="-285750" algn="l">
              <a:buFont typeface="Arial" panose="020B0604020202020204" pitchFamily="34" charset="0"/>
              <a:buChar char="•"/>
            </a:pPr>
            <a:r>
              <a:rPr lang="en-GB" sz="1600" b="0" i="0">
                <a:solidFill>
                  <a:srgbClr val="333333"/>
                </a:solidFill>
                <a:effectLst/>
                <a:latin typeface="+mj-lt"/>
              </a:rPr>
              <a:t>From 5 July, if an applicant is holding a firm unconditional place, they can release themselves into Clearing, by using the ‘Decline your place’ button in the application. </a:t>
            </a:r>
          </a:p>
          <a:p>
            <a:pPr marL="285750" indent="-285750" algn="l">
              <a:buFont typeface="Arial" panose="020B0604020202020204" pitchFamily="34" charset="0"/>
              <a:buChar char="•"/>
            </a:pPr>
            <a:r>
              <a:rPr lang="en-GB" sz="1600" b="0" i="0">
                <a:solidFill>
                  <a:srgbClr val="333333"/>
                </a:solidFill>
                <a:effectLst/>
                <a:latin typeface="+mj-lt"/>
              </a:rPr>
              <a:t>This is available until 7 September 2022.</a:t>
            </a:r>
          </a:p>
        </p:txBody>
      </p:sp>
      <p:pic>
        <p:nvPicPr>
          <p:cNvPr id="2" name="Picture 2" descr="A picture containing background pattern&#10;&#10;Description automatically generated">
            <a:extLst>
              <a:ext uri="{FF2B5EF4-FFF2-40B4-BE49-F238E27FC236}">
                <a16:creationId xmlns:a16="http://schemas.microsoft.com/office/drawing/2014/main" id="{13A43CDE-685E-F653-C3E2-F8EDE4079991}"/>
              </a:ext>
            </a:extLst>
          </p:cNvPr>
          <p:cNvPicPr>
            <a:picLocks noChangeAspect="1"/>
          </p:cNvPicPr>
          <p:nvPr/>
        </p:nvPicPr>
        <p:blipFill>
          <a:blip r:embed="rId3"/>
          <a:stretch>
            <a:fillRect/>
          </a:stretch>
        </p:blipFill>
        <p:spPr>
          <a:xfrm>
            <a:off x="5664028" y="2309556"/>
            <a:ext cx="1600200" cy="1343025"/>
          </a:xfrm>
          <a:prstGeom prst="rect">
            <a:avLst/>
          </a:prstGeom>
        </p:spPr>
      </p:pic>
    </p:spTree>
    <p:extLst>
      <p:ext uri="{BB962C8B-B14F-4D97-AF65-F5344CB8AC3E}">
        <p14:creationId xmlns:p14="http://schemas.microsoft.com/office/powerpoint/2010/main" val="311030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397066" y="248046"/>
            <a:ext cx="3832176" cy="987425"/>
          </a:xfrm>
        </p:spPr>
        <p:txBody>
          <a:bodyPr>
            <a:normAutofit/>
          </a:bodyPr>
          <a:lstStyle/>
          <a:p>
            <a:r>
              <a:rPr lang="en-US"/>
              <a:t>Using this slide deck</a:t>
            </a:r>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3D945D8A-EE7A-D158-9C5A-D9A8D1FB4FF3}"/>
              </a:ext>
            </a:extLst>
          </p:cNvPr>
          <p:cNvPicPr>
            <a:picLocks noGrp="1" noChangeAspect="1"/>
          </p:cNvPicPr>
          <p:nvPr>
            <p:ph type="pic" idx="1"/>
          </p:nvPr>
        </p:nvPicPr>
        <p:blipFill rotWithShape="1">
          <a:blip r:embed="rId2"/>
          <a:srcRect l="8679" r="8679"/>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397066" y="1488186"/>
            <a:ext cx="3832175" cy="2858691"/>
          </a:xfrm>
        </p:spPr>
        <p:txBody>
          <a:bodyPr vert="horz" lIns="91440" tIns="45720" rIns="91440" bIns="45720" rtlCol="0" anchor="t">
            <a:normAutofit/>
          </a:bodyPr>
          <a:lstStyle/>
          <a:p>
            <a:r>
              <a:rPr lang="en-US" sz="1400"/>
              <a:t>This deck has been designed to help understand the application journey for Clearing 2022. </a:t>
            </a:r>
          </a:p>
          <a:p>
            <a:r>
              <a:rPr lang="en-US" sz="1400"/>
              <a:t>The information relates to the 2022 application cycle. </a:t>
            </a:r>
          </a:p>
          <a:p>
            <a:r>
              <a:rPr lang="en-US" sz="1400"/>
              <a:t>You can copy and paste the screenshots included into your own materials and guides to support applicants. However please note help text and guidance in the application is updated based on feedback. As such, some screenshots will change, and we will update this slide deck periodically.</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8C00CE-1BE3-6981-B666-910B0740BEC6}"/>
              </a:ext>
            </a:extLst>
          </p:cNvPr>
          <p:cNvSpPr>
            <a:spLocks noGrp="1"/>
          </p:cNvSpPr>
          <p:nvPr>
            <p:ph type="dt" sz="half" idx="2"/>
          </p:nvPr>
        </p:nvSpPr>
        <p:spPr/>
        <p:txBody>
          <a:bodyPr/>
          <a:lstStyle/>
          <a:p>
            <a:fld id="{E13ED7F5-D386-9F4E-93F6-FF04FAB3DF3D}" type="datetime4">
              <a:rPr lang="en-GB" smtClean="0"/>
              <a:pPr/>
              <a:t>24 June 2022</a:t>
            </a:fld>
            <a:endParaRPr lang="en-US"/>
          </a:p>
        </p:txBody>
      </p:sp>
      <p:sp>
        <p:nvSpPr>
          <p:cNvPr id="5" name="Slide Number Placeholder 4">
            <a:extLst>
              <a:ext uri="{FF2B5EF4-FFF2-40B4-BE49-F238E27FC236}">
                <a16:creationId xmlns:a16="http://schemas.microsoft.com/office/drawing/2014/main" id="{0E75F499-2EB2-27F5-C77B-B777697433CC}"/>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a:p>
        </p:txBody>
      </p:sp>
      <p:sp>
        <p:nvSpPr>
          <p:cNvPr id="6" name="Footer Placeholder 5">
            <a:extLst>
              <a:ext uri="{FF2B5EF4-FFF2-40B4-BE49-F238E27FC236}">
                <a16:creationId xmlns:a16="http://schemas.microsoft.com/office/drawing/2014/main" id="{EE11F3F9-A26C-E852-FA34-792A6D42E053}"/>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9" name="TextBox 8">
            <a:extLst>
              <a:ext uri="{FF2B5EF4-FFF2-40B4-BE49-F238E27FC236}">
                <a16:creationId xmlns:a16="http://schemas.microsoft.com/office/drawing/2014/main" id="{705E4463-6D8C-41E1-068B-43B08A868263}"/>
              </a:ext>
            </a:extLst>
          </p:cNvPr>
          <p:cNvSpPr txBox="1"/>
          <p:nvPr/>
        </p:nvSpPr>
        <p:spPr>
          <a:xfrm>
            <a:off x="485030" y="1381607"/>
            <a:ext cx="3260855" cy="3046988"/>
          </a:xfrm>
          <a:prstGeom prst="rect">
            <a:avLst/>
          </a:prstGeom>
          <a:noFill/>
        </p:spPr>
        <p:txBody>
          <a:bodyPr wrap="square">
            <a:spAutoFit/>
          </a:bodyPr>
          <a:lstStyle/>
          <a:p>
            <a:pPr marL="285750" indent="-285750" algn="l">
              <a:buFont typeface="Arial" panose="020B0604020202020204" pitchFamily="34" charset="0"/>
              <a:buChar char="•"/>
            </a:pPr>
            <a:r>
              <a:rPr lang="en-GB" sz="1600" b="0" i="0">
                <a:solidFill>
                  <a:srgbClr val="333333"/>
                </a:solidFill>
                <a:effectLst/>
                <a:latin typeface="+mj-lt"/>
              </a:rPr>
              <a:t>They should only use this if they no longer wish to take up their place at their confirmed firm choice</a:t>
            </a:r>
            <a:r>
              <a:rPr lang="en-GB" sz="1600">
                <a:solidFill>
                  <a:srgbClr val="333333"/>
                </a:solidFill>
                <a:latin typeface="+mj-lt"/>
              </a:rPr>
              <a:t>.</a:t>
            </a:r>
          </a:p>
          <a:p>
            <a:pPr marL="285750" indent="-285750" algn="l">
              <a:buFont typeface="Arial" panose="020B0604020202020204" pitchFamily="34" charset="0"/>
              <a:buChar char="•"/>
            </a:pPr>
            <a:r>
              <a:rPr lang="en-GB" sz="1600" b="0" i="0">
                <a:solidFill>
                  <a:srgbClr val="333333"/>
                </a:solidFill>
                <a:effectLst/>
                <a:latin typeface="+mj-lt"/>
              </a:rPr>
              <a:t>Using it will mean their place will be declined and their contract with the university or college will be cancelled, including any arrangements made for accommodation or scholarships. </a:t>
            </a:r>
          </a:p>
          <a:p>
            <a:pPr marL="285750" indent="-285750" algn="l">
              <a:buFont typeface="Arial" panose="020B0604020202020204" pitchFamily="34" charset="0"/>
              <a:buChar char="•"/>
            </a:pPr>
            <a:r>
              <a:rPr lang="en-GB" sz="1600">
                <a:solidFill>
                  <a:srgbClr val="333333"/>
                </a:solidFill>
                <a:latin typeface="+mj-lt"/>
              </a:rPr>
              <a:t>Students will need to confirm they want to decline their place. </a:t>
            </a:r>
            <a:endParaRPr lang="en-GB" sz="1600" b="0" i="0">
              <a:solidFill>
                <a:srgbClr val="333333"/>
              </a:solidFill>
              <a:effectLst/>
              <a:latin typeface="+mj-lt"/>
            </a:endParaRPr>
          </a:p>
        </p:txBody>
      </p:sp>
      <p:grpSp>
        <p:nvGrpSpPr>
          <p:cNvPr id="14" name="Group 13">
            <a:extLst>
              <a:ext uri="{FF2B5EF4-FFF2-40B4-BE49-F238E27FC236}">
                <a16:creationId xmlns:a16="http://schemas.microsoft.com/office/drawing/2014/main" id="{7F64744F-0CFA-4FF7-6DF6-E508E94B5B67}"/>
              </a:ext>
            </a:extLst>
          </p:cNvPr>
          <p:cNvGrpSpPr/>
          <p:nvPr/>
        </p:nvGrpSpPr>
        <p:grpSpPr>
          <a:xfrm>
            <a:off x="4475764" y="1210513"/>
            <a:ext cx="3889008" cy="3389176"/>
            <a:chOff x="4769961" y="1008326"/>
            <a:chExt cx="3961266" cy="3854275"/>
          </a:xfrm>
        </p:grpSpPr>
        <p:pic>
          <p:nvPicPr>
            <p:cNvPr id="7" name="Picture 6" descr="Graphical user interface, text, application, email&#10;&#10;Description automatically generated">
              <a:extLst>
                <a:ext uri="{FF2B5EF4-FFF2-40B4-BE49-F238E27FC236}">
                  <a16:creationId xmlns:a16="http://schemas.microsoft.com/office/drawing/2014/main" id="{E5233B3E-473C-B8BE-6957-018D42FE552E}"/>
                </a:ext>
              </a:extLst>
            </p:cNvPr>
            <p:cNvPicPr>
              <a:picLocks noChangeAspect="1"/>
            </p:cNvPicPr>
            <p:nvPr/>
          </p:nvPicPr>
          <p:blipFill rotWithShape="1">
            <a:blip r:embed="rId2"/>
            <a:srcRect b="53659"/>
            <a:stretch/>
          </p:blipFill>
          <p:spPr>
            <a:xfrm>
              <a:off x="4769962" y="1008326"/>
              <a:ext cx="3961265" cy="1777404"/>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95DB9D9E-6498-EDF3-3FA9-F9A7E00EB160}"/>
                </a:ext>
              </a:extLst>
            </p:cNvPr>
            <p:cNvPicPr>
              <a:picLocks noChangeAspect="1"/>
            </p:cNvPicPr>
            <p:nvPr/>
          </p:nvPicPr>
          <p:blipFill>
            <a:blip r:embed="rId3"/>
            <a:stretch>
              <a:fillRect/>
            </a:stretch>
          </p:blipFill>
          <p:spPr>
            <a:xfrm>
              <a:off x="4769961" y="2610475"/>
              <a:ext cx="3961265" cy="2252126"/>
            </a:xfrm>
            <a:prstGeom prst="rect">
              <a:avLst/>
            </a:prstGeom>
          </p:spPr>
        </p:pic>
      </p:grpSp>
      <p:sp>
        <p:nvSpPr>
          <p:cNvPr id="13" name="Title 11">
            <a:extLst>
              <a:ext uri="{FF2B5EF4-FFF2-40B4-BE49-F238E27FC236}">
                <a16:creationId xmlns:a16="http://schemas.microsoft.com/office/drawing/2014/main" id="{CDC026F0-0084-56EB-EFAF-CE573561388B}"/>
              </a:ext>
            </a:extLst>
          </p:cNvPr>
          <p:cNvSpPr txBox="1">
            <a:spLocks/>
          </p:cNvSpPr>
          <p:nvPr/>
        </p:nvSpPr>
        <p:spPr>
          <a:xfrm>
            <a:off x="287336" y="38501"/>
            <a:ext cx="7610869" cy="1019027"/>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Decline my place (Step 2)</a:t>
            </a:r>
          </a:p>
        </p:txBody>
      </p:sp>
    </p:spTree>
    <p:extLst>
      <p:ext uri="{BB962C8B-B14F-4D97-AF65-F5344CB8AC3E}">
        <p14:creationId xmlns:p14="http://schemas.microsoft.com/office/powerpoint/2010/main" val="196130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94160"/>
            <a:ext cx="7610869" cy="1019027"/>
          </a:xfrm>
        </p:spPr>
        <p:txBody>
          <a:bodyPr/>
          <a:lstStyle/>
          <a:p>
            <a:r>
              <a:rPr lang="en-GB"/>
              <a:t>Decline my place (Step 2)</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21</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pic>
        <p:nvPicPr>
          <p:cNvPr id="6" name="Picture 5" descr="Graphical user interface, text, application&#10;&#10;Description automatically generated">
            <a:extLst>
              <a:ext uri="{FF2B5EF4-FFF2-40B4-BE49-F238E27FC236}">
                <a16:creationId xmlns:a16="http://schemas.microsoft.com/office/drawing/2014/main" id="{CE4399C1-8F5E-4C7F-E599-2B0786519D40}"/>
              </a:ext>
            </a:extLst>
          </p:cNvPr>
          <p:cNvPicPr>
            <a:picLocks noChangeAspect="1"/>
          </p:cNvPicPr>
          <p:nvPr/>
        </p:nvPicPr>
        <p:blipFill>
          <a:blip r:embed="rId2"/>
          <a:stretch>
            <a:fillRect/>
          </a:stretch>
        </p:blipFill>
        <p:spPr>
          <a:xfrm>
            <a:off x="3770129" y="1353234"/>
            <a:ext cx="4916385" cy="1742214"/>
          </a:xfrm>
          <a:prstGeom prst="rect">
            <a:avLst/>
          </a:prstGeom>
        </p:spPr>
      </p:pic>
      <p:sp>
        <p:nvSpPr>
          <p:cNvPr id="9" name="TextBox 8">
            <a:extLst>
              <a:ext uri="{FF2B5EF4-FFF2-40B4-BE49-F238E27FC236}">
                <a16:creationId xmlns:a16="http://schemas.microsoft.com/office/drawing/2014/main" id="{522C37F0-D4A5-99DC-C134-71C862EFC504}"/>
              </a:ext>
            </a:extLst>
          </p:cNvPr>
          <p:cNvSpPr txBox="1"/>
          <p:nvPr/>
        </p:nvSpPr>
        <p:spPr>
          <a:xfrm>
            <a:off x="287338" y="1353234"/>
            <a:ext cx="3320644" cy="2062103"/>
          </a:xfrm>
          <a:prstGeom prst="rect">
            <a:avLst/>
          </a:prstGeom>
          <a:noFill/>
        </p:spPr>
        <p:txBody>
          <a:bodyPr wrap="square">
            <a:spAutoFit/>
          </a:bodyPr>
          <a:lstStyle/>
          <a:p>
            <a:pPr marL="285750" indent="-285750" algn="l" fontAlgn="base">
              <a:buFont typeface="Arial" panose="020B0604020202020204" pitchFamily="34" charset="0"/>
              <a:buChar char="•"/>
            </a:pPr>
            <a:r>
              <a:rPr lang="en-GB" sz="1600" dirty="0">
                <a:solidFill>
                  <a:srgbClr val="313537"/>
                </a:solidFill>
                <a:latin typeface="+mj-lt"/>
              </a:rPr>
              <a:t>They may find the best option </a:t>
            </a:r>
            <a:r>
              <a:rPr lang="en-GB" sz="1600" b="0" i="0" dirty="0">
                <a:solidFill>
                  <a:srgbClr val="313537"/>
                </a:solidFill>
                <a:effectLst/>
                <a:latin typeface="+mj-lt"/>
              </a:rPr>
              <a:t>isn't to </a:t>
            </a:r>
            <a:r>
              <a:rPr lang="en-GB" sz="1600" dirty="0">
                <a:solidFill>
                  <a:srgbClr val="313537"/>
                </a:solidFill>
                <a:latin typeface="+mj-lt"/>
              </a:rPr>
              <a:t>decline </a:t>
            </a:r>
            <a:r>
              <a:rPr lang="en-GB" sz="1600" b="0" i="0" dirty="0">
                <a:solidFill>
                  <a:srgbClr val="313537"/>
                </a:solidFill>
                <a:effectLst/>
                <a:latin typeface="+mj-lt"/>
              </a:rPr>
              <a:t>their place; other options are available. </a:t>
            </a:r>
            <a:endParaRPr lang="en-GB" sz="1600" dirty="0">
              <a:solidFill>
                <a:srgbClr val="313537"/>
              </a:solidFill>
              <a:latin typeface="+mj-lt"/>
            </a:endParaRPr>
          </a:p>
          <a:p>
            <a:pPr marL="285750" indent="-285750" algn="l" fontAlgn="base">
              <a:buFont typeface="Arial" panose="020B0604020202020204" pitchFamily="34" charset="0"/>
              <a:buChar char="•"/>
            </a:pPr>
            <a:r>
              <a:rPr lang="en-GB" sz="1600" b="0" i="0">
                <a:solidFill>
                  <a:srgbClr val="313537"/>
                </a:solidFill>
                <a:effectLst/>
                <a:latin typeface="+mj-lt"/>
              </a:rPr>
              <a:t>Applicants </a:t>
            </a:r>
            <a:r>
              <a:rPr lang="en-GB" sz="1600" b="0" i="0" dirty="0">
                <a:solidFill>
                  <a:srgbClr val="313537"/>
                </a:solidFill>
                <a:effectLst/>
                <a:latin typeface="+mj-lt"/>
              </a:rPr>
              <a:t>should never be pressured into making a decision, if they seem unsure, suggest they give UCAS a call to discuss their options.</a:t>
            </a:r>
          </a:p>
        </p:txBody>
      </p:sp>
    </p:spTree>
    <p:extLst>
      <p:ext uri="{BB962C8B-B14F-4D97-AF65-F5344CB8AC3E}">
        <p14:creationId xmlns:p14="http://schemas.microsoft.com/office/powerpoint/2010/main" val="3104712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7" y="198379"/>
            <a:ext cx="7610869" cy="623903"/>
          </a:xfrm>
        </p:spPr>
        <p:txBody>
          <a:bodyPr/>
          <a:lstStyle/>
          <a:p>
            <a:r>
              <a:rPr lang="en-GB"/>
              <a:t>Decline my place (Step 3)</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dirty="0" smtClean="0"/>
              <a:pPr>
                <a:spcAft>
                  <a:spcPts val="600"/>
                </a:spcAft>
              </a:pPr>
              <a:t>22</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t>Security marking: </a:t>
            </a:r>
            <a:r>
              <a:rPr lang="en-US" b="1"/>
              <a:t>PUBLIC</a:t>
            </a:r>
          </a:p>
        </p:txBody>
      </p:sp>
      <p:pic>
        <p:nvPicPr>
          <p:cNvPr id="4" name="Picture 3" descr="Graphical user interface, website&#10;&#10;Description automatically generated">
            <a:extLst>
              <a:ext uri="{FF2B5EF4-FFF2-40B4-BE49-F238E27FC236}">
                <a16:creationId xmlns:a16="http://schemas.microsoft.com/office/drawing/2014/main" id="{DAC2C5CB-531A-35EB-CCEA-C39F96B1EDCE}"/>
              </a:ext>
            </a:extLst>
          </p:cNvPr>
          <p:cNvPicPr>
            <a:picLocks noChangeAspect="1"/>
          </p:cNvPicPr>
          <p:nvPr/>
        </p:nvPicPr>
        <p:blipFill rotWithShape="1">
          <a:blip r:embed="rId2"/>
          <a:srcRect b="13037"/>
          <a:stretch/>
        </p:blipFill>
        <p:spPr>
          <a:xfrm>
            <a:off x="4039263" y="1017765"/>
            <a:ext cx="4123735" cy="3658832"/>
          </a:xfrm>
          <a:prstGeom prst="rect">
            <a:avLst/>
          </a:prstGeom>
        </p:spPr>
      </p:pic>
      <p:sp>
        <p:nvSpPr>
          <p:cNvPr id="7" name="TextBox 6">
            <a:extLst>
              <a:ext uri="{FF2B5EF4-FFF2-40B4-BE49-F238E27FC236}">
                <a16:creationId xmlns:a16="http://schemas.microsoft.com/office/drawing/2014/main" id="{CB3C1D69-BF99-1AA6-BFE1-6825AF2EB104}"/>
              </a:ext>
            </a:extLst>
          </p:cNvPr>
          <p:cNvSpPr txBox="1"/>
          <p:nvPr/>
        </p:nvSpPr>
        <p:spPr>
          <a:xfrm>
            <a:off x="446364" y="1448650"/>
            <a:ext cx="3004502" cy="1815882"/>
          </a:xfrm>
          <a:prstGeom prst="rect">
            <a:avLst/>
          </a:prstGeom>
          <a:noFill/>
        </p:spPr>
        <p:txBody>
          <a:bodyPr wrap="square">
            <a:spAutoFit/>
          </a:bodyPr>
          <a:lstStyle/>
          <a:p>
            <a:pPr marL="285750" indent="-285750" algn="l" fontAlgn="base">
              <a:buFont typeface="Arial" panose="020B0604020202020204" pitchFamily="34" charset="0"/>
              <a:buChar char="•"/>
            </a:pPr>
            <a:r>
              <a:rPr lang="en-GB" sz="1600">
                <a:solidFill>
                  <a:srgbClr val="313537"/>
                </a:solidFill>
                <a:latin typeface="+mj-lt"/>
              </a:rPr>
              <a:t>If an applicant uses ‘Decline my place’ they will then enter Clearing.</a:t>
            </a:r>
          </a:p>
          <a:p>
            <a:pPr marL="285750" indent="-285750" algn="l" fontAlgn="base">
              <a:buFont typeface="Arial" panose="020B0604020202020204" pitchFamily="34" charset="0"/>
              <a:buChar char="•"/>
            </a:pPr>
            <a:r>
              <a:rPr lang="en-GB" sz="1600">
                <a:solidFill>
                  <a:srgbClr val="313537"/>
                </a:solidFill>
                <a:latin typeface="+mj-lt"/>
              </a:rPr>
              <a:t>They will be able to apply for another course through Clearing or view their matches in Clearing Plus.  </a:t>
            </a:r>
            <a:endParaRPr lang="en-GB" sz="1600" b="0" i="0">
              <a:solidFill>
                <a:srgbClr val="313537"/>
              </a:solidFill>
              <a:effectLst/>
              <a:latin typeface="+mj-lt"/>
            </a:endParaRPr>
          </a:p>
        </p:txBody>
      </p:sp>
    </p:spTree>
    <p:extLst>
      <p:ext uri="{BB962C8B-B14F-4D97-AF65-F5344CB8AC3E}">
        <p14:creationId xmlns:p14="http://schemas.microsoft.com/office/powerpoint/2010/main" val="256001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diagram, text, application&#10;&#10;Description automatically generated">
            <a:extLst>
              <a:ext uri="{FF2B5EF4-FFF2-40B4-BE49-F238E27FC236}">
                <a16:creationId xmlns:a16="http://schemas.microsoft.com/office/drawing/2014/main" id="{74CB982E-6CFF-BF59-CB71-0830A0DDE3B1}"/>
              </a:ext>
            </a:extLst>
          </p:cNvPr>
          <p:cNvPicPr>
            <a:picLocks noGrp="1" noChangeAspect="1"/>
          </p:cNvPicPr>
          <p:nvPr>
            <p:ph idx="1"/>
          </p:nvPr>
        </p:nvPicPr>
        <p:blipFill>
          <a:blip r:embed="rId2"/>
          <a:stretch>
            <a:fillRect/>
          </a:stretch>
        </p:blipFill>
        <p:spPr>
          <a:xfrm>
            <a:off x="3117139" y="1171456"/>
            <a:ext cx="2288051" cy="3418134"/>
          </a:xfrm>
        </p:spPr>
      </p:pic>
      <p:sp>
        <p:nvSpPr>
          <p:cNvPr id="3" name="Title 2">
            <a:extLst>
              <a:ext uri="{FF2B5EF4-FFF2-40B4-BE49-F238E27FC236}">
                <a16:creationId xmlns:a16="http://schemas.microsoft.com/office/drawing/2014/main" id="{92D99A81-E4B4-555C-6472-9F0D293E1D4A}"/>
              </a:ext>
            </a:extLst>
          </p:cNvPr>
          <p:cNvSpPr>
            <a:spLocks noGrp="1"/>
          </p:cNvSpPr>
          <p:nvPr>
            <p:ph type="title"/>
          </p:nvPr>
        </p:nvSpPr>
        <p:spPr>
          <a:xfrm>
            <a:off x="287338" y="58364"/>
            <a:ext cx="7610869" cy="1019027"/>
          </a:xfrm>
        </p:spPr>
        <p:txBody>
          <a:bodyPr/>
          <a:lstStyle/>
          <a:p>
            <a:r>
              <a:rPr lang="en-GB">
                <a:ea typeface="+mn-lt"/>
                <a:cs typeface="+mn-lt"/>
              </a:rPr>
              <a:t>Waiting for confirmation (from July 5) </a:t>
            </a:r>
            <a:endParaRPr lang="en-US"/>
          </a:p>
        </p:txBody>
      </p:sp>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24 June 2022</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3</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8" name="TextBox 7">
            <a:extLst>
              <a:ext uri="{FF2B5EF4-FFF2-40B4-BE49-F238E27FC236}">
                <a16:creationId xmlns:a16="http://schemas.microsoft.com/office/drawing/2014/main" id="{9C12B001-9BC4-3367-1CB7-E23FD5DE510D}"/>
              </a:ext>
            </a:extLst>
          </p:cNvPr>
          <p:cNvSpPr txBox="1"/>
          <p:nvPr/>
        </p:nvSpPr>
        <p:spPr>
          <a:xfrm>
            <a:off x="375249" y="1351112"/>
            <a:ext cx="280789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mj-lt"/>
                <a:cs typeface="Arial"/>
              </a:rPr>
              <a:t>If an applicant has submitted an application, they will see this card on the UCAS Hub while universities and colleges are confirming their qualifications and other entry criteria. </a:t>
            </a:r>
            <a:endParaRPr lang="en-US" sz="1600">
              <a:latin typeface="+mj-lt"/>
              <a:cs typeface="Calibri"/>
            </a:endParaRPr>
          </a:p>
          <a:p>
            <a:endParaRPr lang="en-GB" sz="1600">
              <a:latin typeface="+mj-lt"/>
              <a:cs typeface="Arial"/>
            </a:endParaRPr>
          </a:p>
          <a:p>
            <a:r>
              <a:rPr lang="en-GB" sz="1600">
                <a:latin typeface="+mj-lt"/>
                <a:cs typeface="Arial"/>
              </a:rPr>
              <a:t>If a student clicks this card they will see their application with each choice that also has a blue </a:t>
            </a:r>
            <a:r>
              <a:rPr lang="en-GB" sz="1600" b="1">
                <a:latin typeface="+mj-lt"/>
                <a:cs typeface="Arial"/>
              </a:rPr>
              <a:t>waiting for confirmation</a:t>
            </a:r>
            <a:r>
              <a:rPr lang="en-GB" sz="1600">
                <a:latin typeface="+mj-lt"/>
                <a:cs typeface="Arial"/>
              </a:rPr>
              <a:t> banner.</a:t>
            </a:r>
            <a:r>
              <a:rPr lang="en-US" sz="1600">
                <a:latin typeface="+mj-lt"/>
                <a:cs typeface="Arial"/>
              </a:rPr>
              <a:t>​</a:t>
            </a:r>
            <a:endParaRPr lang="en-US" sz="1600">
              <a:latin typeface="+mj-lt"/>
              <a:cs typeface="Calibri"/>
            </a:endParaRPr>
          </a:p>
        </p:txBody>
      </p:sp>
      <p:pic>
        <p:nvPicPr>
          <p:cNvPr id="12" name="Picture 12" descr="Graphical user interface&#10;&#10;Description automatically generated">
            <a:extLst>
              <a:ext uri="{FF2B5EF4-FFF2-40B4-BE49-F238E27FC236}">
                <a16:creationId xmlns:a16="http://schemas.microsoft.com/office/drawing/2014/main" id="{23D453E5-E791-C7FF-22C7-9DCB11B1E108}"/>
              </a:ext>
            </a:extLst>
          </p:cNvPr>
          <p:cNvPicPr>
            <a:picLocks noChangeAspect="1"/>
          </p:cNvPicPr>
          <p:nvPr/>
        </p:nvPicPr>
        <p:blipFill>
          <a:blip r:embed="rId3"/>
          <a:stretch>
            <a:fillRect/>
          </a:stretch>
        </p:blipFill>
        <p:spPr>
          <a:xfrm>
            <a:off x="5486427" y="1077391"/>
            <a:ext cx="3522802" cy="3304770"/>
          </a:xfrm>
          <a:prstGeom prst="rect">
            <a:avLst/>
          </a:prstGeom>
        </p:spPr>
      </p:pic>
    </p:spTree>
    <p:extLst>
      <p:ext uri="{BB962C8B-B14F-4D97-AF65-F5344CB8AC3E}">
        <p14:creationId xmlns:p14="http://schemas.microsoft.com/office/powerpoint/2010/main" val="70875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D99A81-E4B4-555C-6472-9F0D293E1D4A}"/>
              </a:ext>
            </a:extLst>
          </p:cNvPr>
          <p:cNvSpPr>
            <a:spLocks noGrp="1"/>
          </p:cNvSpPr>
          <p:nvPr>
            <p:ph type="title"/>
          </p:nvPr>
        </p:nvSpPr>
        <p:spPr>
          <a:xfrm>
            <a:off x="287338" y="-27759"/>
            <a:ext cx="7610869" cy="1019027"/>
          </a:xfrm>
        </p:spPr>
        <p:txBody>
          <a:bodyPr/>
          <a:lstStyle/>
          <a:p>
            <a:r>
              <a:rPr lang="en-GB">
                <a:ea typeface="+mn-lt"/>
                <a:cs typeface="+mn-lt"/>
              </a:rPr>
              <a:t>Find a course in Clearing (from July 5) </a:t>
            </a:r>
            <a:endParaRPr lang="en-US"/>
          </a:p>
        </p:txBody>
      </p:sp>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24 June 2022</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8" name="TextBox 7">
            <a:extLst>
              <a:ext uri="{FF2B5EF4-FFF2-40B4-BE49-F238E27FC236}">
                <a16:creationId xmlns:a16="http://schemas.microsoft.com/office/drawing/2014/main" id="{9C12B001-9BC4-3367-1CB7-E23FD5DE510D}"/>
              </a:ext>
            </a:extLst>
          </p:cNvPr>
          <p:cNvSpPr txBox="1"/>
          <p:nvPr/>
        </p:nvSpPr>
        <p:spPr>
          <a:xfrm>
            <a:off x="696906" y="1324511"/>
            <a:ext cx="397764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mj-lt"/>
                <a:ea typeface="+mn-lt"/>
                <a:cs typeface="+mn-lt"/>
              </a:rPr>
              <a:t>If an applicant has no offers and is not waiting for any decisions, or has declined any offers they received, they will see this card. </a:t>
            </a:r>
            <a:endParaRPr lang="en-US" sz="1600">
              <a:latin typeface="+mj-lt"/>
              <a:ea typeface="+mn-lt"/>
              <a:cs typeface="+mn-lt"/>
            </a:endParaRPr>
          </a:p>
          <a:p>
            <a:endParaRPr lang="en-GB" sz="1600">
              <a:latin typeface="+mj-lt"/>
              <a:ea typeface="+mn-lt"/>
              <a:cs typeface="+mn-lt"/>
            </a:endParaRPr>
          </a:p>
          <a:p>
            <a:r>
              <a:rPr lang="en-GB" sz="1600">
                <a:latin typeface="+mj-lt"/>
                <a:ea typeface="+mn-lt"/>
                <a:cs typeface="+mn-lt"/>
              </a:rPr>
              <a:t>From here they can search for courses in Clearing. </a:t>
            </a:r>
          </a:p>
          <a:p>
            <a:endParaRPr lang="en-GB" sz="1600">
              <a:latin typeface="+mj-lt"/>
              <a:ea typeface="+mn-lt"/>
              <a:cs typeface="+mn-lt"/>
            </a:endParaRPr>
          </a:p>
          <a:p>
            <a:r>
              <a:rPr lang="en-GB" sz="1600">
                <a:latin typeface="+mj-lt"/>
                <a:ea typeface="+mn-lt"/>
                <a:cs typeface="+mn-lt"/>
              </a:rPr>
              <a:t>An applicant must discuss their choice with the university or college first, and only add a Clearing choice if the university or college has advised them to.</a:t>
            </a:r>
          </a:p>
          <a:p>
            <a:endParaRPr lang="en-US">
              <a:ea typeface="+mn-lt"/>
              <a:cs typeface="+mn-lt"/>
            </a:endParaRPr>
          </a:p>
        </p:txBody>
      </p:sp>
      <p:pic>
        <p:nvPicPr>
          <p:cNvPr id="7" name="Picture 8" descr="Graphical user interface, diagram, text, application, chat or text message&#10;&#10;Description automatically generated">
            <a:extLst>
              <a:ext uri="{FF2B5EF4-FFF2-40B4-BE49-F238E27FC236}">
                <a16:creationId xmlns:a16="http://schemas.microsoft.com/office/drawing/2014/main" id="{7CCB85F8-2B6F-D6FE-B6BB-9EFAD7D72F18}"/>
              </a:ext>
            </a:extLst>
          </p:cNvPr>
          <p:cNvPicPr>
            <a:picLocks noChangeAspect="1"/>
          </p:cNvPicPr>
          <p:nvPr/>
        </p:nvPicPr>
        <p:blipFill>
          <a:blip r:embed="rId2"/>
          <a:stretch>
            <a:fillRect/>
          </a:stretch>
        </p:blipFill>
        <p:spPr>
          <a:xfrm>
            <a:off x="4868562" y="861678"/>
            <a:ext cx="2743200" cy="4084320"/>
          </a:xfrm>
          <a:prstGeom prst="rect">
            <a:avLst/>
          </a:prstGeom>
        </p:spPr>
      </p:pic>
    </p:spTree>
    <p:extLst>
      <p:ext uri="{BB962C8B-B14F-4D97-AF65-F5344CB8AC3E}">
        <p14:creationId xmlns:p14="http://schemas.microsoft.com/office/powerpoint/2010/main" val="245661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35B05B-9698-65DB-E65D-3261E6F2FD75}"/>
              </a:ext>
            </a:extLst>
          </p:cNvPr>
          <p:cNvPicPr>
            <a:picLocks noChangeAspect="1"/>
          </p:cNvPicPr>
          <p:nvPr/>
        </p:nvPicPr>
        <p:blipFill rotWithShape="1">
          <a:blip r:embed="rId3">
            <a:extLst>
              <a:ext uri="{28A0092B-C50C-407E-A947-70E740481C1C}">
                <a14:useLocalDpi xmlns:a14="http://schemas.microsoft.com/office/drawing/2010/main" val="0"/>
              </a:ext>
            </a:extLst>
          </a:blip>
          <a:srcRect t="20947" r="32580"/>
          <a:stretch/>
        </p:blipFill>
        <p:spPr>
          <a:xfrm>
            <a:off x="3915307" y="2985394"/>
            <a:ext cx="4233788" cy="1490561"/>
          </a:xfrm>
          <a:prstGeom prst="roundRect">
            <a:avLst/>
          </a:prstGeom>
        </p:spPr>
      </p:pic>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74848" y="-59259"/>
            <a:ext cx="7610869" cy="1019027"/>
          </a:xfrm>
        </p:spPr>
        <p:txBody>
          <a:bodyPr/>
          <a:lstStyle/>
          <a:p>
            <a:r>
              <a:rPr lang="en-GB">
                <a:ea typeface="Roboto"/>
              </a:rPr>
              <a:t>Making an application direct to Clearing </a:t>
            </a:r>
            <a:endParaRPr lang="en-GB"/>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5</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225266" y="2985394"/>
            <a:ext cx="3214814" cy="1569660"/>
          </a:xfrm>
          <a:prstGeom prst="rect">
            <a:avLst/>
          </a:prstGeom>
          <a:noFill/>
        </p:spPr>
        <p:txBody>
          <a:bodyPr wrap="square" lIns="91440" tIns="45720" rIns="91440" bIns="45720" rtlCol="0" anchor="t">
            <a:spAutoFit/>
          </a:bodyPr>
          <a:lstStyle/>
          <a:p>
            <a:r>
              <a:rPr lang="en-GB" sz="1600">
                <a:latin typeface="+mj-lt"/>
              </a:rPr>
              <a:t>If an applicant has partially completed an application and added choices before Clearing begins (and submits their application after 30 June) their choices will be removed from the application on submission. </a:t>
            </a:r>
          </a:p>
        </p:txBody>
      </p:sp>
      <p:sp>
        <p:nvSpPr>
          <p:cNvPr id="14" name="TextBox 13">
            <a:extLst>
              <a:ext uri="{FF2B5EF4-FFF2-40B4-BE49-F238E27FC236}">
                <a16:creationId xmlns:a16="http://schemas.microsoft.com/office/drawing/2014/main" id="{46F155D2-5914-3BA1-7CBB-ABBE81734260}"/>
              </a:ext>
            </a:extLst>
          </p:cNvPr>
          <p:cNvSpPr txBox="1"/>
          <p:nvPr/>
        </p:nvSpPr>
        <p:spPr>
          <a:xfrm>
            <a:off x="287337" y="1205950"/>
            <a:ext cx="6116058" cy="1569660"/>
          </a:xfrm>
          <a:prstGeom prst="rect">
            <a:avLst/>
          </a:prstGeom>
          <a:noFill/>
        </p:spPr>
        <p:txBody>
          <a:bodyPr wrap="square" lIns="91440" tIns="45720" rIns="91440" bIns="45720" anchor="t">
            <a:spAutoFit/>
          </a:bodyPr>
          <a:lstStyle/>
          <a:p>
            <a:r>
              <a:rPr lang="en-GB" sz="1600">
                <a:latin typeface="+mj-lt"/>
              </a:rPr>
              <a:t>If an applicant has not started an application at all, they will see a start card.</a:t>
            </a:r>
            <a:r>
              <a:rPr lang="en-GB" sz="1600">
                <a:latin typeface="+mj-lt"/>
                <a:cs typeface="Calibri"/>
              </a:rPr>
              <a:t> </a:t>
            </a:r>
            <a:r>
              <a:rPr lang="en-GB" sz="1600">
                <a:latin typeface="+mj-lt"/>
              </a:rPr>
              <a:t>All sections, including a personal statement and reference, should be completed. </a:t>
            </a:r>
          </a:p>
          <a:p>
            <a:endParaRPr lang="en-GB" sz="1600">
              <a:latin typeface="+mj-lt"/>
              <a:cs typeface="Calibri"/>
            </a:endParaRPr>
          </a:p>
          <a:p>
            <a:r>
              <a:rPr lang="en-GB" sz="1600" b="1">
                <a:latin typeface="+mj-lt"/>
              </a:rPr>
              <a:t>They will need to submit their application without any choices and then add their Clearing choice. </a:t>
            </a:r>
          </a:p>
        </p:txBody>
      </p:sp>
      <p:pic>
        <p:nvPicPr>
          <p:cNvPr id="3" name="Picture 2" descr="Graphical user interface, diagram, application&#10;&#10;Description automatically generated">
            <a:extLst>
              <a:ext uri="{FF2B5EF4-FFF2-40B4-BE49-F238E27FC236}">
                <a16:creationId xmlns:a16="http://schemas.microsoft.com/office/drawing/2014/main" id="{80EFAEC3-861B-4ED4-BBFD-5E11784341A8}"/>
              </a:ext>
            </a:extLst>
          </p:cNvPr>
          <p:cNvPicPr>
            <a:picLocks noChangeAspect="1"/>
          </p:cNvPicPr>
          <p:nvPr/>
        </p:nvPicPr>
        <p:blipFill>
          <a:blip r:embed="rId4"/>
          <a:stretch>
            <a:fillRect/>
          </a:stretch>
        </p:blipFill>
        <p:spPr>
          <a:xfrm>
            <a:off x="6403395" y="1798618"/>
            <a:ext cx="1908639" cy="2841750"/>
          </a:xfrm>
          <a:prstGeom prst="rect">
            <a:avLst/>
          </a:prstGeom>
        </p:spPr>
      </p:pic>
      <p:pic>
        <p:nvPicPr>
          <p:cNvPr id="17" name="Picture 16">
            <a:extLst>
              <a:ext uri="{FF2B5EF4-FFF2-40B4-BE49-F238E27FC236}">
                <a16:creationId xmlns:a16="http://schemas.microsoft.com/office/drawing/2014/main" id="{25416E72-D8DE-E06F-8CBD-9BDC13A1A21A}"/>
              </a:ext>
            </a:extLst>
          </p:cNvPr>
          <p:cNvPicPr>
            <a:picLocks noChangeAspect="1"/>
          </p:cNvPicPr>
          <p:nvPr/>
        </p:nvPicPr>
        <p:blipFill rotWithShape="1">
          <a:blip r:embed="rId5"/>
          <a:srcRect l="3612" t="1938" r="13029" b="6920"/>
          <a:stretch/>
        </p:blipFill>
        <p:spPr>
          <a:xfrm>
            <a:off x="7840133" y="2736270"/>
            <a:ext cx="1154801" cy="1934280"/>
          </a:xfrm>
          <a:prstGeom prst="roundRect">
            <a:avLst/>
          </a:prstGeom>
          <a:ln>
            <a:solidFill>
              <a:schemeClr val="bg2"/>
            </a:solidFill>
          </a:ln>
        </p:spPr>
      </p:pic>
    </p:spTree>
    <p:extLst>
      <p:ext uri="{BB962C8B-B14F-4D97-AF65-F5344CB8AC3E}">
        <p14:creationId xmlns:p14="http://schemas.microsoft.com/office/powerpoint/2010/main" val="1434231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website&#10;&#10;Description automatically generated">
            <a:extLst>
              <a:ext uri="{FF2B5EF4-FFF2-40B4-BE49-F238E27FC236}">
                <a16:creationId xmlns:a16="http://schemas.microsoft.com/office/drawing/2014/main" id="{F7A51CDB-8AAE-76E2-1F4E-B246B9B7371B}"/>
              </a:ext>
            </a:extLst>
          </p:cNvPr>
          <p:cNvPicPr>
            <a:picLocks noChangeAspect="1"/>
          </p:cNvPicPr>
          <p:nvPr/>
        </p:nvPicPr>
        <p:blipFill rotWithShape="1">
          <a:blip r:embed="rId2"/>
          <a:srcRect t="6726" r="244" b="-448"/>
          <a:stretch/>
        </p:blipFill>
        <p:spPr>
          <a:xfrm>
            <a:off x="4092770" y="1393408"/>
            <a:ext cx="4189254" cy="2151201"/>
          </a:xfrm>
          <a:prstGeom prst="roundRect">
            <a:avLst/>
          </a:prstGeom>
        </p:spPr>
      </p:pic>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87336" y="-131776"/>
            <a:ext cx="7610869" cy="1019027"/>
          </a:xfrm>
        </p:spPr>
        <p:txBody>
          <a:bodyPr/>
          <a:lstStyle/>
          <a:p>
            <a:r>
              <a:rPr lang="en-GB" dirty="0">
                <a:effectLst/>
              </a:rPr>
              <a:t>During the examination results embargos</a:t>
            </a:r>
            <a:endParaRPr lang="en-GB" dirty="0"/>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6</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287336" y="1569581"/>
            <a:ext cx="2258795" cy="2677656"/>
          </a:xfrm>
          <a:prstGeom prst="rect">
            <a:avLst/>
          </a:prstGeom>
          <a:noFill/>
        </p:spPr>
        <p:txBody>
          <a:bodyPr wrap="square" lIns="91440" tIns="45720" rIns="91440" bIns="45720" rtlCol="0" anchor="t">
            <a:spAutoFit/>
          </a:bodyPr>
          <a:lstStyle/>
          <a:p>
            <a:r>
              <a:rPr lang="en-GB" sz="1400" dirty="0">
                <a:latin typeface="Calibri Light"/>
                <a:cs typeface="Calibri Light"/>
              </a:rPr>
              <a:t>If an application has been submitted, during the results embargo periods, the applicant will be taken to a read-only version of their application. </a:t>
            </a:r>
          </a:p>
          <a:p>
            <a:endParaRPr lang="en-GB" sz="1400" dirty="0">
              <a:latin typeface="Calibri Light"/>
              <a:cs typeface="Calibri Light"/>
            </a:endParaRPr>
          </a:p>
          <a:p>
            <a:r>
              <a:rPr lang="en-GB" sz="1400" dirty="0">
                <a:latin typeface="Calibri Light"/>
                <a:cs typeface="Calibri Light"/>
              </a:rPr>
              <a:t>Just before results day applications will be unavailable whilst our systems prepare for results day. </a:t>
            </a:r>
            <a:endParaRPr lang="en-US" sz="1400" dirty="0">
              <a:latin typeface="Calibri Light"/>
              <a:cs typeface="Calibri Light"/>
            </a:endParaRPr>
          </a:p>
        </p:txBody>
      </p:sp>
      <p:pic>
        <p:nvPicPr>
          <p:cNvPr id="5" name="Picture 5" descr="Graphical user interface, text, application, chat or text message&#10;&#10;Description automatically generated">
            <a:extLst>
              <a:ext uri="{FF2B5EF4-FFF2-40B4-BE49-F238E27FC236}">
                <a16:creationId xmlns:a16="http://schemas.microsoft.com/office/drawing/2014/main" id="{0218ED32-0E96-0EE4-F361-46AD3471E75F}"/>
              </a:ext>
            </a:extLst>
          </p:cNvPr>
          <p:cNvPicPr>
            <a:picLocks noChangeAspect="1"/>
          </p:cNvPicPr>
          <p:nvPr/>
        </p:nvPicPr>
        <p:blipFill>
          <a:blip r:embed="rId3"/>
          <a:stretch>
            <a:fillRect/>
          </a:stretch>
        </p:blipFill>
        <p:spPr>
          <a:xfrm>
            <a:off x="2498257" y="938833"/>
            <a:ext cx="2073743" cy="3060352"/>
          </a:xfrm>
          <a:prstGeom prst="rect">
            <a:avLst/>
          </a:prstGeom>
        </p:spPr>
      </p:pic>
      <p:pic>
        <p:nvPicPr>
          <p:cNvPr id="11" name="Content Placeholder 10" descr="Graphical user interface, text, application, chat or text message&#10;&#10;Description automatically generated">
            <a:extLst>
              <a:ext uri="{FF2B5EF4-FFF2-40B4-BE49-F238E27FC236}">
                <a16:creationId xmlns:a16="http://schemas.microsoft.com/office/drawing/2014/main" id="{FC8091C0-56E7-8025-7910-EBD7157ACFFC}"/>
              </a:ext>
            </a:extLst>
          </p:cNvPr>
          <p:cNvPicPr>
            <a:picLocks noGrp="1" noChangeAspect="1"/>
          </p:cNvPicPr>
          <p:nvPr>
            <p:ph idx="1"/>
          </p:nvPr>
        </p:nvPicPr>
        <p:blipFill rotWithShape="1">
          <a:blip r:embed="rId4"/>
          <a:srcRect l="3923" t="462" r="2779" b="834"/>
          <a:stretch/>
        </p:blipFill>
        <p:spPr>
          <a:xfrm>
            <a:off x="7372165" y="2342884"/>
            <a:ext cx="1413553" cy="2274723"/>
          </a:xfrm>
          <a:prstGeom prst="roundRect">
            <a:avLst>
              <a:gd name="adj" fmla="val 4619"/>
            </a:avLst>
          </a:prstGeom>
        </p:spPr>
      </p:pic>
    </p:spTree>
    <p:extLst>
      <p:ext uri="{BB962C8B-B14F-4D97-AF65-F5344CB8AC3E}">
        <p14:creationId xmlns:p14="http://schemas.microsoft.com/office/powerpoint/2010/main" val="193153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387921" y="333859"/>
            <a:ext cx="7610869" cy="639945"/>
          </a:xfrm>
        </p:spPr>
        <p:txBody>
          <a:bodyPr/>
          <a:lstStyle/>
          <a:p>
            <a:r>
              <a:rPr lang="en-GB"/>
              <a:t>On results days (9 and 18 August)</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2"/>
          </p:nvPr>
        </p:nvSpPr>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7</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3"/>
          </p:nvPr>
        </p:nvSpPr>
        <p:spPr/>
        <p:txBody>
          <a:bodyPr/>
          <a:lstStyle/>
          <a:p>
            <a:pPr>
              <a:spcAft>
                <a:spcPts val="600"/>
              </a:spcAft>
            </a:pPr>
            <a:r>
              <a:rPr lang="en-US">
                <a:ea typeface="+mn-lt"/>
                <a:cs typeface="+mn-lt"/>
              </a:rPr>
              <a:t>Security marking: </a:t>
            </a:r>
            <a:r>
              <a:rPr lang="en-US" b="1">
                <a:ea typeface="+mn-lt"/>
                <a:cs typeface="+mn-lt"/>
              </a:rPr>
              <a:t>PUBLIC</a:t>
            </a:r>
            <a:endParaRPr lang="en-US">
              <a:ea typeface="+mn-lt"/>
              <a:cs typeface="+mn-lt"/>
            </a:endParaRPr>
          </a:p>
        </p:txBody>
      </p:sp>
      <p:sp>
        <p:nvSpPr>
          <p:cNvPr id="13" name="TextBox 12">
            <a:extLst>
              <a:ext uri="{FF2B5EF4-FFF2-40B4-BE49-F238E27FC236}">
                <a16:creationId xmlns:a16="http://schemas.microsoft.com/office/drawing/2014/main" id="{DAC5A459-7EC5-8183-A0B3-B3C73B54BEC3}"/>
              </a:ext>
            </a:extLst>
          </p:cNvPr>
          <p:cNvSpPr txBox="1"/>
          <p:nvPr/>
        </p:nvSpPr>
        <p:spPr>
          <a:xfrm>
            <a:off x="3699471" y="1233411"/>
            <a:ext cx="4949518" cy="3477875"/>
          </a:xfrm>
          <a:prstGeom prst="rect">
            <a:avLst/>
          </a:prstGeom>
          <a:noFill/>
        </p:spPr>
        <p:txBody>
          <a:bodyPr wrap="square" rtlCol="0">
            <a:spAutoFit/>
          </a:bodyPr>
          <a:lstStyle/>
          <a:p>
            <a:endParaRPr lang="en-GB" sz="1400" b="1">
              <a:effectLst/>
            </a:endParaRPr>
          </a:p>
          <a:p>
            <a:r>
              <a:rPr lang="en-GB" sz="1600">
                <a:latin typeface="+mj-lt"/>
              </a:rPr>
              <a:t>If an applicant has submitted their application and is waiting for confirmation of their offers, or if they had partially completed an application, they will see this card. </a:t>
            </a:r>
          </a:p>
          <a:p>
            <a:endParaRPr lang="en-GB" sz="1600">
              <a:latin typeface="+mj-lt"/>
            </a:endParaRPr>
          </a:p>
          <a:p>
            <a:r>
              <a:rPr lang="en-GB" sz="1600">
                <a:latin typeface="+mj-lt"/>
              </a:rPr>
              <a:t>They need to select it to be taken to their application to check their status. </a:t>
            </a:r>
          </a:p>
          <a:p>
            <a:endParaRPr lang="en-GB" sz="1600" b="1">
              <a:latin typeface="+mj-lt"/>
            </a:endParaRPr>
          </a:p>
          <a:p>
            <a:r>
              <a:rPr lang="en-GB" sz="1600" b="1">
                <a:latin typeface="+mj-lt"/>
              </a:rPr>
              <a:t>This card will not update to reflect the status of the application until later on results days.</a:t>
            </a:r>
          </a:p>
          <a:p>
            <a:endParaRPr lang="en-GB" sz="1600">
              <a:latin typeface="+mj-lt"/>
            </a:endParaRPr>
          </a:p>
          <a:p>
            <a:r>
              <a:rPr lang="en-GB" sz="1600">
                <a:latin typeface="+mj-lt"/>
              </a:rPr>
              <a:t>Please note o</a:t>
            </a:r>
            <a:r>
              <a:rPr lang="en-GB" sz="1600">
                <a:effectLst/>
                <a:latin typeface="+mj-lt"/>
              </a:rPr>
              <a:t>n 9 Augus</a:t>
            </a:r>
            <a:r>
              <a:rPr lang="en-GB" sz="1600">
                <a:latin typeface="+mj-lt"/>
              </a:rPr>
              <a:t>t and 18 August </a:t>
            </a:r>
            <a:r>
              <a:rPr lang="en-GB" sz="1600">
                <a:effectLst/>
                <a:latin typeface="+mj-lt"/>
              </a:rPr>
              <a:t>the </a:t>
            </a:r>
            <a:r>
              <a:rPr lang="en-GB" sz="1600" b="1">
                <a:effectLst/>
                <a:latin typeface="+mj-lt"/>
              </a:rPr>
              <a:t>2023 application service will be unavailable.</a:t>
            </a:r>
          </a:p>
          <a:p>
            <a:endParaRPr lang="en-GB" sz="1400"/>
          </a:p>
        </p:txBody>
      </p:sp>
      <p:pic>
        <p:nvPicPr>
          <p:cNvPr id="6" name="Picture 5" descr="Icon&#10;&#10;Description automatically generated">
            <a:extLst>
              <a:ext uri="{FF2B5EF4-FFF2-40B4-BE49-F238E27FC236}">
                <a16:creationId xmlns:a16="http://schemas.microsoft.com/office/drawing/2014/main" id="{45E9BE34-D67D-1367-C1BD-821233D390A8}"/>
              </a:ext>
            </a:extLst>
          </p:cNvPr>
          <p:cNvPicPr>
            <a:picLocks noChangeAspect="1"/>
          </p:cNvPicPr>
          <p:nvPr/>
        </p:nvPicPr>
        <p:blipFill rotWithShape="1">
          <a:blip r:embed="rId2"/>
          <a:srcRect l="5172" t="2252" r="4178" b="-392"/>
          <a:stretch/>
        </p:blipFill>
        <p:spPr>
          <a:xfrm>
            <a:off x="387921" y="1085791"/>
            <a:ext cx="1702330" cy="2702009"/>
          </a:xfrm>
          <a:prstGeom prst="roundRect">
            <a:avLst>
              <a:gd name="adj" fmla="val 8109"/>
            </a:avLst>
          </a:prstGeom>
        </p:spPr>
      </p:pic>
      <p:pic>
        <p:nvPicPr>
          <p:cNvPr id="8" name="Picture 7" descr="Icon&#10;&#10;Description automatically generated">
            <a:extLst>
              <a:ext uri="{FF2B5EF4-FFF2-40B4-BE49-F238E27FC236}">
                <a16:creationId xmlns:a16="http://schemas.microsoft.com/office/drawing/2014/main" id="{DEEC109F-7C14-F27C-EBEF-D064B921D60B}"/>
              </a:ext>
            </a:extLst>
          </p:cNvPr>
          <p:cNvPicPr>
            <a:picLocks noChangeAspect="1"/>
          </p:cNvPicPr>
          <p:nvPr/>
        </p:nvPicPr>
        <p:blipFill rotWithShape="1">
          <a:blip r:embed="rId3"/>
          <a:srcRect l="8477" t="1769" r="4364" b="1825"/>
          <a:stretch/>
        </p:blipFill>
        <p:spPr>
          <a:xfrm>
            <a:off x="1550681" y="1512477"/>
            <a:ext cx="1955935" cy="3163726"/>
          </a:xfrm>
          <a:prstGeom prst="roundRect">
            <a:avLst>
              <a:gd name="adj" fmla="val 8822"/>
            </a:avLst>
          </a:prstGeom>
        </p:spPr>
      </p:pic>
    </p:spTree>
    <p:extLst>
      <p:ext uri="{BB962C8B-B14F-4D97-AF65-F5344CB8AC3E}">
        <p14:creationId xmlns:p14="http://schemas.microsoft.com/office/powerpoint/2010/main" val="2356522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D0137EE-7713-8075-D8E8-208F3A9BF09E}"/>
              </a:ext>
            </a:extLst>
          </p:cNvPr>
          <p:cNvSpPr>
            <a:spLocks noGrp="1"/>
          </p:cNvSpPr>
          <p:nvPr>
            <p:ph type="title"/>
          </p:nvPr>
        </p:nvSpPr>
        <p:spPr>
          <a:xfrm>
            <a:off x="299652" y="-665700"/>
            <a:ext cx="8223250" cy="1629945"/>
          </a:xfrm>
        </p:spPr>
        <p:txBody>
          <a:bodyPr/>
          <a:lstStyle/>
          <a:p>
            <a:r>
              <a:rPr lang="en-GB" dirty="0"/>
              <a:t>Application status</a:t>
            </a:r>
          </a:p>
        </p:txBody>
      </p:sp>
      <p:sp>
        <p:nvSpPr>
          <p:cNvPr id="20" name="Date Placeholder 4">
            <a:extLst>
              <a:ext uri="{FF2B5EF4-FFF2-40B4-BE49-F238E27FC236}">
                <a16:creationId xmlns:a16="http://schemas.microsoft.com/office/drawing/2014/main" id="{A0050FBF-E115-4F22-0388-D94CD88C453E}"/>
              </a:ext>
            </a:extLst>
          </p:cNvPr>
          <p:cNvSpPr>
            <a:spLocks noGrp="1"/>
          </p:cNvSpPr>
          <p:nvPr>
            <p:ph type="dt" sz="half" idx="4294967295"/>
          </p:nvPr>
        </p:nvSpPr>
        <p:spPr>
          <a:xfrm>
            <a:off x="6802438" y="4865688"/>
            <a:ext cx="2341562" cy="234950"/>
          </a:xfrm>
        </p:spPr>
        <p:txBody>
          <a:bodyPr/>
          <a:lstStyle/>
          <a:p>
            <a:pPr>
              <a:spcAft>
                <a:spcPts val="600"/>
              </a:spcAft>
            </a:pPr>
            <a:fld id="{E13ED7F5-D386-9F4E-93F6-FF04FAB3DF3D}" type="datetime4">
              <a:rPr lang="en-GB" smtClean="0"/>
              <a:pPr>
                <a:spcAft>
                  <a:spcPts val="600"/>
                </a:spcAft>
              </a:pPr>
              <a:t>24 June 2022</a:t>
            </a:fld>
            <a:endParaRPr lang="en-US"/>
          </a:p>
        </p:txBody>
      </p:sp>
      <p:sp>
        <p:nvSpPr>
          <p:cNvPr id="22" name="Slide Number Placeholder 5">
            <a:extLst>
              <a:ext uri="{FF2B5EF4-FFF2-40B4-BE49-F238E27FC236}">
                <a16:creationId xmlns:a16="http://schemas.microsoft.com/office/drawing/2014/main" id="{8F2E6A6E-E3DA-2DB0-E9A2-E7D4CA1F779C}"/>
              </a:ext>
            </a:extLst>
          </p:cNvPr>
          <p:cNvSpPr>
            <a:spLocks noGrp="1"/>
          </p:cNvSpPr>
          <p:nvPr>
            <p:ph type="sldNum" sz="quarter" idx="4294967295"/>
          </p:nvPr>
        </p:nvSpPr>
        <p:spPr>
          <a:xfrm>
            <a:off x="8593138" y="4865688"/>
            <a:ext cx="550862" cy="225425"/>
          </a:xfrm>
        </p:spPr>
        <p:txBody>
          <a:bodyPr/>
          <a:lstStyle/>
          <a:p>
            <a:pPr>
              <a:spcAft>
                <a:spcPts val="600"/>
              </a:spcAft>
            </a:pPr>
            <a:r>
              <a:rPr lang="en-US"/>
              <a:t>|   </a:t>
            </a:r>
            <a:fld id="{D7A593A7-184A-6D43-8A36-702213271FF9}" type="slidenum">
              <a:rPr lang="en-US" smtClean="0"/>
              <a:pPr>
                <a:spcAft>
                  <a:spcPts val="600"/>
                </a:spcAft>
              </a:pPr>
              <a:t>8</a:t>
            </a:fld>
            <a:endParaRPr lang="en-US"/>
          </a:p>
        </p:txBody>
      </p:sp>
      <p:sp>
        <p:nvSpPr>
          <p:cNvPr id="24" name="Footer Placeholder 6">
            <a:extLst>
              <a:ext uri="{FF2B5EF4-FFF2-40B4-BE49-F238E27FC236}">
                <a16:creationId xmlns:a16="http://schemas.microsoft.com/office/drawing/2014/main" id="{4C29B218-42D8-6EBA-AC67-72BE582075C2}"/>
              </a:ext>
            </a:extLst>
          </p:cNvPr>
          <p:cNvSpPr>
            <a:spLocks noGrp="1"/>
          </p:cNvSpPr>
          <p:nvPr>
            <p:ph type="ftr" sz="quarter" idx="4294967295"/>
          </p:nvPr>
        </p:nvSpPr>
        <p:spPr>
          <a:xfrm>
            <a:off x="0" y="4865688"/>
            <a:ext cx="4483100" cy="225425"/>
          </a:xfrm>
        </p:spPr>
        <p:txBody>
          <a:bodyPr/>
          <a:lstStyle/>
          <a:p>
            <a:pPr>
              <a:spcAft>
                <a:spcPts val="600"/>
              </a:spcAft>
            </a:pPr>
            <a:r>
              <a:rPr lang="en-US"/>
              <a:t>Security marking: </a:t>
            </a:r>
            <a:r>
              <a:rPr lang="en-US" b="1"/>
              <a:t>PUBLIC/INTERNAL USE ONLY/CONFIDENTIAL</a:t>
            </a:r>
          </a:p>
        </p:txBody>
      </p:sp>
      <p:sp>
        <p:nvSpPr>
          <p:cNvPr id="13" name="TextBox 12">
            <a:extLst>
              <a:ext uri="{FF2B5EF4-FFF2-40B4-BE49-F238E27FC236}">
                <a16:creationId xmlns:a16="http://schemas.microsoft.com/office/drawing/2014/main" id="{DAC5A459-7EC5-8183-A0B3-B3C73B54BEC3}"/>
              </a:ext>
            </a:extLst>
          </p:cNvPr>
          <p:cNvSpPr txBox="1"/>
          <p:nvPr/>
        </p:nvSpPr>
        <p:spPr>
          <a:xfrm>
            <a:off x="6456164" y="843796"/>
            <a:ext cx="2241689" cy="4247317"/>
          </a:xfrm>
          <a:prstGeom prst="rect">
            <a:avLst/>
          </a:prstGeom>
          <a:noFill/>
        </p:spPr>
        <p:txBody>
          <a:bodyPr wrap="square" rtlCol="0">
            <a:spAutoFit/>
          </a:bodyPr>
          <a:lstStyle/>
          <a:p>
            <a:r>
              <a:rPr lang="en-GB" sz="1600" dirty="0">
                <a:solidFill>
                  <a:schemeClr val="bg1"/>
                </a:solidFill>
                <a:effectLst/>
                <a:latin typeface="+mj-lt"/>
              </a:rPr>
              <a:t>The status bar at the top of application confirms a  student’s status, and eligibility for Clearing. </a:t>
            </a:r>
          </a:p>
          <a:p>
            <a:endParaRPr lang="en-GB" sz="1600" dirty="0">
              <a:solidFill>
                <a:schemeClr val="bg1"/>
              </a:solidFill>
              <a:latin typeface="+mj-lt"/>
            </a:endParaRPr>
          </a:p>
          <a:p>
            <a:r>
              <a:rPr lang="en-GB" sz="1600" dirty="0">
                <a:solidFill>
                  <a:schemeClr val="bg1"/>
                </a:solidFill>
                <a:effectLst/>
                <a:latin typeface="+mj-lt"/>
              </a:rPr>
              <a:t>Latest updates will reflect the latest action. </a:t>
            </a:r>
          </a:p>
          <a:p>
            <a:endParaRPr lang="en-GB" sz="1600" dirty="0">
              <a:solidFill>
                <a:schemeClr val="bg1"/>
              </a:solidFill>
              <a:latin typeface="+mj-lt"/>
            </a:endParaRPr>
          </a:p>
          <a:p>
            <a:r>
              <a:rPr lang="en-GB" sz="1600" dirty="0">
                <a:solidFill>
                  <a:schemeClr val="bg1"/>
                </a:solidFill>
                <a:latin typeface="+mj-lt"/>
              </a:rPr>
              <a:t>It will display their </a:t>
            </a:r>
            <a:r>
              <a:rPr lang="en-GB" sz="1600" dirty="0">
                <a:solidFill>
                  <a:schemeClr val="bg1"/>
                </a:solidFill>
                <a:effectLst/>
                <a:latin typeface="+mj-lt"/>
              </a:rPr>
              <a:t>Clearing number (six digits).</a:t>
            </a:r>
            <a:endParaRPr lang="en-GB" sz="1600" dirty="0">
              <a:solidFill>
                <a:schemeClr val="bg1"/>
              </a:solidFill>
              <a:latin typeface="+mj-lt"/>
            </a:endParaRPr>
          </a:p>
          <a:p>
            <a:endParaRPr lang="en-GB" sz="1600" dirty="0">
              <a:solidFill>
                <a:schemeClr val="bg1"/>
              </a:solidFill>
              <a:effectLst/>
              <a:latin typeface="+mj-lt"/>
            </a:endParaRPr>
          </a:p>
          <a:p>
            <a:r>
              <a:rPr lang="en-GB" sz="1600" dirty="0">
                <a:solidFill>
                  <a:schemeClr val="bg1"/>
                </a:solidFill>
                <a:effectLst/>
                <a:latin typeface="+mj-lt"/>
              </a:rPr>
              <a:t>Students also have a ten-digit Personal ID (PID), and should be able to quote both.</a:t>
            </a:r>
            <a:endParaRPr lang="en-GB" sz="1600" dirty="0">
              <a:solidFill>
                <a:schemeClr val="bg1"/>
              </a:solidFill>
              <a:latin typeface="+mj-lt"/>
            </a:endParaRPr>
          </a:p>
          <a:p>
            <a:endParaRPr lang="en-GB" sz="1400" dirty="0">
              <a:solidFill>
                <a:schemeClr val="bg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E7509078-435D-48B9-D8F0-25BAE6703617}"/>
              </a:ext>
            </a:extLst>
          </p:cNvPr>
          <p:cNvPicPr>
            <a:picLocks noGrp="1" noRot="1" noChangeAspect="1" noMove="1" noResize="1" noEditPoints="1" noAdjustHandles="1" noChangeArrowheads="1" noChangeShapeType="1" noCrop="1"/>
          </p:cNvPicPr>
          <p:nvPr/>
        </p:nvPicPr>
        <p:blipFill>
          <a:blip r:embed="rId2"/>
          <a:stretch>
            <a:fillRect/>
          </a:stretch>
        </p:blipFill>
        <p:spPr>
          <a:xfrm>
            <a:off x="190577" y="3044952"/>
            <a:ext cx="5972480" cy="141380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254613B3-6A77-8A26-29AB-1A2F3637684D}"/>
              </a:ext>
            </a:extLst>
          </p:cNvPr>
          <p:cNvPicPr>
            <a:picLocks noGrp="1" noRot="1" noChangeAspect="1" noMove="1" noResize="1" noEditPoints="1" noAdjustHandles="1" noChangeArrowheads="1" noChangeShapeType="1" noCrop="1"/>
          </p:cNvPicPr>
          <p:nvPr/>
        </p:nvPicPr>
        <p:blipFill rotWithShape="1">
          <a:blip r:embed="rId3"/>
          <a:srcRect l="6024" t="8577" r="5498" b="35750"/>
          <a:stretch/>
        </p:blipFill>
        <p:spPr>
          <a:xfrm>
            <a:off x="287338" y="1035752"/>
            <a:ext cx="5773637" cy="2009200"/>
          </a:xfrm>
          <a:prstGeom prst="roundRect">
            <a:avLst>
              <a:gd name="adj" fmla="val 5471"/>
            </a:avLst>
          </a:prstGeom>
        </p:spPr>
      </p:pic>
      <p:sp>
        <p:nvSpPr>
          <p:cNvPr id="14" name="Rectangle 13">
            <a:extLst>
              <a:ext uri="{FF2B5EF4-FFF2-40B4-BE49-F238E27FC236}">
                <a16:creationId xmlns:a16="http://schemas.microsoft.com/office/drawing/2014/main" id="{DD4430C6-3E6E-4FD4-8713-C7F8C3F2E39B}"/>
              </a:ext>
            </a:extLst>
          </p:cNvPr>
          <p:cNvSpPr>
            <a:spLocks noGrp="1" noRot="1" noMove="1" noResize="1" noEditPoints="1" noAdjustHandles="1" noChangeArrowheads="1" noChangeShapeType="1"/>
          </p:cNvSpPr>
          <p:nvPr/>
        </p:nvSpPr>
        <p:spPr>
          <a:xfrm>
            <a:off x="446147" y="3615995"/>
            <a:ext cx="1513472" cy="41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047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59FDB53-A4A9-5EC5-A710-8B1DD6834C65}"/>
              </a:ext>
            </a:extLst>
          </p:cNvPr>
          <p:cNvPicPr>
            <a:picLocks noChangeAspect="1"/>
          </p:cNvPicPr>
          <p:nvPr/>
        </p:nvPicPr>
        <p:blipFill rotWithShape="1">
          <a:blip r:embed="rId2"/>
          <a:srcRect l="135" t="21092" r="8917" b="48563"/>
          <a:stretch/>
        </p:blipFill>
        <p:spPr>
          <a:xfrm>
            <a:off x="3387308" y="1282304"/>
            <a:ext cx="5647483" cy="1453013"/>
          </a:xfrm>
          <a:prstGeom prst="rect">
            <a:avLst/>
          </a:prstGeom>
        </p:spPr>
      </p:pic>
      <p:sp>
        <p:nvSpPr>
          <p:cNvPr id="6" name="Title 11">
            <a:extLst>
              <a:ext uri="{FF2B5EF4-FFF2-40B4-BE49-F238E27FC236}">
                <a16:creationId xmlns:a16="http://schemas.microsoft.com/office/drawing/2014/main" id="{24569B07-100A-B8ED-67F5-EDD84FECEDAD}"/>
              </a:ext>
            </a:extLst>
          </p:cNvPr>
          <p:cNvSpPr txBox="1">
            <a:spLocks/>
          </p:cNvSpPr>
          <p:nvPr/>
        </p:nvSpPr>
        <p:spPr>
          <a:xfrm>
            <a:off x="287338" y="-475248"/>
            <a:ext cx="8223250" cy="1629945"/>
          </a:xfrm>
          <a:prstGeom prst="rect">
            <a:avLst/>
          </a:prstGeom>
          <a:noFill/>
        </p:spPr>
        <p:txBody>
          <a:bodyPr vert="horz" wrap="none" lIns="0" tIns="0" rIns="0" bIns="0" rtlCol="0" anchor="b">
            <a:noAutofit/>
          </a:bodyPr>
          <a:lstStyle>
            <a:lvl1pPr algn="l" defTabSz="685800" rtl="0" eaLnBrk="1" latinLnBrk="0" hangingPunct="1">
              <a:lnSpc>
                <a:spcPct val="90000"/>
              </a:lnSpc>
              <a:spcBef>
                <a:spcPct val="0"/>
              </a:spcBef>
              <a:buNone/>
              <a:defRPr sz="4500" b="1" kern="1200">
                <a:solidFill>
                  <a:schemeClr val="bg1"/>
                </a:solidFill>
                <a:latin typeface="+mn-lt"/>
                <a:ea typeface="Roboto" panose="02000000000000000000" pitchFamily="2" charset="0"/>
                <a:cs typeface="Roboto" panose="02000000000000000000" pitchFamily="2" charset="0"/>
              </a:defRPr>
            </a:lvl1pPr>
          </a:lstStyle>
          <a:p>
            <a:r>
              <a:rPr lang="en-GB" dirty="0"/>
              <a:t>Application status</a:t>
            </a:r>
          </a:p>
        </p:txBody>
      </p:sp>
      <p:grpSp>
        <p:nvGrpSpPr>
          <p:cNvPr id="11" name="Group 10">
            <a:extLst>
              <a:ext uri="{FF2B5EF4-FFF2-40B4-BE49-F238E27FC236}">
                <a16:creationId xmlns:a16="http://schemas.microsoft.com/office/drawing/2014/main" id="{F4E6AF1C-6A9D-EF39-3C23-0C7F1CB45648}"/>
              </a:ext>
            </a:extLst>
          </p:cNvPr>
          <p:cNvGrpSpPr>
            <a:grpSpLocks/>
          </p:cNvGrpSpPr>
          <p:nvPr/>
        </p:nvGrpSpPr>
        <p:grpSpPr>
          <a:xfrm>
            <a:off x="3488888" y="2735317"/>
            <a:ext cx="5095437" cy="2226229"/>
            <a:chOff x="287338" y="3122526"/>
            <a:chExt cx="4320413" cy="1871201"/>
          </a:xfrm>
        </p:grpSpPr>
        <p:pic>
          <p:nvPicPr>
            <p:cNvPr id="9" name="Picture 8" descr="Graphical user interface&#10;&#10;Description automatically generated">
              <a:extLst>
                <a:ext uri="{FF2B5EF4-FFF2-40B4-BE49-F238E27FC236}">
                  <a16:creationId xmlns:a16="http://schemas.microsoft.com/office/drawing/2014/main" id="{60020ABC-5666-E969-2D1D-41EE30C5C5F3}"/>
                </a:ext>
              </a:extLst>
            </p:cNvPr>
            <p:cNvPicPr>
              <a:picLocks noChangeAspect="1"/>
            </p:cNvPicPr>
            <p:nvPr/>
          </p:nvPicPr>
          <p:blipFill rotWithShape="1">
            <a:blip r:embed="rId2"/>
            <a:srcRect t="50000" r="30264" b="10385"/>
            <a:stretch/>
          </p:blipFill>
          <p:spPr>
            <a:xfrm>
              <a:off x="287338" y="3122526"/>
              <a:ext cx="4320413" cy="1871201"/>
            </a:xfrm>
            <a:prstGeom prst="rect">
              <a:avLst/>
            </a:prstGeom>
          </p:spPr>
        </p:pic>
        <p:sp>
          <p:nvSpPr>
            <p:cNvPr id="10" name="Rectangle 9">
              <a:extLst>
                <a:ext uri="{FF2B5EF4-FFF2-40B4-BE49-F238E27FC236}">
                  <a16:creationId xmlns:a16="http://schemas.microsoft.com/office/drawing/2014/main" id="{23B273F4-4C13-699C-E84D-74DE3466F2B1}"/>
                </a:ext>
              </a:extLst>
            </p:cNvPr>
            <p:cNvSpPr>
              <a:spLocks/>
            </p:cNvSpPr>
            <p:nvPr/>
          </p:nvSpPr>
          <p:spPr>
            <a:xfrm>
              <a:off x="472966" y="3823138"/>
              <a:ext cx="717331" cy="17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AF50581D-0FC3-6DED-AF2E-AA004DD9810C}"/>
              </a:ext>
            </a:extLst>
          </p:cNvPr>
          <p:cNvSpPr txBox="1"/>
          <p:nvPr/>
        </p:nvSpPr>
        <p:spPr>
          <a:xfrm>
            <a:off x="287338" y="1219436"/>
            <a:ext cx="2960359" cy="3754874"/>
          </a:xfrm>
          <a:prstGeom prst="rect">
            <a:avLst/>
          </a:prstGeom>
          <a:noFill/>
        </p:spPr>
        <p:txBody>
          <a:bodyPr wrap="square">
            <a:spAutoFit/>
          </a:bodyPr>
          <a:lstStyle/>
          <a:p>
            <a:pPr algn="l"/>
            <a:r>
              <a:rPr lang="en-GB" sz="1400" b="0" i="0" dirty="0">
                <a:solidFill>
                  <a:schemeClr val="bg1"/>
                </a:solidFill>
                <a:effectLst/>
                <a:latin typeface="+mj-lt"/>
              </a:rPr>
              <a:t>Applicants may be offered an unconditional place with substantial changes to the original choice. This could mean a change to the course, start date or point of entry.</a:t>
            </a:r>
          </a:p>
          <a:p>
            <a:pPr algn="l"/>
            <a:endParaRPr lang="en-GB" sz="1400" b="0" i="0" dirty="0">
              <a:solidFill>
                <a:schemeClr val="bg1"/>
              </a:solidFill>
              <a:effectLst/>
              <a:latin typeface="+mj-lt"/>
            </a:endParaRPr>
          </a:p>
          <a:p>
            <a:pPr algn="l"/>
            <a:r>
              <a:rPr lang="en-GB" sz="1400" b="0" i="0" dirty="0">
                <a:solidFill>
                  <a:schemeClr val="bg1"/>
                </a:solidFill>
                <a:effectLst/>
                <a:latin typeface="+mj-lt"/>
              </a:rPr>
              <a:t>It is usually offered if an applicant didn’t meet the conditions but the university or college wants to offer an alternative place. </a:t>
            </a:r>
          </a:p>
          <a:p>
            <a:pPr algn="l"/>
            <a:endParaRPr lang="en-GB" sz="1400" dirty="0">
              <a:solidFill>
                <a:schemeClr val="bg1"/>
              </a:solidFill>
              <a:latin typeface="+mj-lt"/>
            </a:endParaRPr>
          </a:p>
          <a:p>
            <a:pPr algn="l"/>
            <a:r>
              <a:rPr lang="en-GB" sz="1400" b="0" i="0" dirty="0">
                <a:solidFill>
                  <a:schemeClr val="bg1"/>
                </a:solidFill>
                <a:effectLst/>
                <a:latin typeface="+mj-lt"/>
              </a:rPr>
              <a:t>Applicants can check the details in the application. </a:t>
            </a:r>
            <a:r>
              <a:rPr lang="en-GB" sz="1400" dirty="0">
                <a:solidFill>
                  <a:schemeClr val="bg1"/>
                </a:solidFill>
                <a:latin typeface="+mj-lt"/>
              </a:rPr>
              <a:t>If they have any questions or concerns about the change, they need to speak to the </a:t>
            </a:r>
            <a:r>
              <a:rPr lang="en-GB" sz="1400" dirty="0" err="1">
                <a:solidFill>
                  <a:schemeClr val="bg1"/>
                </a:solidFill>
                <a:latin typeface="+mj-lt"/>
              </a:rPr>
              <a:t>uni</a:t>
            </a:r>
            <a:r>
              <a:rPr lang="en-GB" sz="1400" dirty="0">
                <a:solidFill>
                  <a:schemeClr val="bg1"/>
                </a:solidFill>
                <a:latin typeface="+mj-lt"/>
              </a:rPr>
              <a:t> or college to find out why they’ve made this change.</a:t>
            </a:r>
          </a:p>
        </p:txBody>
      </p:sp>
    </p:spTree>
    <p:extLst>
      <p:ext uri="{BB962C8B-B14F-4D97-AF65-F5344CB8AC3E}">
        <p14:creationId xmlns:p14="http://schemas.microsoft.com/office/powerpoint/2010/main" val="4104093394"/>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SharedWithUsers xmlns="8ef8b447-b471-43cb-ac64-8c981068cc25">
      <UserInfo>
        <DisplayName>Sarah Derbyshire</DisplayName>
        <AccountId>438</AccountId>
        <AccountType/>
      </UserInfo>
      <UserInfo>
        <DisplayName>Alice Christopher</DisplayName>
        <AccountId>269</AccountId>
        <AccountType/>
      </UserInfo>
      <UserInfo>
        <DisplayName>Katie Ashforth-Shaw</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4" ma:contentTypeDescription="Create a new document." ma:contentTypeScope="" ma:versionID="42c59f90c17828395b0f8efcbd1ab9b9">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85363318417ae0a1599d98c22fb0a50c"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a65240f7-653f-4339-b3ff-b42b6f07f817"/>
    <ds:schemaRef ds:uri="55603442-09ec-4cf3-b21f-b1c3f828b53a"/>
    <ds:schemaRef ds:uri="http://schemas.openxmlformats.org/package/2006/metadata/core-properties"/>
    <ds:schemaRef ds:uri="http://schemas.microsoft.com/office/infopath/2007/PartnerControls"/>
    <ds:schemaRef ds:uri="8ef8b447-b471-43cb-ac64-8c981068cc25"/>
    <ds:schemaRef ds:uri="http://www.w3.org/XML/1998/namespace"/>
  </ds:schemaRefs>
</ds:datastoreItem>
</file>

<file path=customXml/itemProps2.xml><?xml version="1.0" encoding="utf-8"?>
<ds:datastoreItem xmlns:ds="http://schemas.openxmlformats.org/officeDocument/2006/customXml" ds:itemID="{D8873661-94B6-49EA-AC31-DD15C760E307}">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113</TotalTime>
  <Words>1318</Words>
  <Application>Microsoft Office PowerPoint</Application>
  <PresentationFormat>On-screen Show (16:9)</PresentationFormat>
  <Paragraphs>146</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ucas2020</vt:lpstr>
      <vt:lpstr>Confirmation &amp;  Clearing 2022   The student journey</vt:lpstr>
      <vt:lpstr>Using this slide deck</vt:lpstr>
      <vt:lpstr>Waiting for confirmation (from July 5) </vt:lpstr>
      <vt:lpstr>Find a course in Clearing (from July 5) </vt:lpstr>
      <vt:lpstr>Making an application direct to Clearing </vt:lpstr>
      <vt:lpstr>During the examination results embargos</vt:lpstr>
      <vt:lpstr>On results days (9 and 18 August)</vt:lpstr>
      <vt:lpstr>Application status</vt:lpstr>
      <vt:lpstr>PowerPoint Presentation</vt:lpstr>
      <vt:lpstr>Clearing Plus </vt:lpstr>
      <vt:lpstr>Adding a Clearing choice</vt:lpstr>
      <vt:lpstr>Adding a clearing choice (Step 1)</vt:lpstr>
      <vt:lpstr>Adding a clearing choice (Step 2)</vt:lpstr>
      <vt:lpstr>Adding a Clearing choice (Step 3)</vt:lpstr>
      <vt:lpstr>University/College Supplied Code</vt:lpstr>
      <vt:lpstr>University/College Supplied Code</vt:lpstr>
      <vt:lpstr>Clearing choice</vt:lpstr>
      <vt:lpstr>PowerPoint Presentation</vt:lpstr>
      <vt:lpstr>Decline my place (Step 1)</vt:lpstr>
      <vt:lpstr>PowerPoint Presentation</vt:lpstr>
      <vt:lpstr>Decline my place (Step 2)</vt:lpstr>
      <vt:lpstr>Decline my place (Step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Sarah Derbyshire</cp:lastModifiedBy>
  <cp:revision>3</cp:revision>
  <dcterms:created xsi:type="dcterms:W3CDTF">2020-07-08T13:08:58Z</dcterms:created>
  <dcterms:modified xsi:type="dcterms:W3CDTF">2022-06-24T11:58:00Z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8401AE06-C6AB-43F3-A59E-9BAEAA453469</vt:lpwstr>
  </property>
  <property fmtid="{D5CDD505-2E9C-101B-9397-08002B2CF9AE}" pid="12" name="ArticulatePath">
    <vt:lpwstr>Clearing 2022 hub and application</vt:lpwstr>
  </property>
</Properties>
</file>