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68" r:id="rId5"/>
    <p:sldId id="269" r:id="rId6"/>
    <p:sldId id="275" r:id="rId7"/>
    <p:sldId id="276" r:id="rId8"/>
    <p:sldId id="265" r:id="rId9"/>
    <p:sldId id="270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F17"/>
    <a:srgbClr val="E0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 autoAdjust="0"/>
    <p:restoredTop sz="94286" autoAdjust="0"/>
  </p:normalViewPr>
  <p:slideViewPr>
    <p:cSldViewPr snapToGrid="0">
      <p:cViewPr varScale="1">
        <p:scale>
          <a:sx n="120" d="100"/>
          <a:sy n="120" d="100"/>
        </p:scale>
        <p:origin x="1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D059A-F97E-4523-BEDA-7824BA36DD5D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2EF8F-38D7-477F-9802-80648458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5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EF8F-38D7-477F-9802-8064845853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26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EF8F-38D7-477F-9802-8064845853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1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2EF8F-38D7-477F-9802-8064845853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63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56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2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50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0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8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B91DFE-4AD6-8946-A2FD-9D8FB6F36068}"/>
              </a:ext>
            </a:extLst>
          </p:cNvPr>
          <p:cNvSpPr/>
          <p:nvPr userDrawn="1"/>
        </p:nvSpPr>
        <p:spPr>
          <a:xfrm>
            <a:off x="0" y="6028841"/>
            <a:ext cx="12192000" cy="829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9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4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4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4B8C6-6338-4CC6-B36A-B5B4A2809C3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1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smiling, person&#10;&#10;Description automatically generated">
            <a:extLst>
              <a:ext uri="{FF2B5EF4-FFF2-40B4-BE49-F238E27FC236}">
                <a16:creationId xmlns:a16="http://schemas.microsoft.com/office/drawing/2014/main" id="{7792D4CD-4F07-5740-8E18-65FB80327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40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29D57B9-E632-6E4B-97DF-289C98942A7A}"/>
              </a:ext>
            </a:extLst>
          </p:cNvPr>
          <p:cNvSpPr/>
          <p:nvPr/>
        </p:nvSpPr>
        <p:spPr>
          <a:xfrm>
            <a:off x="525535" y="513853"/>
            <a:ext cx="3380038" cy="518984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5. Arts, Media and Publishing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3E477A-3984-3C4C-96EC-8F1669475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48783"/>
              </p:ext>
            </p:extLst>
          </p:nvPr>
        </p:nvGraphicFramePr>
        <p:xfrm>
          <a:off x="539239" y="1260856"/>
          <a:ext cx="11301465" cy="41628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0128">
                  <a:extLst>
                    <a:ext uri="{9D8B030D-6E8A-4147-A177-3AD203B41FA5}">
                      <a16:colId xmlns:a16="http://schemas.microsoft.com/office/drawing/2014/main" val="2488640780"/>
                    </a:ext>
                  </a:extLst>
                </a:gridCol>
                <a:gridCol w="8461337">
                  <a:extLst>
                    <a:ext uri="{9D8B030D-6E8A-4147-A177-3AD203B41FA5}">
                      <a16:colId xmlns:a16="http://schemas.microsoft.com/office/drawing/2014/main" val="620633974"/>
                    </a:ext>
                  </a:extLst>
                </a:gridCol>
              </a:tblGrid>
              <a:tr h="376282">
                <a:tc>
                  <a:txBody>
                    <a:bodyPr/>
                    <a:lstStyle/>
                    <a:p>
                      <a:r>
                        <a:rPr lang="en-GB" sz="1600">
                          <a:latin typeface="+mj-lt"/>
                        </a:rPr>
                        <a:t>Lifestyle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Varied and lively.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05553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Values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Seeing innovation, and often precision.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25988"/>
                  </a:ext>
                </a:extLst>
              </a:tr>
              <a:tr h="62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Where would this industry mean you are located?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Predominantly urban with opportunities for working remotely.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246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Culture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Exploratory and often cutting edge.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9053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Flexibility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Many people who work in these industries can be freelance and choose their hours to fit their lifestyle.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4342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Stability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Fast-paced with opportunity for varied career progression.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02015"/>
                  </a:ext>
                </a:extLst>
              </a:tr>
              <a:tr h="33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Salary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Variable.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36647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Opportunities for development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The most innovative of the sectors and as such the most difficult to quantify.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36105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Options for travel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Huge potential depending on employer.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49880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Career progression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Variable.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6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97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29D57B9-E632-6E4B-97DF-289C98942A7A}"/>
              </a:ext>
            </a:extLst>
          </p:cNvPr>
          <p:cNvSpPr/>
          <p:nvPr/>
        </p:nvSpPr>
        <p:spPr>
          <a:xfrm>
            <a:off x="525535" y="513853"/>
            <a:ext cx="3380038" cy="518984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6. Information Technology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3E477A-3984-3C4C-96EC-8F1669475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83738"/>
              </p:ext>
            </p:extLst>
          </p:nvPr>
        </p:nvGraphicFramePr>
        <p:xfrm>
          <a:off x="539239" y="1260856"/>
          <a:ext cx="11301465" cy="41628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0128">
                  <a:extLst>
                    <a:ext uri="{9D8B030D-6E8A-4147-A177-3AD203B41FA5}">
                      <a16:colId xmlns:a16="http://schemas.microsoft.com/office/drawing/2014/main" val="2488640780"/>
                    </a:ext>
                  </a:extLst>
                </a:gridCol>
                <a:gridCol w="8461337">
                  <a:extLst>
                    <a:ext uri="{9D8B030D-6E8A-4147-A177-3AD203B41FA5}">
                      <a16:colId xmlns:a16="http://schemas.microsoft.com/office/drawing/2014/main" val="620633974"/>
                    </a:ext>
                  </a:extLst>
                </a:gridCol>
              </a:tblGrid>
              <a:tr h="376282">
                <a:tc>
                  <a:txBody>
                    <a:bodyPr/>
                    <a:lstStyle/>
                    <a:p>
                      <a:r>
                        <a:rPr lang="en-GB" sz="1600">
                          <a:latin typeface="+mj-lt"/>
                        </a:rPr>
                        <a:t>Lifestyle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Screen-focused.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05553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Values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Innovative and cutting edge.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25988"/>
                  </a:ext>
                </a:extLst>
              </a:tr>
              <a:tr h="62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Where would this industry mean you are located?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Desk based, remote working becoming much more common.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246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Culture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Technical knowledge is valued.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9053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Flexibility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Flexible to work part time and take extended family leave.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4342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Stability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Ever-changing demands for new and reliable technology means that there will continue to be lots of opportunities in the future.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02015"/>
                  </a:ext>
                </a:extLst>
              </a:tr>
              <a:tr h="33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Salary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High, as IT is at the forefront of innovation for the economy.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36647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Opportunities for development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Huge opportunity for training and development.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36105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Options for travel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Can work anywhere – sometimes described as the ultimate portable career.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49880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Career progression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Many opportunities in this competitive sector.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6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05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29D57B9-E632-6E4B-97DF-289C98942A7A}"/>
              </a:ext>
            </a:extLst>
          </p:cNvPr>
          <p:cNvSpPr/>
          <p:nvPr/>
        </p:nvSpPr>
        <p:spPr>
          <a:xfrm>
            <a:off x="525535" y="513853"/>
            <a:ext cx="4588906" cy="518984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7. Science, Engineering and Mathematics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3E477A-3984-3C4C-96EC-8F1669475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360547"/>
              </p:ext>
            </p:extLst>
          </p:nvPr>
        </p:nvGraphicFramePr>
        <p:xfrm>
          <a:off x="539239" y="1260856"/>
          <a:ext cx="11301465" cy="39600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0128">
                  <a:extLst>
                    <a:ext uri="{9D8B030D-6E8A-4147-A177-3AD203B41FA5}">
                      <a16:colId xmlns:a16="http://schemas.microsoft.com/office/drawing/2014/main" val="2488640780"/>
                    </a:ext>
                  </a:extLst>
                </a:gridCol>
                <a:gridCol w="8461337">
                  <a:extLst>
                    <a:ext uri="{9D8B030D-6E8A-4147-A177-3AD203B41FA5}">
                      <a16:colId xmlns:a16="http://schemas.microsoft.com/office/drawing/2014/main" val="620633974"/>
                    </a:ext>
                  </a:extLst>
                </a:gridCol>
              </a:tblGrid>
              <a:tr h="376282">
                <a:tc>
                  <a:txBody>
                    <a:bodyPr/>
                    <a:lstStyle/>
                    <a:p>
                      <a:r>
                        <a:rPr lang="en-GB" sz="1600">
                          <a:latin typeface="+mj-lt"/>
                        </a:rPr>
                        <a:t>Lifestyle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Creative and innovative drivers shape your working environment.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05553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Values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Make fascinating discoveries and improve the lives of others.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25988"/>
                  </a:ext>
                </a:extLst>
              </a:tr>
              <a:tr h="62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Where would this industry mean you are located?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Largely urban and/or remote.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246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Culture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Collaborative and often research focused.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9053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Flexibility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Companies are increasingly flexible as they want to promote their opportunities for all.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4342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Stability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Demands for innovation means that there will continue to be lots of opportunities in the future.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02015"/>
                  </a:ext>
                </a:extLst>
              </a:tr>
              <a:tr h="33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Salary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Competitive and rapidly rising salary scale.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36647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Opportunities for development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Huge opportunity for training and development.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36105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Options for travel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Options for global collaboration are plentiful.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49880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Career progression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Can be rapid, with huge potential.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6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279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29D57B9-E632-6E4B-97DF-289C98942A7A}"/>
              </a:ext>
            </a:extLst>
          </p:cNvPr>
          <p:cNvSpPr/>
          <p:nvPr/>
        </p:nvSpPr>
        <p:spPr>
          <a:xfrm>
            <a:off x="525535" y="513853"/>
            <a:ext cx="4790384" cy="518984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8. Agriculture, Horticulture and animal care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3E477A-3984-3C4C-96EC-8F1669475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63176"/>
              </p:ext>
            </p:extLst>
          </p:nvPr>
        </p:nvGraphicFramePr>
        <p:xfrm>
          <a:off x="539239" y="1260856"/>
          <a:ext cx="11301465" cy="41809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0128">
                  <a:extLst>
                    <a:ext uri="{9D8B030D-6E8A-4147-A177-3AD203B41FA5}">
                      <a16:colId xmlns:a16="http://schemas.microsoft.com/office/drawing/2014/main" val="2488640780"/>
                    </a:ext>
                  </a:extLst>
                </a:gridCol>
                <a:gridCol w="8461337">
                  <a:extLst>
                    <a:ext uri="{9D8B030D-6E8A-4147-A177-3AD203B41FA5}">
                      <a16:colId xmlns:a16="http://schemas.microsoft.com/office/drawing/2014/main" val="620633974"/>
                    </a:ext>
                  </a:extLst>
                </a:gridCol>
              </a:tblGrid>
              <a:tr h="376282">
                <a:tc>
                  <a:txBody>
                    <a:bodyPr/>
                    <a:lstStyle/>
                    <a:p>
                      <a:r>
                        <a:rPr lang="en-GB" sz="1600">
                          <a:latin typeface="+mj-lt"/>
                        </a:rPr>
                        <a:t>Lifestyle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Potentially very healthy and outdoors.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05553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Values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Dedication and problem-solving.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25988"/>
                  </a:ext>
                </a:extLst>
              </a:tr>
              <a:tr h="62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Where would this industry mean you are located?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Often rural, with increasing opportunities in urban areas.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246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Culture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Physical work, often outdoors.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9053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Flexibility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An area that it’s usually possible to find work in.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4342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Stability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In some parts of the industry work can be seasonal.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02015"/>
                  </a:ext>
                </a:extLst>
              </a:tr>
              <a:tr h="33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Salary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Competitive depending on the area that you’re working in.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36647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Opportunities for development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Agriculture is a reliant on innovative technology so those with an appetite for applying innovation will flourish.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36105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Options for travel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Opportunities can be global.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49880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Career progression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There are possibilities to become your own boss.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6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9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29D57B9-E632-6E4B-97DF-289C98942A7A}"/>
              </a:ext>
            </a:extLst>
          </p:cNvPr>
          <p:cNvSpPr/>
          <p:nvPr/>
        </p:nvSpPr>
        <p:spPr>
          <a:xfrm>
            <a:off x="525534" y="513853"/>
            <a:ext cx="5751280" cy="518984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9. Construction, Planning and the Built Environment 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3E477A-3984-3C4C-96EC-8F1669475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1509"/>
              </p:ext>
            </p:extLst>
          </p:nvPr>
        </p:nvGraphicFramePr>
        <p:xfrm>
          <a:off x="539239" y="1260856"/>
          <a:ext cx="11301465" cy="41628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0128">
                  <a:extLst>
                    <a:ext uri="{9D8B030D-6E8A-4147-A177-3AD203B41FA5}">
                      <a16:colId xmlns:a16="http://schemas.microsoft.com/office/drawing/2014/main" val="2488640780"/>
                    </a:ext>
                  </a:extLst>
                </a:gridCol>
                <a:gridCol w="8461337">
                  <a:extLst>
                    <a:ext uri="{9D8B030D-6E8A-4147-A177-3AD203B41FA5}">
                      <a16:colId xmlns:a16="http://schemas.microsoft.com/office/drawing/2014/main" val="620633974"/>
                    </a:ext>
                  </a:extLst>
                </a:gridCol>
              </a:tblGrid>
              <a:tr h="376282">
                <a:tc>
                  <a:txBody>
                    <a:bodyPr/>
                    <a:lstStyle/>
                    <a:p>
                      <a:r>
                        <a:rPr lang="en-GB" sz="1600">
                          <a:latin typeface="+mj-lt"/>
                        </a:rPr>
                        <a:t>Lifestyle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Often varied, physical and outdoors. Opportunities for hybrid working.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05553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Values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Professional, purpose driven with tactile outcomes.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25988"/>
                  </a:ext>
                </a:extLst>
              </a:tr>
              <a:tr h="62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Where would this industry mean you are located?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Predominantly in urban areas, though depending on particular job could be anywhere.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246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Culture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Co-operative and interpersonal.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9053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Flexibility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Contract work can enable flexibility for both longer working hours and longer breaks in between.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4342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Stability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Always work available.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02015"/>
                  </a:ext>
                </a:extLst>
              </a:tr>
              <a:tr h="33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Salary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Comparatively high as an in-demand industry.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36647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Opportunities for development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Innovation within the industry requires regular training for staff.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36105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Options for travel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Transferable skills makes this a desirable way to travel for many.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49880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Career progression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An understanding of the interconnectivity across the industries provides scope for excellent career progression and prospects.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6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59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29D57B9-E632-6E4B-97DF-289C98942A7A}"/>
              </a:ext>
            </a:extLst>
          </p:cNvPr>
          <p:cNvSpPr/>
          <p:nvPr/>
        </p:nvSpPr>
        <p:spPr>
          <a:xfrm>
            <a:off x="525534" y="513853"/>
            <a:ext cx="4201449" cy="518984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10. Transportation and Warehousing 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3E477A-3984-3C4C-96EC-8F1669475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95819"/>
              </p:ext>
            </p:extLst>
          </p:nvPr>
        </p:nvGraphicFramePr>
        <p:xfrm>
          <a:off x="539239" y="1260856"/>
          <a:ext cx="11301465" cy="39600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0128">
                  <a:extLst>
                    <a:ext uri="{9D8B030D-6E8A-4147-A177-3AD203B41FA5}">
                      <a16:colId xmlns:a16="http://schemas.microsoft.com/office/drawing/2014/main" val="2488640780"/>
                    </a:ext>
                  </a:extLst>
                </a:gridCol>
                <a:gridCol w="8461337">
                  <a:extLst>
                    <a:ext uri="{9D8B030D-6E8A-4147-A177-3AD203B41FA5}">
                      <a16:colId xmlns:a16="http://schemas.microsoft.com/office/drawing/2014/main" val="620633974"/>
                    </a:ext>
                  </a:extLst>
                </a:gridCol>
              </a:tblGrid>
              <a:tr h="376282">
                <a:tc>
                  <a:txBody>
                    <a:bodyPr/>
                    <a:lstStyle/>
                    <a:p>
                      <a:r>
                        <a:rPr lang="en-GB" sz="1600">
                          <a:latin typeface="+mj-lt"/>
                        </a:rPr>
                        <a:t>Lifestyle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Varied, physical and with the potential to travel.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05553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Values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Organised and responsible.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25988"/>
                  </a:ext>
                </a:extLst>
              </a:tr>
              <a:tr h="62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Where would this industry mean you are located?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Everywhere, though the majority of bases are in urban areas.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246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Culture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Important to build good relationships and work as part of a team.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9053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Flexibility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Shift patterns allow for flexible working.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4342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Stability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Regular and most often reliable work.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02015"/>
                  </a:ext>
                </a:extLst>
              </a:tr>
              <a:tr h="33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Salary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Particularly good increases in pay within this sector recently.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36647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Opportunities for development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Low entry level does not restrict opportunities for training and diversifying within the sector.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36105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Options for travel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Can involve working away and a good deal of travel.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49880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Career progression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Advancement opportunities are plentiful.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6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822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29D57B9-E632-6E4B-97DF-289C98942A7A}"/>
              </a:ext>
            </a:extLst>
          </p:cNvPr>
          <p:cNvSpPr/>
          <p:nvPr/>
        </p:nvSpPr>
        <p:spPr>
          <a:xfrm>
            <a:off x="525535" y="513853"/>
            <a:ext cx="3659008" cy="518984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11.Manufacture and Production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3E477A-3984-3C4C-96EC-8F1669475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228882"/>
              </p:ext>
            </p:extLst>
          </p:nvPr>
        </p:nvGraphicFramePr>
        <p:xfrm>
          <a:off x="539239" y="1260856"/>
          <a:ext cx="11301465" cy="39600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0128">
                  <a:extLst>
                    <a:ext uri="{9D8B030D-6E8A-4147-A177-3AD203B41FA5}">
                      <a16:colId xmlns:a16="http://schemas.microsoft.com/office/drawing/2014/main" val="2488640780"/>
                    </a:ext>
                  </a:extLst>
                </a:gridCol>
                <a:gridCol w="8461337">
                  <a:extLst>
                    <a:ext uri="{9D8B030D-6E8A-4147-A177-3AD203B41FA5}">
                      <a16:colId xmlns:a16="http://schemas.microsoft.com/office/drawing/2014/main" val="620633974"/>
                    </a:ext>
                  </a:extLst>
                </a:gridCol>
              </a:tblGrid>
              <a:tr h="376282">
                <a:tc>
                  <a:txBody>
                    <a:bodyPr/>
                    <a:lstStyle/>
                    <a:p>
                      <a:r>
                        <a:rPr lang="en-GB" sz="1600">
                          <a:latin typeface="+mj-lt"/>
                        </a:rPr>
                        <a:t>Lifestyle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Strong work-life balance.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05553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Values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Tangible outcomes to your work.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25988"/>
                  </a:ext>
                </a:extLst>
              </a:tr>
              <a:tr h="62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Where would this industry mean you are located?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Predominantly in urban areas, though depending on particular job could be anywhere. Mostly work in production is in-person.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246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Culture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Often a strong sense of community in the work place.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9053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Flexibility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Great opportunities for flexible and part-time working.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4342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Stability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Safe and secure environment.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02015"/>
                  </a:ext>
                </a:extLst>
              </a:tr>
              <a:tr h="33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Salary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Competitive.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36647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Opportunities for development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Often on the job training.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36105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Options for travel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In larger companies there will often be the opportunity to transfer.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49880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Career progression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Advancement can be rapid and job security is mostly seen to be good.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6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30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2F7271-1FEF-EC4E-8164-166BD63378EC}"/>
              </a:ext>
            </a:extLst>
          </p:cNvPr>
          <p:cNvSpPr txBox="1">
            <a:spLocks/>
          </p:cNvSpPr>
          <p:nvPr/>
        </p:nvSpPr>
        <p:spPr>
          <a:xfrm>
            <a:off x="614951" y="457201"/>
            <a:ext cx="10962100" cy="1474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1F2834"/>
                </a:solidFill>
                <a:latin typeface="+mn-lt"/>
              </a:rPr>
              <a:t>If all the salaries were the same and you had </a:t>
            </a:r>
          </a:p>
          <a:p>
            <a:pPr algn="ctr"/>
            <a:r>
              <a:rPr lang="en-GB" sz="2800" b="1" dirty="0">
                <a:solidFill>
                  <a:srgbClr val="1F2834"/>
                </a:solidFill>
                <a:latin typeface="+mn-lt"/>
              </a:rPr>
              <a:t>all the necessary qualifications …</a:t>
            </a:r>
          </a:p>
          <a:p>
            <a:pPr algn="ctr"/>
            <a:r>
              <a:rPr lang="en-GB" sz="2800" b="1" dirty="0">
                <a:solidFill>
                  <a:srgbClr val="1F2834"/>
                </a:solidFill>
                <a:latin typeface="+mn-lt"/>
              </a:rPr>
              <a:t>Which job do you think you would be most suited to and why? </a:t>
            </a:r>
          </a:p>
          <a:p>
            <a:pPr algn="ctr"/>
            <a:r>
              <a:rPr lang="en-GB" sz="2800" dirty="0">
                <a:solidFill>
                  <a:srgbClr val="1F2834"/>
                </a:solidFill>
                <a:latin typeface="+mn-lt"/>
              </a:rPr>
              <a:t>(Imagine yourself ten years older if it helps)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543451-5B32-CF43-9B95-3579D376270D}"/>
              </a:ext>
            </a:extLst>
          </p:cNvPr>
          <p:cNvSpPr/>
          <p:nvPr/>
        </p:nvSpPr>
        <p:spPr>
          <a:xfrm>
            <a:off x="783606" y="2164646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1F2834"/>
                </a:solidFill>
                <a:latin typeface="+mj-lt"/>
              </a:rPr>
              <a:t>Teacher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1F6BD0-9A4E-2943-A593-F6E440D32B2A}"/>
              </a:ext>
            </a:extLst>
          </p:cNvPr>
          <p:cNvSpPr/>
          <p:nvPr/>
        </p:nvSpPr>
        <p:spPr>
          <a:xfrm>
            <a:off x="3485097" y="2178835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1F2834"/>
                </a:solidFill>
                <a:latin typeface="+mj-lt"/>
              </a:rPr>
              <a:t>Estate agent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A16EDE-2D53-9842-BDA0-0120740A6037}"/>
              </a:ext>
            </a:extLst>
          </p:cNvPr>
          <p:cNvSpPr/>
          <p:nvPr/>
        </p:nvSpPr>
        <p:spPr>
          <a:xfrm>
            <a:off x="6186588" y="2150456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1F2834"/>
                </a:solidFill>
                <a:latin typeface="+mj-lt"/>
              </a:rPr>
              <a:t>Chef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00905AB-71D1-8247-9277-F2478DFAE6B5}"/>
              </a:ext>
            </a:extLst>
          </p:cNvPr>
          <p:cNvSpPr/>
          <p:nvPr/>
        </p:nvSpPr>
        <p:spPr>
          <a:xfrm>
            <a:off x="8881783" y="2150456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1F2834"/>
                </a:solidFill>
                <a:latin typeface="+mj-lt"/>
              </a:rPr>
              <a:t>Dentist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C605B8-8F19-B44C-A659-540C60A770AF}"/>
              </a:ext>
            </a:extLst>
          </p:cNvPr>
          <p:cNvSpPr/>
          <p:nvPr/>
        </p:nvSpPr>
        <p:spPr>
          <a:xfrm>
            <a:off x="783605" y="3339953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1F2834"/>
                </a:solidFill>
                <a:latin typeface="+mj-lt"/>
              </a:rPr>
              <a:t>Writer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43B5CAE-8F7C-164A-8786-6F404DC5C79D}"/>
              </a:ext>
            </a:extLst>
          </p:cNvPr>
          <p:cNvSpPr/>
          <p:nvPr/>
        </p:nvSpPr>
        <p:spPr>
          <a:xfrm>
            <a:off x="3485097" y="3325763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1F2834"/>
                </a:solidFill>
                <a:latin typeface="+mj-lt"/>
              </a:rPr>
              <a:t>Web designer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2ED099A-E3DD-0142-ADFE-56DD7DFBF84E}"/>
              </a:ext>
            </a:extLst>
          </p:cNvPr>
          <p:cNvSpPr/>
          <p:nvPr/>
        </p:nvSpPr>
        <p:spPr>
          <a:xfrm>
            <a:off x="6186588" y="3325763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1F2834"/>
                </a:solidFill>
                <a:latin typeface="+mj-lt"/>
              </a:rPr>
              <a:t>Engineer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242B8F-4468-DD45-B65F-2695A771B53F}"/>
              </a:ext>
            </a:extLst>
          </p:cNvPr>
          <p:cNvSpPr/>
          <p:nvPr/>
        </p:nvSpPr>
        <p:spPr>
          <a:xfrm>
            <a:off x="8881782" y="3339953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1F2834"/>
                </a:solidFill>
                <a:latin typeface="+mj-lt"/>
              </a:rPr>
              <a:t>Conservationist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436C9C4-75EF-0742-9ACF-4471ABA96268}"/>
              </a:ext>
            </a:extLst>
          </p:cNvPr>
          <p:cNvSpPr/>
          <p:nvPr/>
        </p:nvSpPr>
        <p:spPr>
          <a:xfrm>
            <a:off x="2056210" y="4501070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1F2834"/>
                </a:solidFill>
                <a:latin typeface="+mj-lt"/>
              </a:rPr>
              <a:t>Architect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AC288C2-5784-154D-8022-7212B15FA531}"/>
              </a:ext>
            </a:extLst>
          </p:cNvPr>
          <p:cNvSpPr/>
          <p:nvPr/>
        </p:nvSpPr>
        <p:spPr>
          <a:xfrm>
            <a:off x="4738755" y="4501070"/>
            <a:ext cx="2610000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1F2834"/>
                </a:solidFill>
                <a:latin typeface="+mj-lt"/>
              </a:rPr>
              <a:t>Driving instructor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CA8A167-EBD5-D442-8AE2-F8BA2C656B20}"/>
              </a:ext>
            </a:extLst>
          </p:cNvPr>
          <p:cNvSpPr/>
          <p:nvPr/>
        </p:nvSpPr>
        <p:spPr>
          <a:xfrm>
            <a:off x="7420397" y="4501070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1F2834"/>
                </a:solidFill>
                <a:latin typeface="+mj-lt"/>
              </a:rPr>
              <a:t>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245009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DD795E-D42B-8843-A1C8-D4E50A53114C}"/>
              </a:ext>
            </a:extLst>
          </p:cNvPr>
          <p:cNvSpPr/>
          <p:nvPr/>
        </p:nvSpPr>
        <p:spPr>
          <a:xfrm>
            <a:off x="783606" y="2164646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Teacher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Education and training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B1C0107-01F8-6042-8518-F60D5C9D7A2E}"/>
              </a:ext>
            </a:extLst>
          </p:cNvPr>
          <p:cNvSpPr/>
          <p:nvPr/>
        </p:nvSpPr>
        <p:spPr>
          <a:xfrm>
            <a:off x="3485097" y="2178835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Estate agent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Business administration </a:t>
            </a:r>
            <a:br>
              <a:rPr lang="en-GB" sz="1600" dirty="0">
                <a:solidFill>
                  <a:srgbClr val="1F2834"/>
                </a:solidFill>
                <a:latin typeface="+mj-lt"/>
              </a:rPr>
            </a:br>
            <a:r>
              <a:rPr lang="en-GB" sz="1600" dirty="0">
                <a:solidFill>
                  <a:srgbClr val="1F2834"/>
                </a:solidFill>
                <a:latin typeface="+mj-lt"/>
              </a:rPr>
              <a:t>and law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A2D2465-9714-5C4D-9360-6C1D4238BC6F}"/>
              </a:ext>
            </a:extLst>
          </p:cNvPr>
          <p:cNvSpPr/>
          <p:nvPr/>
        </p:nvSpPr>
        <p:spPr>
          <a:xfrm>
            <a:off x="6186588" y="2150456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Chef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Sales, hospitality and services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C066134-9EC3-1746-AA9C-2F71EEE5C7F3}"/>
              </a:ext>
            </a:extLst>
          </p:cNvPr>
          <p:cNvSpPr/>
          <p:nvPr/>
        </p:nvSpPr>
        <p:spPr>
          <a:xfrm>
            <a:off x="8881783" y="2150456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Dentist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Health, public services </a:t>
            </a:r>
            <a:br>
              <a:rPr lang="en-GB" sz="1600" dirty="0">
                <a:solidFill>
                  <a:srgbClr val="1F2834"/>
                </a:solidFill>
                <a:latin typeface="+mj-lt"/>
              </a:rPr>
            </a:br>
            <a:r>
              <a:rPr lang="en-GB" sz="1600" dirty="0">
                <a:solidFill>
                  <a:srgbClr val="1F2834"/>
                </a:solidFill>
                <a:latin typeface="+mj-lt"/>
              </a:rPr>
              <a:t>and care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679624F-C66A-7446-9175-D383BB2D490E}"/>
              </a:ext>
            </a:extLst>
          </p:cNvPr>
          <p:cNvSpPr/>
          <p:nvPr/>
        </p:nvSpPr>
        <p:spPr>
          <a:xfrm>
            <a:off x="783605" y="3339953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Writer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Arts, media and publishing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882D40D-9BB9-7547-9258-74CF072BB979}"/>
              </a:ext>
            </a:extLst>
          </p:cNvPr>
          <p:cNvSpPr/>
          <p:nvPr/>
        </p:nvSpPr>
        <p:spPr>
          <a:xfrm>
            <a:off x="3485097" y="3325763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Web designer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Information technology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99E6D3-2806-7E4F-BA3D-D3A42937F931}"/>
              </a:ext>
            </a:extLst>
          </p:cNvPr>
          <p:cNvSpPr/>
          <p:nvPr/>
        </p:nvSpPr>
        <p:spPr>
          <a:xfrm>
            <a:off x="6186588" y="3325763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Engineer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Science, engineering and mathematics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FF0A36E-DF27-364A-A3DA-DD4683D3459A}"/>
              </a:ext>
            </a:extLst>
          </p:cNvPr>
          <p:cNvSpPr/>
          <p:nvPr/>
        </p:nvSpPr>
        <p:spPr>
          <a:xfrm>
            <a:off x="8881782" y="3339953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Conservationist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Agriculture horticulture and animal care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FE26EDF-3D11-D845-818D-E9B837A4DDEA}"/>
              </a:ext>
            </a:extLst>
          </p:cNvPr>
          <p:cNvSpPr/>
          <p:nvPr/>
        </p:nvSpPr>
        <p:spPr>
          <a:xfrm>
            <a:off x="2056210" y="4501070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Architect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Construction planning and the built environment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98E5AE-F8C3-3D4C-AA11-F163B550824A}"/>
              </a:ext>
            </a:extLst>
          </p:cNvPr>
          <p:cNvSpPr/>
          <p:nvPr/>
        </p:nvSpPr>
        <p:spPr>
          <a:xfrm>
            <a:off x="4738755" y="4501070"/>
            <a:ext cx="2610000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Driving instructor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Transportation and warehousing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C29332D-CC73-4049-9670-33527D47299B}"/>
              </a:ext>
            </a:extLst>
          </p:cNvPr>
          <p:cNvSpPr/>
          <p:nvPr/>
        </p:nvSpPr>
        <p:spPr>
          <a:xfrm>
            <a:off x="7420397" y="4501070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Health and safety </a:t>
            </a:r>
            <a:r>
              <a:rPr lang="en-GB" sz="1600" dirty="0">
                <a:solidFill>
                  <a:srgbClr val="1F2834"/>
                </a:solidFill>
                <a:latin typeface="+mj-lt"/>
              </a:rPr>
              <a:t>Manufacture and production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B9D7AF8-FAF6-324F-A706-AC7765B7C1A9}"/>
              </a:ext>
            </a:extLst>
          </p:cNvPr>
          <p:cNvSpPr txBox="1">
            <a:spLocks/>
          </p:cNvSpPr>
          <p:nvPr/>
        </p:nvSpPr>
        <p:spPr>
          <a:xfrm>
            <a:off x="614951" y="457201"/>
            <a:ext cx="10962100" cy="1474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1F2834"/>
                </a:solidFill>
                <a:latin typeface="+mn-lt"/>
              </a:rPr>
              <a:t>If all the salaries were the same and you had </a:t>
            </a:r>
          </a:p>
          <a:p>
            <a:pPr algn="ctr"/>
            <a:r>
              <a:rPr lang="en-GB" sz="2800" b="1" dirty="0">
                <a:solidFill>
                  <a:srgbClr val="1F2834"/>
                </a:solidFill>
                <a:latin typeface="+mn-lt"/>
              </a:rPr>
              <a:t>all the necessary qualifications…</a:t>
            </a:r>
          </a:p>
          <a:p>
            <a:pPr algn="ctr"/>
            <a:r>
              <a:rPr lang="en-GB" sz="2800" b="1" dirty="0">
                <a:solidFill>
                  <a:srgbClr val="1F2834"/>
                </a:solidFill>
                <a:latin typeface="+mn-lt"/>
              </a:rPr>
              <a:t>Which job do you think you would be most suited to and why? </a:t>
            </a:r>
          </a:p>
          <a:p>
            <a:pPr algn="ctr"/>
            <a:r>
              <a:rPr lang="en-GB" sz="2800" dirty="0">
                <a:solidFill>
                  <a:srgbClr val="1F2834"/>
                </a:solidFill>
                <a:latin typeface="+mn-lt"/>
              </a:rPr>
              <a:t>(Imagine yourself ten years older if it helps)</a:t>
            </a:r>
          </a:p>
        </p:txBody>
      </p:sp>
    </p:spTree>
    <p:extLst>
      <p:ext uri="{BB962C8B-B14F-4D97-AF65-F5344CB8AC3E}">
        <p14:creationId xmlns:p14="http://schemas.microsoft.com/office/powerpoint/2010/main" val="146513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DD795E-D42B-8843-A1C8-D4E50A53114C}"/>
              </a:ext>
            </a:extLst>
          </p:cNvPr>
          <p:cNvSpPr/>
          <p:nvPr/>
        </p:nvSpPr>
        <p:spPr>
          <a:xfrm>
            <a:off x="783606" y="2164646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Inspector of standards and regulations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Education and training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B1C0107-01F8-6042-8518-F60D5C9D7A2E}"/>
              </a:ext>
            </a:extLst>
          </p:cNvPr>
          <p:cNvSpPr/>
          <p:nvPr/>
        </p:nvSpPr>
        <p:spPr>
          <a:xfrm>
            <a:off x="3485097" y="2178835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Market research interviewer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Business administration </a:t>
            </a:r>
            <a:br>
              <a:rPr lang="en-GB" sz="1600" dirty="0">
                <a:solidFill>
                  <a:srgbClr val="1F2834"/>
                </a:solidFill>
                <a:latin typeface="+mj-lt"/>
              </a:rPr>
            </a:br>
            <a:r>
              <a:rPr lang="en-GB" sz="1600" dirty="0">
                <a:solidFill>
                  <a:srgbClr val="1F2834"/>
                </a:solidFill>
                <a:latin typeface="+mj-lt"/>
              </a:rPr>
              <a:t>and law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A2D2465-9714-5C4D-9360-6C1D4238BC6F}"/>
              </a:ext>
            </a:extLst>
          </p:cNvPr>
          <p:cNvSpPr/>
          <p:nvPr/>
        </p:nvSpPr>
        <p:spPr>
          <a:xfrm>
            <a:off x="6186588" y="2150456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Stock control clerk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Sales, hospitality and services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C066134-9EC3-1746-AA9C-2F71EEE5C7F3}"/>
              </a:ext>
            </a:extLst>
          </p:cNvPr>
          <p:cNvSpPr/>
          <p:nvPr/>
        </p:nvSpPr>
        <p:spPr>
          <a:xfrm>
            <a:off x="8881783" y="2150456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Occupational therapist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Health, public services </a:t>
            </a:r>
            <a:br>
              <a:rPr lang="en-GB" sz="1600" dirty="0">
                <a:solidFill>
                  <a:srgbClr val="1F2834"/>
                </a:solidFill>
                <a:latin typeface="+mj-lt"/>
              </a:rPr>
            </a:br>
            <a:r>
              <a:rPr lang="en-GB" sz="1600" dirty="0">
                <a:solidFill>
                  <a:srgbClr val="1F2834"/>
                </a:solidFill>
                <a:latin typeface="+mj-lt"/>
              </a:rPr>
              <a:t>and care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679624F-C66A-7446-9175-D383BB2D490E}"/>
              </a:ext>
            </a:extLst>
          </p:cNvPr>
          <p:cNvSpPr/>
          <p:nvPr/>
        </p:nvSpPr>
        <p:spPr>
          <a:xfrm>
            <a:off x="783605" y="3339953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Archivist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Arts, media and publishing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882D40D-9BB9-7547-9258-74CF072BB979}"/>
              </a:ext>
            </a:extLst>
          </p:cNvPr>
          <p:cNvSpPr/>
          <p:nvPr/>
        </p:nvSpPr>
        <p:spPr>
          <a:xfrm>
            <a:off x="3485097" y="3325763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Electronic technician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Information technology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99E6D3-2806-7E4F-BA3D-D3A42937F931}"/>
              </a:ext>
            </a:extLst>
          </p:cNvPr>
          <p:cNvSpPr/>
          <p:nvPr/>
        </p:nvSpPr>
        <p:spPr>
          <a:xfrm>
            <a:off x="6186588" y="3325763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Actuary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Science, engineering and mathematics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FF0A36E-DF27-364A-A3DA-DD4683D3459A}"/>
              </a:ext>
            </a:extLst>
          </p:cNvPr>
          <p:cNvSpPr/>
          <p:nvPr/>
        </p:nvSpPr>
        <p:spPr>
          <a:xfrm>
            <a:off x="8881782" y="3339953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Forestry manager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Agriculture horticulture and animal care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FE26EDF-3D11-D845-818D-E9B837A4DDEA}"/>
              </a:ext>
            </a:extLst>
          </p:cNvPr>
          <p:cNvSpPr/>
          <p:nvPr/>
        </p:nvSpPr>
        <p:spPr>
          <a:xfrm>
            <a:off x="2056210" y="4501070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Quantity surveyor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Construction planning and the built environment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98E5AE-F8C3-3D4C-AA11-F163B550824A}"/>
              </a:ext>
            </a:extLst>
          </p:cNvPr>
          <p:cNvSpPr/>
          <p:nvPr/>
        </p:nvSpPr>
        <p:spPr>
          <a:xfrm>
            <a:off x="4738755" y="4501070"/>
            <a:ext cx="2610000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Marine operative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Transportation and warehousing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C29332D-CC73-4049-9670-33527D47299B}"/>
              </a:ext>
            </a:extLst>
          </p:cNvPr>
          <p:cNvSpPr/>
          <p:nvPr/>
        </p:nvSpPr>
        <p:spPr>
          <a:xfrm>
            <a:off x="7420397" y="4501070"/>
            <a:ext cx="2610903" cy="1080000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Electroplater 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Manufacture and production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B9D7AF8-FAF6-324F-A706-AC7765B7C1A9}"/>
              </a:ext>
            </a:extLst>
          </p:cNvPr>
          <p:cNvSpPr txBox="1">
            <a:spLocks/>
          </p:cNvSpPr>
          <p:nvPr/>
        </p:nvSpPr>
        <p:spPr>
          <a:xfrm>
            <a:off x="614951" y="457201"/>
            <a:ext cx="10962100" cy="1474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1F2834"/>
                </a:solidFill>
                <a:latin typeface="+mn-lt"/>
              </a:rPr>
              <a:t>If all the salaries were the same and you had </a:t>
            </a:r>
          </a:p>
          <a:p>
            <a:pPr algn="ctr"/>
            <a:r>
              <a:rPr lang="en-GB" sz="2800" b="1" dirty="0">
                <a:solidFill>
                  <a:srgbClr val="1F2834"/>
                </a:solidFill>
                <a:latin typeface="+mn-lt"/>
              </a:rPr>
              <a:t>all the necessary qualifications…</a:t>
            </a:r>
          </a:p>
          <a:p>
            <a:pPr algn="ctr"/>
            <a:r>
              <a:rPr lang="en-GB" sz="2800" b="1" dirty="0">
                <a:solidFill>
                  <a:srgbClr val="1F2834"/>
                </a:solidFill>
                <a:latin typeface="+mn-lt"/>
              </a:rPr>
              <a:t>Which job do you think you would be most suited to and why? </a:t>
            </a:r>
          </a:p>
          <a:p>
            <a:pPr algn="ctr"/>
            <a:r>
              <a:rPr lang="en-GB" sz="2800" dirty="0">
                <a:solidFill>
                  <a:srgbClr val="1F2834"/>
                </a:solidFill>
                <a:latin typeface="+mn-lt"/>
              </a:rPr>
              <a:t>(Imagine yourself ten years older if it helps)</a:t>
            </a:r>
          </a:p>
        </p:txBody>
      </p:sp>
    </p:spTree>
    <p:extLst>
      <p:ext uri="{BB962C8B-B14F-4D97-AF65-F5344CB8AC3E}">
        <p14:creationId xmlns:p14="http://schemas.microsoft.com/office/powerpoint/2010/main" val="7543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9ED03-FE23-894E-937B-0CCB44B157BA}"/>
              </a:ext>
            </a:extLst>
          </p:cNvPr>
          <p:cNvSpPr txBox="1">
            <a:spLocks/>
          </p:cNvSpPr>
          <p:nvPr/>
        </p:nvSpPr>
        <p:spPr>
          <a:xfrm>
            <a:off x="927315" y="574884"/>
            <a:ext cx="10337370" cy="1238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1F2834"/>
                </a:solidFill>
                <a:latin typeface="+mn-lt"/>
              </a:rPr>
              <a:t>Consider the advantages of working in the industry sector you have been given. Use the prompts in the Things to Consider table to come up with the most comprehensive list.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F4189D7-818B-BD41-BE54-997950189288}"/>
              </a:ext>
            </a:extLst>
          </p:cNvPr>
          <p:cNvSpPr/>
          <p:nvPr/>
        </p:nvSpPr>
        <p:spPr>
          <a:xfrm>
            <a:off x="6727517" y="2130662"/>
            <a:ext cx="4537167" cy="3388637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  <a:latin typeface="+mj-lt"/>
              </a:rPr>
              <a:t>Things to Consider: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Lifestyle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Values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Where would  this industry mean you are located?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Culture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Flexibility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Stability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Salary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Opportunities for development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Options for travel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Career progression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73FDA12-7454-DC4C-95F3-9984203CC03A}"/>
              </a:ext>
            </a:extLst>
          </p:cNvPr>
          <p:cNvSpPr/>
          <p:nvPr/>
        </p:nvSpPr>
        <p:spPr>
          <a:xfrm>
            <a:off x="927314" y="2130662"/>
            <a:ext cx="5380495" cy="3388637"/>
          </a:xfrm>
          <a:prstGeom prst="round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en-GB" sz="1600" b="1" dirty="0">
                <a:solidFill>
                  <a:srgbClr val="1F2834"/>
                </a:solidFill>
                <a:latin typeface="+mj-lt"/>
              </a:rPr>
              <a:t>Industry Sectors from the Careers Quiz: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1F2834"/>
                </a:solidFill>
                <a:latin typeface="+mj-lt"/>
              </a:rPr>
              <a:t>Education and Training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1F2834"/>
                </a:solidFill>
                <a:latin typeface="+mj-lt"/>
              </a:rPr>
              <a:t>Business, Administration and Law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1F2834"/>
                </a:solidFill>
                <a:latin typeface="+mj-lt"/>
              </a:rPr>
              <a:t>Sales, Hospitality and Services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1F2834"/>
                </a:solidFill>
                <a:latin typeface="+mj-lt"/>
              </a:rPr>
              <a:t>Health, Public Services and Care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1F2834"/>
                </a:solidFill>
                <a:latin typeface="+mj-lt"/>
              </a:rPr>
              <a:t>Arts, Media and Publishing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1F2834"/>
                </a:solidFill>
                <a:latin typeface="+mj-lt"/>
              </a:rPr>
              <a:t>Information 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1F2834"/>
                </a:solidFill>
                <a:latin typeface="+mj-lt"/>
              </a:rPr>
              <a:t>Science, Engineering and Mathematics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1F2834"/>
                </a:solidFill>
                <a:latin typeface="+mj-lt"/>
              </a:rPr>
              <a:t>Agriculture, Horticulture and Animal Care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1F2834"/>
                </a:solidFill>
                <a:latin typeface="+mj-lt"/>
              </a:rPr>
              <a:t>Construction, Planning and the Built Environment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1F2834"/>
                </a:solidFill>
                <a:latin typeface="+mj-lt"/>
              </a:rPr>
              <a:t>Transportation and Warehousing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1F2834"/>
                </a:solidFill>
                <a:latin typeface="+mj-lt"/>
              </a:rPr>
              <a:t>Manufacture and Production</a:t>
            </a:r>
          </a:p>
        </p:txBody>
      </p:sp>
    </p:spTree>
    <p:extLst>
      <p:ext uri="{BB962C8B-B14F-4D97-AF65-F5344CB8AC3E}">
        <p14:creationId xmlns:p14="http://schemas.microsoft.com/office/powerpoint/2010/main" val="131120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29D57B9-E632-6E4B-97DF-289C98942A7A}"/>
              </a:ext>
            </a:extLst>
          </p:cNvPr>
          <p:cNvSpPr/>
          <p:nvPr/>
        </p:nvSpPr>
        <p:spPr>
          <a:xfrm>
            <a:off x="525535" y="513853"/>
            <a:ext cx="3132066" cy="518984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1. Education and Training 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3E477A-3984-3C4C-96EC-8F1669475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63400"/>
              </p:ext>
            </p:extLst>
          </p:nvPr>
        </p:nvGraphicFramePr>
        <p:xfrm>
          <a:off x="539239" y="1158598"/>
          <a:ext cx="11301465" cy="39600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0128">
                  <a:extLst>
                    <a:ext uri="{9D8B030D-6E8A-4147-A177-3AD203B41FA5}">
                      <a16:colId xmlns:a16="http://schemas.microsoft.com/office/drawing/2014/main" val="2488640780"/>
                    </a:ext>
                  </a:extLst>
                </a:gridCol>
                <a:gridCol w="8461337">
                  <a:extLst>
                    <a:ext uri="{9D8B030D-6E8A-4147-A177-3AD203B41FA5}">
                      <a16:colId xmlns:a16="http://schemas.microsoft.com/office/drawing/2014/main" val="620633974"/>
                    </a:ext>
                  </a:extLst>
                </a:gridCol>
              </a:tblGrid>
              <a:tr h="37628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Lifestyle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High job satisfaction in surveys. Great variety. Longer blocks of holiday than most.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05553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Values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Promotes fairness, responsibility and freedom.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25988"/>
                  </a:ext>
                </a:extLst>
              </a:tr>
              <a:tr h="62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Where would this industry mean you are located?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City, rural and online.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246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Culture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Co-operation, working with students and colleagues.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9053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Flexibility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Possibility of working part-time and taking extended family leave.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4342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Stability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Teachers and trainers are always in demand.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02015"/>
                  </a:ext>
                </a:extLst>
              </a:tr>
              <a:tr h="33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Salary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For teachers, there is a relatively good starting salary.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36647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Opportunities for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There is a structure to progress into higher levels of education.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36105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Options for travel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Teachers and trainers can work globally, especially if they take TOEFL qualifications.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49880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Career progression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Teachers and trainers often progress into roles with a greater degree of administrative responsibility.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6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02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29D57B9-E632-6E4B-97DF-289C98942A7A}"/>
              </a:ext>
            </a:extLst>
          </p:cNvPr>
          <p:cNvSpPr/>
          <p:nvPr/>
        </p:nvSpPr>
        <p:spPr>
          <a:xfrm>
            <a:off x="525534" y="513853"/>
            <a:ext cx="4046465" cy="518984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2. Business, Administration and Law 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3E477A-3984-3C4C-96EC-8F1669475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56218"/>
              </p:ext>
            </p:extLst>
          </p:nvPr>
        </p:nvGraphicFramePr>
        <p:xfrm>
          <a:off x="539239" y="1158598"/>
          <a:ext cx="11301465" cy="43838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0128">
                  <a:extLst>
                    <a:ext uri="{9D8B030D-6E8A-4147-A177-3AD203B41FA5}">
                      <a16:colId xmlns:a16="http://schemas.microsoft.com/office/drawing/2014/main" val="2488640780"/>
                    </a:ext>
                  </a:extLst>
                </a:gridCol>
                <a:gridCol w="8461337">
                  <a:extLst>
                    <a:ext uri="{9D8B030D-6E8A-4147-A177-3AD203B41FA5}">
                      <a16:colId xmlns:a16="http://schemas.microsoft.com/office/drawing/2014/main" val="620633974"/>
                    </a:ext>
                  </a:extLst>
                </a:gridCol>
              </a:tblGrid>
              <a:tr h="376282">
                <a:tc>
                  <a:txBody>
                    <a:bodyPr/>
                    <a:lstStyle/>
                    <a:p>
                      <a:r>
                        <a:rPr lang="en-GB" sz="1600">
                          <a:latin typeface="+mj-lt"/>
                        </a:rPr>
                        <a:t>Lifestyle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Can be considered prestigious and can have positive impact on the career of others.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05553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Values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Serving the community.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25988"/>
                  </a:ext>
                </a:extLst>
              </a:tr>
              <a:tr h="62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Where would this industry mean you are located?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Traditionally has mostly been city-based, but this is changing as more business is conducted remotely.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246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Culture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Mental stimulation and intellectual challenge.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9053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Flexibility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Recently many firms are offering greater flexibility, included extended family leave.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4342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Stability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Opportunities for developing own business and developing specialism to deal with changes in the workplace.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02015"/>
                  </a:ext>
                </a:extLst>
              </a:tr>
              <a:tr h="33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Salary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Depending on specific sector, salaries are usually higher than average in business and law.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36647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Opportunities for development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High level of transferable skills in this sector which enables easy transfer between and across areas of industry.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36105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Options for travel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Numerous.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49880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Career progression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Opportunity for transferring skills to alternative careers and into managerial jobs within the sector.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6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99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29D57B9-E632-6E4B-97DF-289C98942A7A}"/>
              </a:ext>
            </a:extLst>
          </p:cNvPr>
          <p:cNvSpPr/>
          <p:nvPr/>
        </p:nvSpPr>
        <p:spPr>
          <a:xfrm>
            <a:off x="525535" y="513853"/>
            <a:ext cx="3736500" cy="518984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3. Sales, Hospitality and Services 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3E477A-3984-3C4C-96EC-8F1669475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7367"/>
              </p:ext>
            </p:extLst>
          </p:nvPr>
        </p:nvGraphicFramePr>
        <p:xfrm>
          <a:off x="539239" y="1260856"/>
          <a:ext cx="11301465" cy="39600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0128">
                  <a:extLst>
                    <a:ext uri="{9D8B030D-6E8A-4147-A177-3AD203B41FA5}">
                      <a16:colId xmlns:a16="http://schemas.microsoft.com/office/drawing/2014/main" val="2488640780"/>
                    </a:ext>
                  </a:extLst>
                </a:gridCol>
                <a:gridCol w="8461337">
                  <a:extLst>
                    <a:ext uri="{9D8B030D-6E8A-4147-A177-3AD203B41FA5}">
                      <a16:colId xmlns:a16="http://schemas.microsoft.com/office/drawing/2014/main" val="620633974"/>
                    </a:ext>
                  </a:extLst>
                </a:gridCol>
              </a:tblGrid>
              <a:tr h="376282">
                <a:tc>
                  <a:txBody>
                    <a:bodyPr/>
                    <a:lstStyle/>
                    <a:p>
                      <a:r>
                        <a:rPr lang="en-GB" sz="1600">
                          <a:latin typeface="+mj-lt"/>
                        </a:rPr>
                        <a:t>Lifestyle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Opportunities to meet a variety of people and have a varied work life.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05553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Values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Working to serve others.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25988"/>
                  </a:ext>
                </a:extLst>
              </a:tr>
              <a:tr h="62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Where would this industry mean you are located?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Predominantly in urban areas, though depending on particular job could be anywhere.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246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Culture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Often target driven, lively and competitive.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9053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Flexibility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Depending on individual business, hours can be shaped to fit lifestyle.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4342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Stability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Often the ability to move around to increase salary.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02015"/>
                  </a:ext>
                </a:extLst>
              </a:tr>
              <a:tr h="33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Salary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Variable depending on entry level.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36647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Opportunities for development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Possible to transfer across sectors and become self-employed.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36105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Options for travel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Particularly strong in hospitality.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49880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Career progression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Managerial roles are plentiful in these areas.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6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6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29D57B9-E632-6E4B-97DF-289C98942A7A}"/>
              </a:ext>
            </a:extLst>
          </p:cNvPr>
          <p:cNvSpPr/>
          <p:nvPr/>
        </p:nvSpPr>
        <p:spPr>
          <a:xfrm>
            <a:off x="525535" y="513853"/>
            <a:ext cx="3984472" cy="518984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4. Health, Public Services and Care 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3E477A-3984-3C4C-96EC-8F1669475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86893"/>
              </p:ext>
            </p:extLst>
          </p:nvPr>
        </p:nvGraphicFramePr>
        <p:xfrm>
          <a:off x="539239" y="1260856"/>
          <a:ext cx="11301465" cy="39600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0128">
                  <a:extLst>
                    <a:ext uri="{9D8B030D-6E8A-4147-A177-3AD203B41FA5}">
                      <a16:colId xmlns:a16="http://schemas.microsoft.com/office/drawing/2014/main" val="2488640780"/>
                    </a:ext>
                  </a:extLst>
                </a:gridCol>
                <a:gridCol w="8461337">
                  <a:extLst>
                    <a:ext uri="{9D8B030D-6E8A-4147-A177-3AD203B41FA5}">
                      <a16:colId xmlns:a16="http://schemas.microsoft.com/office/drawing/2014/main" val="620633974"/>
                    </a:ext>
                  </a:extLst>
                </a:gridCol>
              </a:tblGrid>
              <a:tr h="376282">
                <a:tc>
                  <a:txBody>
                    <a:bodyPr/>
                    <a:lstStyle/>
                    <a:p>
                      <a:r>
                        <a:rPr lang="en-GB" sz="1600">
                          <a:latin typeface="+mj-lt"/>
                        </a:rPr>
                        <a:t>Lifestyle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Often based around a sense of community.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05553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Values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High job satisfaction, working to improve your life and the lives of those around you.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25988"/>
                  </a:ext>
                </a:extLst>
              </a:tr>
              <a:tr h="62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Where would this industry mean you are located?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Care services are just about everywhere, and in-person health and public services are generally more urban with remote options.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246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Culture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Co-operative and supportive.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90537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Flexibility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Shift work can be shaped to work successfully with family life.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4342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Stability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Always in demand.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02015"/>
                  </a:ext>
                </a:extLst>
              </a:tr>
              <a:tr h="33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Salary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Variable depending on entry level.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36647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Opportunities for development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Opportunities for training across all sectors.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36105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j-lt"/>
                        </a:rPr>
                        <a:t>Options for travel</a:t>
                      </a:r>
                      <a:endParaRPr lang="en-GB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Skills transfer and retraining may be necessary to work abroad.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49880"/>
                  </a:ext>
                </a:extLst>
              </a:tr>
              <a:tr h="37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Career progression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Dependent on areas. Possibilities in changing from public to private sectors, and vice versa.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6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67681"/>
      </p:ext>
    </p:extLst>
  </p:cSld>
  <p:clrMapOvr>
    <a:masterClrMapping/>
  </p:clrMapOvr>
</p:sld>
</file>

<file path=ppt/theme/theme1.xml><?xml version="1.0" encoding="utf-8"?>
<a:theme xmlns:a="http://schemas.openxmlformats.org/drawingml/2006/main" name="ucas2020">
  <a:themeElements>
    <a:clrScheme name="UCAS 2020">
      <a:dk1>
        <a:srgbClr val="1F2834"/>
      </a:dk1>
      <a:lt1>
        <a:srgbClr val="FFFFFF"/>
      </a:lt1>
      <a:dk2>
        <a:srgbClr val="555964"/>
      </a:dk2>
      <a:lt2>
        <a:srgbClr val="E7E6E6"/>
      </a:lt2>
      <a:accent1>
        <a:srgbClr val="FF6451"/>
      </a:accent1>
      <a:accent2>
        <a:srgbClr val="FBC651"/>
      </a:accent2>
      <a:accent3>
        <a:srgbClr val="5DB88D"/>
      </a:accent3>
      <a:accent4>
        <a:srgbClr val="3B92D9"/>
      </a:accent4>
      <a:accent5>
        <a:srgbClr val="3BC0C7"/>
      </a:accent5>
      <a:accent6>
        <a:srgbClr val="836CD8"/>
      </a:accent6>
      <a:hlink>
        <a:srgbClr val="E00023"/>
      </a:hlink>
      <a:folHlink>
        <a:srgbClr val="22389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2020" id="{9B65FBC3-19D0-F846-913F-2B170872C121}" vid="{D98C6301-1BE2-7B4E-924C-3388BA04D9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a48a185-2363-4a1f-b2bd-1f749f7367a2" xsi:nil="true"/>
    <test xmlns="fa48a185-2363-4a1f-b2bd-1f749f7367a2">
      <Url xsi:nil="true"/>
      <Description xsi:nil="true"/>
    </tes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A095EB19ACD43AD49FBCB4CBA8B27" ma:contentTypeVersion="15" ma:contentTypeDescription="Create a new document." ma:contentTypeScope="" ma:versionID="e3909b3caf14a482dba2975b61b99cb1">
  <xsd:schema xmlns:xsd="http://www.w3.org/2001/XMLSchema" xmlns:xs="http://www.w3.org/2001/XMLSchema" xmlns:p="http://schemas.microsoft.com/office/2006/metadata/properties" xmlns:ns2="fa48a185-2363-4a1f-b2bd-1f749f7367a2" xmlns:ns3="7ea19176-5d6b-402f-9bd8-e7e810a315d5" targetNamespace="http://schemas.microsoft.com/office/2006/metadata/properties" ma:root="true" ma:fieldsID="ed1b0d0cd3f6f944903ee99ea40ac718" ns2:_="" ns3:_="">
    <xsd:import namespace="fa48a185-2363-4a1f-b2bd-1f749f7367a2"/>
    <xsd:import namespace="7ea19176-5d6b-402f-9bd8-e7e810a315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test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8a185-2363-4a1f-b2bd-1f749f736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test" ma:index="19" nillable="true" ma:displayName="test" ma:description="test" ma:format="Image" ma:internalName="tes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19176-5d6b-402f-9bd8-e7e810a315d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DC4EC7-783A-494D-9035-0A37A600DA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196957-30FA-454B-9C24-9A106BC3E907}">
  <ds:schemaRefs>
    <ds:schemaRef ds:uri="http://purl.org/dc/terms/"/>
    <ds:schemaRef ds:uri="http://purl.org/dc/elements/1.1/"/>
    <ds:schemaRef ds:uri="http://schemas.microsoft.com/office/2006/metadata/properties"/>
    <ds:schemaRef ds:uri="fa48a185-2363-4a1f-b2bd-1f749f7367a2"/>
    <ds:schemaRef ds:uri="http://schemas.microsoft.com/office/2006/documentManagement/types"/>
    <ds:schemaRef ds:uri="http://schemas.openxmlformats.org/package/2006/metadata/core-properties"/>
    <ds:schemaRef ds:uri="7ea19176-5d6b-402f-9bd8-e7e810a315d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0A8700-0DB9-4C08-8FDC-6C1237E17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48a185-2363-4a1f-b2bd-1f749f7367a2"/>
    <ds:schemaRef ds:uri="7ea19176-5d6b-402f-9bd8-e7e810a31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ucas2020</Template>
  <TotalTime>3545</TotalTime>
  <Words>1784</Words>
  <Application>Microsoft Macintosh PowerPoint</Application>
  <PresentationFormat>Widescreen</PresentationFormat>
  <Paragraphs>324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ucas2020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Polly Barnes</dc:creator>
  <cp:lastModifiedBy>Tim Wiltshire</cp:lastModifiedBy>
  <cp:revision>39</cp:revision>
  <dcterms:created xsi:type="dcterms:W3CDTF">2019-08-15T11:34:31Z</dcterms:created>
  <dcterms:modified xsi:type="dcterms:W3CDTF">2021-11-09T11:27:18Z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0x0101004EDA095EB19ACD43AD49FBCB4CBA8B27</vt:lpwstr>
  </property>
</Properties>
</file>