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24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1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34"/>
    <a:srgbClr val="117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252" y="102"/>
      </p:cViewPr>
      <p:guideLst>
        <p:guide orient="horz" pos="2160"/>
        <p:guide pos="3840"/>
        <p:guide orient="horz" pos="2024"/>
        <p:guide orient="horz" pos="3475"/>
        <p:guide orient="horz" pos="1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CA7B-75DB-D346-A725-031D8056B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6292B-A478-4840-BEF1-50D445645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F0ED0-ED9D-0D4A-B7F4-AAF695AA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D798-9782-9D44-B6F9-456F2F57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E8AE-C0C6-644B-B06A-553738F3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8983E-A146-834D-85AC-7901A1EE5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7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FAF2-E612-0D49-8A5F-0DAF2F46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0D3E7-2E11-764D-B667-C34913B0F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12F50-6681-6844-8931-8257EEB1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C4DB-0B9E-414F-A607-6E913EF1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2CBFA-D0B1-9B42-A591-A2BCA9E4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BCD19-3924-CE46-903D-749A3912E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BE982-9096-1F44-BD0D-90E8F4D9B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B9AE-DEFA-1B43-887E-8B59877B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843B1-D2C8-3445-89D2-02AD1E8D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CA016-2BD7-8F47-B831-859DADEC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2AB1-D993-F54E-A584-F6028798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A6F4-1542-0949-AABA-69CB3DAF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219B3-B425-EA45-A05E-4F475BB7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5FB9F-71E1-224A-BE99-DDFEA95B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07AF-C05F-E84A-ABF5-23F2F6C3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1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ED78-A8E3-3945-8D59-A9D8B15D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ED01-C8BB-1B4A-A9EA-6F1D8861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6CDB0-83ED-3B41-BC8F-FC474B7B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583E-BA20-B34D-ADCC-0ADF8F8A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6F21E-9EC2-9F47-99AD-158977BA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6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D499-6E83-2A4F-B525-6D6CA13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5CD8-F836-B643-8753-99ACE01AB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15617-FEDD-B546-92D4-FC48A04D6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B8336-429C-3940-85EC-9D819270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92FF1-27BC-BD41-B891-01E59D41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D82B2-07BF-E742-B53E-E86BFBA1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8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5192-B928-9D44-B442-43A4B474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D483A-7AC7-D643-BADB-3D646FD1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DF607-2E6D-C74A-A9D5-CE046FDDD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AADEE-EBE6-A44B-AC3A-85CBBC778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6E616-C4BD-1C48-9162-79555D947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FE711-FF4B-C445-ACC3-449A29DF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05E3D-07AE-1D4B-9BE4-9CD7C902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39D3A-E039-9C48-880D-338E3460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D2C6-D9D0-A045-B76C-61D62D5B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A241F-351E-2F4E-A49B-8C5BB3F6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B68FD-9059-104D-BB3A-DDC82BE2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094A8-6C51-264F-9830-0F99F668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0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490AE-BAEE-834F-89A1-B5D296F3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37308-7E57-CE46-88F6-438ECC30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E384-098F-8D45-815D-D8696EE9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9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7296-2F8F-D04F-BF71-1E6C7982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FC7D-A264-094B-B3A4-12DD9882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A82CB-3008-1042-B9FA-BC2719084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E533A-EA64-B74B-9C61-066B2D3F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B5751-E4DE-394F-B20A-7A6934B4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89737-69BD-C748-A39E-9E29DCE1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052B-24E8-9842-853F-F11C07CB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CF0EA-171A-3346-92BC-16B3C690F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07372-B234-8B42-B2ED-6881A1606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495C8-AABE-CA48-9F45-B2F7646F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D3B6F-2018-9244-AB28-495F41C5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AA310-47D0-944F-82FB-EF45F8EE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1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1A249-F6A4-E848-AD84-CB5AEFC7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51D9F-0698-D04E-86A5-A13F6DE9C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E4CC-AC37-D24D-96F4-D58174416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34CA-8021-1C42-B20F-984D03637EDF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42B1A-52F2-E544-8688-5E4663969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E1735-5539-804E-B5FE-822AAFCD9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771B-FA27-C74E-AB24-86EB23BC2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4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6EBEB-5018-5348-9718-07697A7A8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59121"/>
            <a:ext cx="12192000" cy="119888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789D2D-6609-7B4A-93FF-2136018161DF}"/>
              </a:ext>
            </a:extLst>
          </p:cNvPr>
          <p:cNvSpPr/>
          <p:nvPr/>
        </p:nvSpPr>
        <p:spPr>
          <a:xfrm>
            <a:off x="1388390" y="2243380"/>
            <a:ext cx="2371240" cy="2371240"/>
          </a:xfrm>
          <a:prstGeom prst="ellipse">
            <a:avLst/>
          </a:prstGeom>
          <a:solidFill>
            <a:srgbClr val="117882"/>
          </a:solidFill>
          <a:ln>
            <a:noFill/>
          </a:ln>
          <a:effectLst>
            <a:outerShdw sx="1000" sy="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NOW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512F61-BFB9-5D43-AF08-72951C8C4B4D}"/>
              </a:ext>
            </a:extLst>
          </p:cNvPr>
          <p:cNvSpPr/>
          <p:nvPr/>
        </p:nvSpPr>
        <p:spPr>
          <a:xfrm>
            <a:off x="4910380" y="2243380"/>
            <a:ext cx="2371240" cy="2371240"/>
          </a:xfrm>
          <a:prstGeom prst="ellipse">
            <a:avLst/>
          </a:prstGeom>
          <a:solidFill>
            <a:srgbClr val="117882">
              <a:alpha val="80000"/>
            </a:srgbClr>
          </a:solidFill>
          <a:ln>
            <a:noFill/>
          </a:ln>
          <a:effectLst>
            <a:outerShdw sx="1000" sy="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2030</a:t>
            </a:r>
            <a:endParaRPr lang="en-GB" sz="44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6C668C-5206-2743-8768-C62FF0FF4BC7}"/>
              </a:ext>
            </a:extLst>
          </p:cNvPr>
          <p:cNvSpPr/>
          <p:nvPr/>
        </p:nvSpPr>
        <p:spPr>
          <a:xfrm>
            <a:off x="8432369" y="2243380"/>
            <a:ext cx="2371240" cy="2371240"/>
          </a:xfrm>
          <a:prstGeom prst="ellipse">
            <a:avLst/>
          </a:prstGeom>
          <a:solidFill>
            <a:srgbClr val="117882">
              <a:alpha val="60000"/>
            </a:srgbClr>
          </a:solidFill>
          <a:ln>
            <a:noFill/>
          </a:ln>
          <a:effectLst>
            <a:outerShdw sx="1000" sy="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2040</a:t>
            </a:r>
            <a:endParaRPr lang="en-GB" sz="4400" dirty="0"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7FDCEC-933E-5344-9D3C-DA7BE0BB8BE6}"/>
              </a:ext>
            </a:extLst>
          </p:cNvPr>
          <p:cNvCxnSpPr>
            <a:cxnSpLocks/>
          </p:cNvCxnSpPr>
          <p:nvPr/>
        </p:nvCxnSpPr>
        <p:spPr>
          <a:xfrm>
            <a:off x="3750838" y="3429000"/>
            <a:ext cx="975102" cy="0"/>
          </a:xfrm>
          <a:prstGeom prst="straightConnector1">
            <a:avLst/>
          </a:prstGeom>
          <a:ln w="95250">
            <a:solidFill>
              <a:srgbClr val="1178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0819E1-59CD-9246-820B-E0C0E08EA7A1}"/>
              </a:ext>
            </a:extLst>
          </p:cNvPr>
          <p:cNvCxnSpPr/>
          <p:nvPr/>
        </p:nvCxnSpPr>
        <p:spPr>
          <a:xfrm>
            <a:off x="7272828" y="3429000"/>
            <a:ext cx="975102" cy="0"/>
          </a:xfrm>
          <a:prstGeom prst="straightConnector1">
            <a:avLst/>
          </a:prstGeom>
          <a:ln w="95250">
            <a:solidFill>
              <a:srgbClr val="117882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9CEC1845-4180-4391-BF68-805FFC6E5D76}"/>
              </a:ext>
            </a:extLst>
          </p:cNvPr>
          <p:cNvSpPr/>
          <p:nvPr/>
        </p:nvSpPr>
        <p:spPr>
          <a:xfrm>
            <a:off x="3996083" y="972612"/>
            <a:ext cx="4215330" cy="708139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Do you know what you want your </a:t>
            </a:r>
            <a:br>
              <a:rPr lang="en-GB" dirty="0">
                <a:solidFill>
                  <a:srgbClr val="1F2834"/>
                </a:solidFill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en-GB" dirty="0">
                <a:solidFill>
                  <a:srgbClr val="1F2834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future to look like?</a:t>
            </a:r>
          </a:p>
        </p:txBody>
      </p:sp>
    </p:spTree>
    <p:extLst>
      <p:ext uri="{BB962C8B-B14F-4D97-AF65-F5344CB8AC3E}">
        <p14:creationId xmlns:p14="http://schemas.microsoft.com/office/powerpoint/2010/main" val="375581259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8998B-131B-7D43-A927-9CCD54B0ED47}"/>
              </a:ext>
            </a:extLst>
          </p:cNvPr>
          <p:cNvSpPr/>
          <p:nvPr/>
        </p:nvSpPr>
        <p:spPr>
          <a:xfrm>
            <a:off x="3617714" y="1662799"/>
            <a:ext cx="4963579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How else can I find out what I don’t know?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1DE481-93FD-4A47-B20D-CAFA75A0F1D8}"/>
              </a:ext>
            </a:extLst>
          </p:cNvPr>
          <p:cNvSpPr/>
          <p:nvPr/>
        </p:nvSpPr>
        <p:spPr>
          <a:xfrm>
            <a:off x="3546255" y="2406718"/>
            <a:ext cx="5096582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Check out the </a:t>
            </a:r>
            <a:r>
              <a:rPr lang="en-GB" b="1" dirty="0">
                <a:solidFill>
                  <a:srgbClr val="1F2834"/>
                </a:solidFill>
              </a:rPr>
              <a:t>frequently asked questions</a:t>
            </a:r>
            <a:r>
              <a:rPr lang="en-GB" dirty="0">
                <a:solidFill>
                  <a:srgbClr val="1F2834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AEDD8-C8D3-2F46-83BF-29B80037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9120"/>
            <a:ext cx="12192000" cy="1198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27066A-1520-9E4C-9EAD-43FE4D104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69" y="3136314"/>
            <a:ext cx="1829553" cy="2462860"/>
          </a:xfrm>
          <a:prstGeom prst="rect">
            <a:avLst/>
          </a:prstGeom>
          <a:effectLst>
            <a:outerShdw blurRad="101600" dist="101600" dir="3780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59999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81C2-A112-5D47-A437-E6618233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167"/>
            <a:ext cx="10515600" cy="692624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rgbClr val="117882"/>
                </a:solidFill>
                <a:latin typeface="+mn-lt"/>
              </a:rPr>
              <a:t>No peeking!</a:t>
            </a:r>
            <a:endParaRPr lang="en-GB" sz="1800" dirty="0">
              <a:solidFill>
                <a:srgbClr val="117882"/>
              </a:solidFill>
              <a:latin typeface="+mn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A60599-9AAD-1C46-A58A-8E2BD6347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57851"/>
            <a:ext cx="12204916" cy="1200150"/>
          </a:xfr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049FF47-EA37-FA46-B276-FCC6417CB149}"/>
              </a:ext>
            </a:extLst>
          </p:cNvPr>
          <p:cNvSpPr/>
          <p:nvPr/>
        </p:nvSpPr>
        <p:spPr>
          <a:xfrm>
            <a:off x="1400876" y="2180230"/>
            <a:ext cx="2197289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Write your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name at the top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of the paper. 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B7D0350-B520-574B-8120-B85E7D281ADA}"/>
              </a:ext>
            </a:extLst>
          </p:cNvPr>
          <p:cNvSpPr/>
          <p:nvPr/>
        </p:nvSpPr>
        <p:spPr>
          <a:xfrm>
            <a:off x="8593835" y="2180230"/>
            <a:ext cx="2197289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Pass on to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 person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at least three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seats away.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2F9E7D-D20D-B346-8515-08ECDD68B064}"/>
              </a:ext>
            </a:extLst>
          </p:cNvPr>
          <p:cNvSpPr/>
          <p:nvPr/>
        </p:nvSpPr>
        <p:spPr>
          <a:xfrm>
            <a:off x="4997355" y="2180230"/>
            <a:ext cx="2197289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Fold the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paper over.</a:t>
            </a:r>
          </a:p>
        </p:txBody>
      </p:sp>
    </p:spTree>
    <p:extLst>
      <p:ext uri="{BB962C8B-B14F-4D97-AF65-F5344CB8AC3E}">
        <p14:creationId xmlns:p14="http://schemas.microsoft.com/office/powerpoint/2010/main" val="19649591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A60599-9AAD-1C46-A58A-8E2BD6347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57851"/>
            <a:ext cx="12204916" cy="120015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621A7C-592E-9340-A395-747BEE2D032C}"/>
              </a:ext>
            </a:extLst>
          </p:cNvPr>
          <p:cNvSpPr txBox="1">
            <a:spLocks/>
          </p:cNvSpPr>
          <p:nvPr/>
        </p:nvSpPr>
        <p:spPr>
          <a:xfrm>
            <a:off x="838200" y="4948167"/>
            <a:ext cx="10515600" cy="6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17882"/>
                </a:solidFill>
                <a:latin typeface="+mn-lt"/>
              </a:rPr>
              <a:t>Again, no peeking!</a:t>
            </a:r>
            <a:endParaRPr lang="en-GB" sz="1800" dirty="0">
              <a:solidFill>
                <a:srgbClr val="117882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C2F9D4F-E79B-E140-B134-83BB0C593251}"/>
              </a:ext>
            </a:extLst>
          </p:cNvPr>
          <p:cNvSpPr/>
          <p:nvPr/>
        </p:nvSpPr>
        <p:spPr>
          <a:xfrm>
            <a:off x="1400876" y="2180230"/>
            <a:ext cx="2197289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Write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your name. 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F91510-C3A1-D840-8DA3-EE5EDEC5AA76}"/>
              </a:ext>
            </a:extLst>
          </p:cNvPr>
          <p:cNvSpPr/>
          <p:nvPr/>
        </p:nvSpPr>
        <p:spPr>
          <a:xfrm>
            <a:off x="8593835" y="2180230"/>
            <a:ext cx="2197289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Pass on to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 person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at least three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seats away.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626BC0-60FC-AF44-8533-955AAF74F1E1}"/>
              </a:ext>
            </a:extLst>
          </p:cNvPr>
          <p:cNvSpPr/>
          <p:nvPr/>
        </p:nvSpPr>
        <p:spPr>
          <a:xfrm>
            <a:off x="4997355" y="2180230"/>
            <a:ext cx="2197289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Fold the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paper over.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A1A0A-31E4-0349-A302-83D407C20597}"/>
              </a:ext>
            </a:extLst>
          </p:cNvPr>
          <p:cNvSpPr txBox="1">
            <a:spLocks/>
          </p:cNvSpPr>
          <p:nvPr/>
        </p:nvSpPr>
        <p:spPr>
          <a:xfrm>
            <a:off x="838200" y="853838"/>
            <a:ext cx="10515600" cy="8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F2834"/>
                </a:solidFill>
                <a:latin typeface="+mn-lt"/>
              </a:rPr>
              <a:t>And when you’ve received </a:t>
            </a:r>
            <a:br>
              <a:rPr lang="en-GB" sz="1800" b="1" dirty="0">
                <a:solidFill>
                  <a:srgbClr val="1F2834"/>
                </a:solidFill>
                <a:latin typeface="+mn-lt"/>
              </a:rPr>
            </a:br>
            <a:r>
              <a:rPr lang="en-GB" sz="1800" b="1" dirty="0">
                <a:solidFill>
                  <a:srgbClr val="1F2834"/>
                </a:solidFill>
                <a:latin typeface="+mn-lt"/>
              </a:rPr>
              <a:t>the folded paper… </a:t>
            </a:r>
            <a:endParaRPr lang="en-GB" sz="1800" dirty="0">
              <a:solidFill>
                <a:srgbClr val="1F283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0441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95D713-645A-3E43-8BB0-0EE908B90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59120"/>
            <a:ext cx="12192000" cy="119888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D6DA45-5B63-CC42-AC1D-12774FC688FE}"/>
              </a:ext>
            </a:extLst>
          </p:cNvPr>
          <p:cNvSpPr txBox="1">
            <a:spLocks/>
          </p:cNvSpPr>
          <p:nvPr/>
        </p:nvSpPr>
        <p:spPr>
          <a:xfrm>
            <a:off x="838200" y="4948167"/>
            <a:ext cx="10515600" cy="6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17882"/>
                </a:solidFill>
                <a:latin typeface="+mn-lt"/>
              </a:rPr>
              <a:t>Fold and pass</a:t>
            </a:r>
            <a:endParaRPr lang="en-GB" sz="1800" dirty="0">
              <a:solidFill>
                <a:srgbClr val="117882"/>
              </a:solidFill>
              <a:latin typeface="+mn-l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410F99-83B6-134F-BF04-F71AF4436F93}"/>
              </a:ext>
            </a:extLst>
          </p:cNvPr>
          <p:cNvSpPr/>
          <p:nvPr/>
        </p:nvSpPr>
        <p:spPr>
          <a:xfrm>
            <a:off x="1057554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In a classroom on the top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floor of an Arcology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BFBD05-FE89-5A46-8163-43C29653EAEF}"/>
              </a:ext>
            </a:extLst>
          </p:cNvPr>
          <p:cNvSpPr txBox="1">
            <a:spLocks/>
          </p:cNvSpPr>
          <p:nvPr/>
        </p:nvSpPr>
        <p:spPr>
          <a:xfrm>
            <a:off x="838200" y="853838"/>
            <a:ext cx="10515600" cy="8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F2834"/>
                </a:solidFill>
                <a:latin typeface="+mn-lt"/>
              </a:rPr>
              <a:t>Then write where you met. </a:t>
            </a:r>
            <a:endParaRPr lang="en-GB" sz="1800" dirty="0">
              <a:solidFill>
                <a:srgbClr val="1F2834"/>
              </a:solidFill>
              <a:latin typeface="+mn-lt"/>
            </a:endParaRPr>
          </a:p>
          <a:p>
            <a:pPr algn="ctr"/>
            <a:r>
              <a:rPr lang="en-GB" sz="1800" b="1" dirty="0">
                <a:solidFill>
                  <a:srgbClr val="1F2834"/>
                </a:solidFill>
                <a:latin typeface="+mn-lt"/>
              </a:rPr>
              <a:t>Choose from one of these future meeting places below.</a:t>
            </a:r>
            <a:r>
              <a:rPr lang="en-GB" sz="1800" b="1" dirty="0">
                <a:latin typeface="+mn-lt"/>
              </a:rPr>
              <a:t> </a:t>
            </a:r>
            <a:endParaRPr lang="en-GB" sz="1800" dirty="0">
              <a:latin typeface="+mn-lt"/>
            </a:endParaRPr>
          </a:p>
          <a:p>
            <a:pPr algn="ctr"/>
            <a:r>
              <a:rPr lang="en-GB" sz="1800" b="1" dirty="0">
                <a:solidFill>
                  <a:srgbClr val="117882"/>
                </a:solidFill>
                <a:latin typeface="+mn-lt"/>
              </a:rPr>
              <a:t>Imagine you’re around 35 years old…</a:t>
            </a:r>
            <a:endParaRPr lang="en-GB" sz="1800" dirty="0">
              <a:solidFill>
                <a:srgbClr val="117882"/>
              </a:solidFill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9A4743-D2A0-FA44-A23B-1AD9016A7E0D}"/>
              </a:ext>
            </a:extLst>
          </p:cNvPr>
          <p:cNvSpPr/>
          <p:nvPr/>
        </p:nvSpPr>
        <p:spPr>
          <a:xfrm>
            <a:off x="3132014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Sharing a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drone taxi</a:t>
            </a:r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3733600-C431-9940-A10E-42570B02A95C}"/>
              </a:ext>
            </a:extLst>
          </p:cNvPr>
          <p:cNvSpPr/>
          <p:nvPr/>
        </p:nvSpPr>
        <p:spPr>
          <a:xfrm>
            <a:off x="5172354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Collecting produce from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 farmscraper (skyscraper)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EB1EC80-E8E1-054A-9E88-25282CFC7BBD}"/>
              </a:ext>
            </a:extLst>
          </p:cNvPr>
          <p:cNvSpPr/>
          <p:nvPr/>
        </p:nvSpPr>
        <p:spPr>
          <a:xfrm>
            <a:off x="7199047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In a space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port waiting area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BA5ABC-D5AD-C441-88AC-F0EA8D218A77}"/>
              </a:ext>
            </a:extLst>
          </p:cNvPr>
          <p:cNvSpPr/>
          <p:nvPr/>
        </p:nvSpPr>
        <p:spPr>
          <a:xfrm>
            <a:off x="9239388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The foyer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of an underwater hotel</a:t>
            </a:r>
          </a:p>
        </p:txBody>
      </p:sp>
    </p:spTree>
    <p:extLst>
      <p:ext uri="{BB962C8B-B14F-4D97-AF65-F5344CB8AC3E}">
        <p14:creationId xmlns:p14="http://schemas.microsoft.com/office/powerpoint/2010/main" val="286439695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83E188-5DB8-FD43-9BB3-9494E4255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59120"/>
            <a:ext cx="12192000" cy="119888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FBAD02A-2B18-8541-A9F4-CDF8B639D06E}"/>
              </a:ext>
            </a:extLst>
          </p:cNvPr>
          <p:cNvSpPr txBox="1">
            <a:spLocks/>
          </p:cNvSpPr>
          <p:nvPr/>
        </p:nvSpPr>
        <p:spPr>
          <a:xfrm>
            <a:off x="838200" y="4948167"/>
            <a:ext cx="10515600" cy="6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17882"/>
                </a:solidFill>
                <a:latin typeface="+mn-lt"/>
              </a:rPr>
              <a:t>Fold and pass</a:t>
            </a:r>
            <a:endParaRPr lang="en-GB" sz="1800" dirty="0">
              <a:solidFill>
                <a:srgbClr val="117882"/>
              </a:solidFill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AB66B7-0DDB-8F40-B183-08085F354DA2}"/>
              </a:ext>
            </a:extLst>
          </p:cNvPr>
          <p:cNvSpPr/>
          <p:nvPr/>
        </p:nvSpPr>
        <p:spPr>
          <a:xfrm>
            <a:off x="999888" y="2114326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Self-driving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car mechanic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E60E7F-D380-1E46-A379-C984BC2D3794}"/>
              </a:ext>
            </a:extLst>
          </p:cNvPr>
          <p:cNvSpPr txBox="1">
            <a:spLocks/>
          </p:cNvSpPr>
          <p:nvPr/>
        </p:nvSpPr>
        <p:spPr>
          <a:xfrm>
            <a:off x="838200" y="853838"/>
            <a:ext cx="10515600" cy="8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F2834"/>
                </a:solidFill>
                <a:latin typeface="+mn-lt"/>
              </a:rPr>
              <a:t>Write ‘I can’t believe that you’re a [blank]. </a:t>
            </a:r>
            <a:endParaRPr lang="en-GB" sz="1800" dirty="0">
              <a:solidFill>
                <a:srgbClr val="1F2834"/>
              </a:solidFill>
              <a:latin typeface="+mn-lt"/>
            </a:endParaRPr>
          </a:p>
          <a:p>
            <a:pPr algn="ctr"/>
            <a:r>
              <a:rPr lang="en-GB" sz="1800" b="1" dirty="0">
                <a:solidFill>
                  <a:srgbClr val="1F2834"/>
                </a:solidFill>
                <a:latin typeface="+mn-lt"/>
              </a:rPr>
              <a:t>How did that happen?’ </a:t>
            </a:r>
            <a:endParaRPr lang="en-GB" sz="1800" dirty="0">
              <a:solidFill>
                <a:srgbClr val="1F2834"/>
              </a:solidFill>
              <a:latin typeface="+mn-lt"/>
            </a:endParaRPr>
          </a:p>
          <a:p>
            <a:pPr algn="ctr"/>
            <a:r>
              <a:rPr lang="en-GB" sz="1800" b="1" dirty="0">
                <a:solidFill>
                  <a:srgbClr val="117882"/>
                </a:solidFill>
                <a:latin typeface="+mn-lt"/>
              </a:rPr>
              <a:t>Choose from the ‘future job’ options.</a:t>
            </a:r>
            <a:endParaRPr lang="en-GB" sz="1800" dirty="0">
              <a:solidFill>
                <a:srgbClr val="117882"/>
              </a:solidFill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737F1E-4ADF-0141-8446-F640B8A99BA3}"/>
              </a:ext>
            </a:extLst>
          </p:cNvPr>
          <p:cNvSpPr/>
          <p:nvPr/>
        </p:nvSpPr>
        <p:spPr>
          <a:xfrm>
            <a:off x="4441700" y="2114326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Extinct species revivalist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6AB35CA-15B8-C745-81C1-0982395DAB47}"/>
              </a:ext>
            </a:extLst>
          </p:cNvPr>
          <p:cNvSpPr/>
          <p:nvPr/>
        </p:nvSpPr>
        <p:spPr>
          <a:xfrm>
            <a:off x="2720794" y="2114326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Drone manager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D7CB05A-2AC8-D247-92A2-A0B824777125}"/>
              </a:ext>
            </a:extLst>
          </p:cNvPr>
          <p:cNvSpPr/>
          <p:nvPr/>
        </p:nvSpPr>
        <p:spPr>
          <a:xfrm>
            <a:off x="6162606" y="2114326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Alternative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energy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consultant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3176EF-C172-5D45-BFCE-4E252B0E67C9}"/>
              </a:ext>
            </a:extLst>
          </p:cNvPr>
          <p:cNvSpPr/>
          <p:nvPr/>
        </p:nvSpPr>
        <p:spPr>
          <a:xfrm>
            <a:off x="9604419" y="2114326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3D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food-printer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engineer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546003-CF46-714E-8AC0-70E695E2DA2B}"/>
              </a:ext>
            </a:extLst>
          </p:cNvPr>
          <p:cNvSpPr/>
          <p:nvPr/>
        </p:nvSpPr>
        <p:spPr>
          <a:xfrm>
            <a:off x="7883512" y="2114326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Urban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agriculturalist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41C41F7-08B9-4440-BEB7-014E128EF782}"/>
              </a:ext>
            </a:extLst>
          </p:cNvPr>
          <p:cNvSpPr/>
          <p:nvPr/>
        </p:nvSpPr>
        <p:spPr>
          <a:xfrm>
            <a:off x="999888" y="3498064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Book-to-app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converter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12D87CC-690C-FC47-8FBD-B74B3086158B}"/>
              </a:ext>
            </a:extLst>
          </p:cNvPr>
          <p:cNvSpPr/>
          <p:nvPr/>
        </p:nvSpPr>
        <p:spPr>
          <a:xfrm>
            <a:off x="4441700" y="3498064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Wind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turbine repair technician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5AA4FAA-0BCC-9A46-893F-C68A5F9BF2A8}"/>
              </a:ext>
            </a:extLst>
          </p:cNvPr>
          <p:cNvSpPr/>
          <p:nvPr/>
        </p:nvSpPr>
        <p:spPr>
          <a:xfrm>
            <a:off x="2720794" y="3498064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Social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education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specialist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A48DA05-C6C8-C64A-B8FC-EAC9058012A3}"/>
              </a:ext>
            </a:extLst>
          </p:cNvPr>
          <p:cNvSpPr/>
          <p:nvPr/>
        </p:nvSpPr>
        <p:spPr>
          <a:xfrm>
            <a:off x="6162606" y="3498064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Plant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psychologist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DBBAEA3-ADC0-904A-942F-C33F2FCBB725}"/>
              </a:ext>
            </a:extLst>
          </p:cNvPr>
          <p:cNvSpPr/>
          <p:nvPr/>
        </p:nvSpPr>
        <p:spPr>
          <a:xfrm>
            <a:off x="9604419" y="3498064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Gene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programmer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39DD37D-902B-FE4C-B944-C1F0BE4F4DAB}"/>
              </a:ext>
            </a:extLst>
          </p:cNvPr>
          <p:cNvSpPr/>
          <p:nvPr/>
        </p:nvSpPr>
        <p:spPr>
          <a:xfrm>
            <a:off x="7883512" y="3498064"/>
            <a:ext cx="1596634" cy="124877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Earthquake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forecaster</a:t>
            </a:r>
          </a:p>
        </p:txBody>
      </p:sp>
    </p:spTree>
    <p:extLst>
      <p:ext uri="{BB962C8B-B14F-4D97-AF65-F5344CB8AC3E}">
        <p14:creationId xmlns:p14="http://schemas.microsoft.com/office/powerpoint/2010/main" val="256709047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35588-86AC-D848-9AC8-9A01501D2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59120"/>
            <a:ext cx="12192000" cy="119888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6E4338-9BE5-024D-A09B-2459AC635BD9}"/>
              </a:ext>
            </a:extLst>
          </p:cNvPr>
          <p:cNvSpPr txBox="1">
            <a:spLocks/>
          </p:cNvSpPr>
          <p:nvPr/>
        </p:nvSpPr>
        <p:spPr>
          <a:xfrm>
            <a:off x="838200" y="4948167"/>
            <a:ext cx="10515600" cy="6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17882"/>
                </a:solidFill>
                <a:latin typeface="+mn-lt"/>
              </a:rPr>
              <a:t>Fold and pass</a:t>
            </a:r>
            <a:endParaRPr lang="en-GB" sz="1800" dirty="0">
              <a:solidFill>
                <a:srgbClr val="117882"/>
              </a:solidFill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8A8D99-30AB-5D4A-9013-ED6510300200}"/>
              </a:ext>
            </a:extLst>
          </p:cNvPr>
          <p:cNvSpPr/>
          <p:nvPr/>
        </p:nvSpPr>
        <p:spPr>
          <a:xfrm>
            <a:off x="2080056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I took a MOOC,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and then my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company sent me on a socialisation course.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49FC87-A09B-0343-A617-C1FE433167E5}"/>
              </a:ext>
            </a:extLst>
          </p:cNvPr>
          <p:cNvSpPr txBox="1">
            <a:spLocks/>
          </p:cNvSpPr>
          <p:nvPr/>
        </p:nvSpPr>
        <p:spPr>
          <a:xfrm>
            <a:off x="838200" y="853838"/>
            <a:ext cx="10515600" cy="8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latin typeface="+mn-lt"/>
              </a:rPr>
              <a:t>Choose and write down one of the </a:t>
            </a:r>
            <a:br>
              <a:rPr lang="en-GB" sz="1800" b="1" dirty="0">
                <a:latin typeface="+mn-lt"/>
              </a:rPr>
            </a:br>
            <a:r>
              <a:rPr lang="en-GB" sz="1800" b="1" dirty="0">
                <a:latin typeface="+mn-lt"/>
              </a:rPr>
              <a:t>‘future career routes’ below. </a:t>
            </a:r>
            <a:endParaRPr lang="en-GB" sz="1800" dirty="0">
              <a:latin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21880D9-367C-1A45-B4B1-5D41F6E32895}"/>
              </a:ext>
            </a:extLst>
          </p:cNvPr>
          <p:cNvSpPr/>
          <p:nvPr/>
        </p:nvSpPr>
        <p:spPr>
          <a:xfrm>
            <a:off x="4154516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I did an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apprenticeship.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CAEB97-263A-A14E-A9BC-0324C9F93665}"/>
              </a:ext>
            </a:extLst>
          </p:cNvPr>
          <p:cNvSpPr/>
          <p:nvPr/>
        </p:nvSpPr>
        <p:spPr>
          <a:xfrm>
            <a:off x="6194856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I did a blended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course, part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online and part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at university.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8B6B-11E5-8845-A9D1-2D1A942A0DCB}"/>
              </a:ext>
            </a:extLst>
          </p:cNvPr>
          <p:cNvSpPr/>
          <p:nvPr/>
        </p:nvSpPr>
        <p:spPr>
          <a:xfrm>
            <a:off x="8221549" y="2180230"/>
            <a:ext cx="1847292" cy="2497540"/>
          </a:xfrm>
          <a:prstGeom prst="roundRect">
            <a:avLst/>
          </a:prstGeom>
          <a:solidFill>
            <a:srgbClr val="11788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I went to an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ecological </a:t>
            </a:r>
            <a:br>
              <a:rPr lang="en-GB" dirty="0">
                <a:solidFill>
                  <a:srgbClr val="1F2834"/>
                </a:solidFill>
              </a:rPr>
            </a:br>
            <a:r>
              <a:rPr lang="en-GB" dirty="0">
                <a:solidFill>
                  <a:srgbClr val="1F2834"/>
                </a:solidFill>
              </a:rPr>
              <a:t>university.</a:t>
            </a:r>
          </a:p>
        </p:txBody>
      </p:sp>
    </p:spTree>
    <p:extLst>
      <p:ext uri="{BB962C8B-B14F-4D97-AF65-F5344CB8AC3E}">
        <p14:creationId xmlns:p14="http://schemas.microsoft.com/office/powerpoint/2010/main" val="274505030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DDAEF5F-B090-BC48-B95B-F123193B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851"/>
            <a:ext cx="12204916" cy="120015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54E2D57-163A-484F-BD3D-9C74A16D1AE7}"/>
              </a:ext>
            </a:extLst>
          </p:cNvPr>
          <p:cNvSpPr/>
          <p:nvPr/>
        </p:nvSpPr>
        <p:spPr>
          <a:xfrm>
            <a:off x="3628916" y="2454876"/>
            <a:ext cx="4947084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Write </a:t>
            </a:r>
            <a:r>
              <a:rPr lang="en-GB" b="1" dirty="0">
                <a:solidFill>
                  <a:srgbClr val="1F2834"/>
                </a:solidFill>
              </a:rPr>
              <a:t>‘Having had that discussion, they…’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94968A1-BDA9-7C40-8433-D53DEBB8E42E}"/>
              </a:ext>
            </a:extLst>
          </p:cNvPr>
          <p:cNvSpPr/>
          <p:nvPr/>
        </p:nvSpPr>
        <p:spPr>
          <a:xfrm>
            <a:off x="2413965" y="3175547"/>
            <a:ext cx="7379567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You decide what to write here… so make up your own consequence! </a:t>
            </a:r>
          </a:p>
        </p:txBody>
      </p:sp>
    </p:spTree>
    <p:extLst>
      <p:ext uri="{BB962C8B-B14F-4D97-AF65-F5344CB8AC3E}">
        <p14:creationId xmlns:p14="http://schemas.microsoft.com/office/powerpoint/2010/main" val="30702372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B819-FA0B-624C-881F-41271422A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59121"/>
            <a:ext cx="12192000" cy="119888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139A23-0AED-0B42-8339-5D29324FB9CD}"/>
              </a:ext>
            </a:extLst>
          </p:cNvPr>
          <p:cNvSpPr/>
          <p:nvPr/>
        </p:nvSpPr>
        <p:spPr>
          <a:xfrm>
            <a:off x="3996083" y="2431629"/>
            <a:ext cx="4215330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Unwrap the Future Consequence.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750211B-2F1B-7C42-911D-E015F962F4AC}"/>
              </a:ext>
            </a:extLst>
          </p:cNvPr>
          <p:cNvSpPr/>
          <p:nvPr/>
        </p:nvSpPr>
        <p:spPr>
          <a:xfrm>
            <a:off x="3233386" y="3175548"/>
            <a:ext cx="5725227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Hand it to the person who is second on the list.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325B39C-CCF2-6549-B97B-9825D8612461}"/>
              </a:ext>
            </a:extLst>
          </p:cNvPr>
          <p:cNvSpPr/>
          <p:nvPr/>
        </p:nvSpPr>
        <p:spPr>
          <a:xfrm>
            <a:off x="3556266" y="3919466"/>
            <a:ext cx="5094964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Ask them how they like their future job! </a:t>
            </a:r>
          </a:p>
        </p:txBody>
      </p:sp>
    </p:spTree>
    <p:extLst>
      <p:ext uri="{BB962C8B-B14F-4D97-AF65-F5344CB8AC3E}">
        <p14:creationId xmlns:p14="http://schemas.microsoft.com/office/powerpoint/2010/main" val="318681169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ED4CFA-7CB2-2F45-8E8C-83BDD26199CC}"/>
              </a:ext>
            </a:extLst>
          </p:cNvPr>
          <p:cNvSpPr/>
          <p:nvPr/>
        </p:nvSpPr>
        <p:spPr>
          <a:xfrm>
            <a:off x="3206677" y="2398397"/>
            <a:ext cx="5778643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Use the </a:t>
            </a:r>
            <a:r>
              <a:rPr lang="en-GB" b="1" dirty="0">
                <a:solidFill>
                  <a:srgbClr val="1F2834"/>
                </a:solidFill>
              </a:rPr>
              <a:t>Explore tool </a:t>
            </a:r>
            <a:r>
              <a:rPr lang="en-GB" dirty="0">
                <a:solidFill>
                  <a:srgbClr val="1F2834"/>
                </a:solidFill>
              </a:rPr>
              <a:t>in the UCAS Hub – ucas.com/hub.</a:t>
            </a:r>
            <a:endParaRPr lang="en-GB" dirty="0">
              <a:solidFill>
                <a:srgbClr val="1F2834"/>
              </a:solidFill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9D3260-CFFB-B242-AF78-5DA898290CA4}"/>
              </a:ext>
            </a:extLst>
          </p:cNvPr>
          <p:cNvSpPr/>
          <p:nvPr/>
        </p:nvSpPr>
        <p:spPr>
          <a:xfrm>
            <a:off x="3996083" y="910560"/>
            <a:ext cx="4215330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What are the current opportunities?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FD632-14B4-454E-AB61-6435460B0B1B}"/>
              </a:ext>
            </a:extLst>
          </p:cNvPr>
          <p:cNvSpPr/>
          <p:nvPr/>
        </p:nvSpPr>
        <p:spPr>
          <a:xfrm>
            <a:off x="3865014" y="1654479"/>
            <a:ext cx="4477468" cy="518984"/>
          </a:xfrm>
          <a:prstGeom prst="roundRect">
            <a:avLst>
              <a:gd name="adj" fmla="val 50000"/>
            </a:avLst>
          </a:prstGeom>
          <a:solidFill>
            <a:srgbClr val="1178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F2834"/>
                </a:solidFill>
              </a:rPr>
              <a:t>How can I find out what I don’t know?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36404-1807-7644-9BCD-E2C386A25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9120"/>
            <a:ext cx="12192000" cy="1198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9CB29D-705E-0346-BE04-285F056B3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23" y="3142315"/>
            <a:ext cx="1829553" cy="2449593"/>
          </a:xfrm>
          <a:prstGeom prst="rect">
            <a:avLst/>
          </a:prstGeom>
          <a:effectLst>
            <a:outerShdw blurRad="101600" dist="101600" dir="3780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70577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213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No peeking!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Bacon</dc:creator>
  <cp:lastModifiedBy>Annie Thomson</cp:lastModifiedBy>
  <cp:revision>10</cp:revision>
  <cp:lastPrinted>2019-09-02T10:36:51Z</cp:lastPrinted>
  <dcterms:created xsi:type="dcterms:W3CDTF">2019-08-30T15:55:07Z</dcterms:created>
  <dcterms:modified xsi:type="dcterms:W3CDTF">2019-11-12T12:29:45Z</dcterms:modified>
</cp:coreProperties>
</file>